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75" r:id="rId4"/>
    <p:sldId id="274" r:id="rId5"/>
    <p:sldId id="257" r:id="rId6"/>
    <p:sldId id="258" r:id="rId7"/>
    <p:sldId id="259" r:id="rId8"/>
    <p:sldId id="277" r:id="rId9"/>
    <p:sldId id="279" r:id="rId10"/>
    <p:sldId id="260" r:id="rId11"/>
    <p:sldId id="262" r:id="rId12"/>
    <p:sldId id="263" r:id="rId13"/>
    <p:sldId id="281" r:id="rId14"/>
    <p:sldId id="264" r:id="rId15"/>
    <p:sldId id="265" r:id="rId16"/>
    <p:sldId id="267" r:id="rId17"/>
    <p:sldId id="269" r:id="rId18"/>
    <p:sldId id="282" r:id="rId19"/>
    <p:sldId id="270" r:id="rId20"/>
    <p:sldId id="266" r:id="rId21"/>
    <p:sldId id="271" r:id="rId22"/>
    <p:sldId id="261" r:id="rId23"/>
    <p:sldId id="27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howGuides="1">
      <p:cViewPr varScale="1">
        <p:scale>
          <a:sx n="73" d="100"/>
          <a:sy n="73" d="100"/>
        </p:scale>
        <p:origin x="996" y="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A516AF-D6CF-4711-B98F-E4AA90854382}" type="datetimeFigureOut">
              <a:rPr lang="en-GB" smtClean="0"/>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30139-E727-4BF2-B1E0-315A8C3763CB}" type="slidenum">
              <a:rPr lang="en-GB" smtClean="0"/>
              <a:t>‹#›</a:t>
            </a:fld>
            <a:endParaRPr lang="en-GB"/>
          </a:p>
        </p:txBody>
      </p:sp>
    </p:spTree>
    <p:extLst>
      <p:ext uri="{BB962C8B-B14F-4D97-AF65-F5344CB8AC3E}">
        <p14:creationId xmlns:p14="http://schemas.microsoft.com/office/powerpoint/2010/main" val="2856785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A516AF-D6CF-4711-B98F-E4AA90854382}" type="datetimeFigureOut">
              <a:rPr lang="en-GB" smtClean="0"/>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30139-E727-4BF2-B1E0-315A8C3763CB}" type="slidenum">
              <a:rPr lang="en-GB" smtClean="0"/>
              <a:t>‹#›</a:t>
            </a:fld>
            <a:endParaRPr lang="en-GB"/>
          </a:p>
        </p:txBody>
      </p:sp>
    </p:spTree>
    <p:extLst>
      <p:ext uri="{BB962C8B-B14F-4D97-AF65-F5344CB8AC3E}">
        <p14:creationId xmlns:p14="http://schemas.microsoft.com/office/powerpoint/2010/main" val="2393212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A516AF-D6CF-4711-B98F-E4AA90854382}" type="datetimeFigureOut">
              <a:rPr lang="en-GB" smtClean="0"/>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30139-E727-4BF2-B1E0-315A8C3763CB}" type="slidenum">
              <a:rPr lang="en-GB" smtClean="0"/>
              <a:t>‹#›</a:t>
            </a:fld>
            <a:endParaRPr lang="en-GB"/>
          </a:p>
        </p:txBody>
      </p:sp>
    </p:spTree>
    <p:extLst>
      <p:ext uri="{BB962C8B-B14F-4D97-AF65-F5344CB8AC3E}">
        <p14:creationId xmlns:p14="http://schemas.microsoft.com/office/powerpoint/2010/main" val="1747186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23 JUN 2015</a:t>
            </a:r>
            <a:endParaRPr lang="en-US" dirty="0"/>
          </a:p>
        </p:txBody>
      </p:sp>
      <p:sp>
        <p:nvSpPr>
          <p:cNvPr id="5" name="Footer Placeholder 4"/>
          <p:cNvSpPr>
            <a:spLocks noGrp="1"/>
          </p:cNvSpPr>
          <p:nvPr>
            <p:ph type="ftr" sz="quarter" idx="11"/>
          </p:nvPr>
        </p:nvSpPr>
        <p:spPr>
          <a:xfrm>
            <a:off x="971600" y="6356350"/>
            <a:ext cx="7128792" cy="365125"/>
          </a:xfrm>
          <a:prstGeom prst="rect">
            <a:avLst/>
          </a:prstGeom>
        </p:spPr>
        <p:txBody>
          <a:bodyPr/>
          <a:lstStyle/>
          <a:p>
            <a:r>
              <a:rPr lang="en-GB" dirty="0" smtClean="0"/>
              <a:t>Seventh International Conference on Agricultural Statistics, Rome 26-28 OCT 2016</a:t>
            </a:r>
            <a:endParaRPr lang="en-US" dirty="0"/>
          </a:p>
        </p:txBody>
      </p:sp>
      <p:sp>
        <p:nvSpPr>
          <p:cNvPr id="6" name="Slide Number Placeholder 5"/>
          <p:cNvSpPr>
            <a:spLocks noGrp="1"/>
          </p:cNvSpPr>
          <p:nvPr>
            <p:ph type="sldNum" sz="quarter" idx="12"/>
          </p:nvPr>
        </p:nvSpPr>
        <p:spPr/>
        <p:txBody>
          <a:bodyPr/>
          <a:lstStyle/>
          <a:p>
            <a:fld id="{DF771B88-1DB8-47BA-BBAD-563DB55DBC8E}" type="slidenum">
              <a:rPr lang="en-US" smtClean="0"/>
              <a:pPr/>
              <a:t>‹#›</a:t>
            </a:fld>
            <a:endParaRPr lang="en-US"/>
          </a:p>
        </p:txBody>
      </p:sp>
    </p:spTree>
    <p:extLst>
      <p:ext uri="{BB962C8B-B14F-4D97-AF65-F5344CB8AC3E}">
        <p14:creationId xmlns:p14="http://schemas.microsoft.com/office/powerpoint/2010/main" val="232958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A516AF-D6CF-4711-B98F-E4AA90854382}" type="datetimeFigureOut">
              <a:rPr lang="en-GB" smtClean="0"/>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30139-E727-4BF2-B1E0-315A8C3763CB}" type="slidenum">
              <a:rPr lang="en-GB" smtClean="0"/>
              <a:t>‹#›</a:t>
            </a:fld>
            <a:endParaRPr lang="en-GB"/>
          </a:p>
        </p:txBody>
      </p:sp>
    </p:spTree>
    <p:extLst>
      <p:ext uri="{BB962C8B-B14F-4D97-AF65-F5344CB8AC3E}">
        <p14:creationId xmlns:p14="http://schemas.microsoft.com/office/powerpoint/2010/main" val="483597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A516AF-D6CF-4711-B98F-E4AA90854382}" type="datetimeFigureOut">
              <a:rPr lang="en-GB" smtClean="0"/>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830139-E727-4BF2-B1E0-315A8C3763CB}" type="slidenum">
              <a:rPr lang="en-GB" smtClean="0"/>
              <a:t>‹#›</a:t>
            </a:fld>
            <a:endParaRPr lang="en-GB"/>
          </a:p>
        </p:txBody>
      </p:sp>
    </p:spTree>
    <p:extLst>
      <p:ext uri="{BB962C8B-B14F-4D97-AF65-F5344CB8AC3E}">
        <p14:creationId xmlns:p14="http://schemas.microsoft.com/office/powerpoint/2010/main" val="1402500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A516AF-D6CF-4711-B98F-E4AA90854382}" type="datetimeFigureOut">
              <a:rPr lang="en-GB" smtClean="0"/>
              <a:t>18/11/2015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830139-E727-4BF2-B1E0-315A8C3763CB}" type="slidenum">
              <a:rPr lang="en-GB" smtClean="0"/>
              <a:t>‹#›</a:t>
            </a:fld>
            <a:endParaRPr lang="en-GB"/>
          </a:p>
        </p:txBody>
      </p:sp>
    </p:spTree>
    <p:extLst>
      <p:ext uri="{BB962C8B-B14F-4D97-AF65-F5344CB8AC3E}">
        <p14:creationId xmlns:p14="http://schemas.microsoft.com/office/powerpoint/2010/main" val="357198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A516AF-D6CF-4711-B98F-E4AA90854382}" type="datetimeFigureOut">
              <a:rPr lang="en-GB" smtClean="0"/>
              <a:t>18/11/2015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830139-E727-4BF2-B1E0-315A8C3763CB}" type="slidenum">
              <a:rPr lang="en-GB" smtClean="0"/>
              <a:t>‹#›</a:t>
            </a:fld>
            <a:endParaRPr lang="en-GB"/>
          </a:p>
        </p:txBody>
      </p:sp>
    </p:spTree>
    <p:extLst>
      <p:ext uri="{BB962C8B-B14F-4D97-AF65-F5344CB8AC3E}">
        <p14:creationId xmlns:p14="http://schemas.microsoft.com/office/powerpoint/2010/main" val="357903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A516AF-D6CF-4711-B98F-E4AA90854382}" type="datetimeFigureOut">
              <a:rPr lang="en-GB" smtClean="0"/>
              <a:t>18/11/2015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830139-E727-4BF2-B1E0-315A8C3763CB}" type="slidenum">
              <a:rPr lang="en-GB" smtClean="0"/>
              <a:t>‹#›</a:t>
            </a:fld>
            <a:endParaRPr lang="en-GB"/>
          </a:p>
        </p:txBody>
      </p:sp>
    </p:spTree>
    <p:extLst>
      <p:ext uri="{BB962C8B-B14F-4D97-AF65-F5344CB8AC3E}">
        <p14:creationId xmlns:p14="http://schemas.microsoft.com/office/powerpoint/2010/main" val="2666331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516AF-D6CF-4711-B98F-E4AA90854382}" type="datetimeFigureOut">
              <a:rPr lang="en-GB" smtClean="0"/>
              <a:t>18/11/2015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830139-E727-4BF2-B1E0-315A8C3763CB}" type="slidenum">
              <a:rPr lang="en-GB" smtClean="0"/>
              <a:t>‹#›</a:t>
            </a:fld>
            <a:endParaRPr lang="en-GB"/>
          </a:p>
        </p:txBody>
      </p:sp>
    </p:spTree>
    <p:extLst>
      <p:ext uri="{BB962C8B-B14F-4D97-AF65-F5344CB8AC3E}">
        <p14:creationId xmlns:p14="http://schemas.microsoft.com/office/powerpoint/2010/main" val="66960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516AF-D6CF-4711-B98F-E4AA90854382}" type="datetimeFigureOut">
              <a:rPr lang="en-GB" smtClean="0"/>
              <a:t>18/11/2015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830139-E727-4BF2-B1E0-315A8C3763CB}" type="slidenum">
              <a:rPr lang="en-GB" smtClean="0"/>
              <a:t>‹#›</a:t>
            </a:fld>
            <a:endParaRPr lang="en-GB"/>
          </a:p>
        </p:txBody>
      </p:sp>
    </p:spTree>
    <p:extLst>
      <p:ext uri="{BB962C8B-B14F-4D97-AF65-F5344CB8AC3E}">
        <p14:creationId xmlns:p14="http://schemas.microsoft.com/office/powerpoint/2010/main" val="3416678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516AF-D6CF-4711-B98F-E4AA90854382}" type="datetimeFigureOut">
              <a:rPr lang="en-GB" smtClean="0"/>
              <a:t>18/11/2015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830139-E727-4BF2-B1E0-315A8C3763CB}" type="slidenum">
              <a:rPr lang="en-GB" smtClean="0"/>
              <a:t>‹#›</a:t>
            </a:fld>
            <a:endParaRPr lang="en-GB"/>
          </a:p>
        </p:txBody>
      </p:sp>
    </p:spTree>
    <p:extLst>
      <p:ext uri="{BB962C8B-B14F-4D97-AF65-F5344CB8AC3E}">
        <p14:creationId xmlns:p14="http://schemas.microsoft.com/office/powerpoint/2010/main" val="3586630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516AF-D6CF-4711-B98F-E4AA90854382}" type="datetimeFigureOut">
              <a:rPr lang="en-GB" smtClean="0"/>
              <a:t>18/11/2015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30139-E727-4BF2-B1E0-315A8C3763CB}" type="slidenum">
              <a:rPr lang="en-GB" smtClean="0"/>
              <a:t>‹#›</a:t>
            </a:fld>
            <a:endParaRPr lang="en-GB"/>
          </a:p>
        </p:txBody>
      </p:sp>
    </p:spTree>
    <p:extLst>
      <p:ext uri="{BB962C8B-B14F-4D97-AF65-F5344CB8AC3E}">
        <p14:creationId xmlns:p14="http://schemas.microsoft.com/office/powerpoint/2010/main" val="3412053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341000"/>
            <a:ext cx="6858000" cy="3888000"/>
          </a:xfrm>
        </p:spPr>
        <p:txBody>
          <a:bodyPr>
            <a:noAutofit/>
          </a:bodyPr>
          <a:lstStyle/>
          <a:p>
            <a:pPr algn="l"/>
            <a:r>
              <a:rPr lang="en-GB" sz="3000" b="1" dirty="0"/>
              <a:t>Theme 3: </a:t>
            </a:r>
            <a:br>
              <a:rPr lang="en-GB" sz="3000" b="1" dirty="0"/>
            </a:br>
            <a:r>
              <a:rPr lang="en-GB" sz="3000" b="1" dirty="0"/>
              <a:t/>
            </a:r>
            <a:br>
              <a:rPr lang="en-GB" sz="3000" b="1" dirty="0"/>
            </a:br>
            <a:r>
              <a:rPr lang="en-GB" sz="3000" b="1" dirty="0"/>
              <a:t>National M&amp;E systems and data availability </a:t>
            </a:r>
            <a:br>
              <a:rPr lang="en-GB" sz="3000" b="1" dirty="0"/>
            </a:br>
            <a:r>
              <a:rPr lang="en-GB" sz="3000" b="1" dirty="0"/>
              <a:t/>
            </a:r>
            <a:br>
              <a:rPr lang="en-GB" sz="3000" b="1" dirty="0"/>
            </a:br>
            <a:r>
              <a:rPr lang="en-GB" sz="3000" b="1" dirty="0"/>
              <a:t>Building on progress made and addressing existing (capacity) gaps </a:t>
            </a:r>
            <a:r>
              <a:rPr lang="en-GB" sz="3000" b="1" dirty="0" smtClean="0"/>
              <a:t/>
            </a:r>
            <a:br>
              <a:rPr lang="en-GB" sz="3000" b="1" dirty="0" smtClean="0"/>
            </a:br>
            <a:r>
              <a:rPr lang="en-GB" sz="3000" b="1" dirty="0"/>
              <a:t/>
            </a:r>
            <a:br>
              <a:rPr lang="en-GB" sz="3000" b="1" dirty="0"/>
            </a:br>
            <a:r>
              <a:rPr lang="en-GB" sz="3000" b="1" dirty="0" smtClean="0"/>
              <a:t/>
            </a:r>
            <a:br>
              <a:rPr lang="en-GB" sz="3000" b="1" dirty="0" smtClean="0"/>
            </a:br>
            <a:endParaRPr lang="en-GB" sz="1800" b="1" dirty="0"/>
          </a:p>
        </p:txBody>
      </p:sp>
      <p:sp>
        <p:nvSpPr>
          <p:cNvPr id="5" name="TextBox 4"/>
          <p:cNvSpPr txBox="1"/>
          <p:nvPr/>
        </p:nvSpPr>
        <p:spPr>
          <a:xfrm>
            <a:off x="6012000" y="5733000"/>
            <a:ext cx="2682529" cy="923330"/>
          </a:xfrm>
          <a:prstGeom prst="rect">
            <a:avLst/>
          </a:prstGeom>
          <a:noFill/>
        </p:spPr>
        <p:txBody>
          <a:bodyPr wrap="none" rtlCol="0">
            <a:spAutoFit/>
          </a:bodyPr>
          <a:lstStyle/>
          <a:p>
            <a:r>
              <a:rPr lang="en-GB" b="1" dirty="0"/>
              <a:t>Carlos Barahona</a:t>
            </a:r>
            <a:endParaRPr lang="en-GB" dirty="0"/>
          </a:p>
          <a:p>
            <a:r>
              <a:rPr lang="en-GB" dirty="0" smtClean="0"/>
              <a:t>Statistical </a:t>
            </a:r>
            <a:r>
              <a:rPr lang="en-GB" dirty="0"/>
              <a:t>Services Centre </a:t>
            </a:r>
            <a:endParaRPr lang="en-GB" dirty="0" smtClean="0"/>
          </a:p>
          <a:p>
            <a:r>
              <a:rPr lang="en-GB" dirty="0" smtClean="0"/>
              <a:t>University </a:t>
            </a:r>
            <a:r>
              <a:rPr lang="en-GB" dirty="0"/>
              <a:t>of </a:t>
            </a:r>
            <a:r>
              <a:rPr lang="en-GB" dirty="0" smtClean="0"/>
              <a:t>Reading</a:t>
            </a:r>
            <a:endParaRPr lang="en-GB" dirty="0"/>
          </a:p>
        </p:txBody>
      </p:sp>
    </p:spTree>
    <p:extLst>
      <p:ext uri="{BB962C8B-B14F-4D97-AF65-F5344CB8AC3E}">
        <p14:creationId xmlns:p14="http://schemas.microsoft.com/office/powerpoint/2010/main" val="171267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33000"/>
            <a:ext cx="7886700" cy="5843963"/>
          </a:xfrm>
        </p:spPr>
        <p:txBody>
          <a:bodyPr>
            <a:normAutofit lnSpcReduction="10000"/>
          </a:bodyPr>
          <a:lstStyle/>
          <a:p>
            <a:r>
              <a:rPr lang="en-US" dirty="0" smtClean="0"/>
              <a:t>There is a need for the identification of minimum </a:t>
            </a:r>
            <a:r>
              <a:rPr lang="en-US" dirty="0"/>
              <a:t>standards or the set indicators required for meaningful monitoring and afterwards, </a:t>
            </a:r>
            <a:r>
              <a:rPr lang="en-US" dirty="0" smtClean="0"/>
              <a:t>evaluation. </a:t>
            </a:r>
          </a:p>
          <a:p>
            <a:r>
              <a:rPr lang="en-US" dirty="0"/>
              <a:t>The SDG outlined 230 indicators which makes it counterproductive for countries to monitor all of them. RBA’s have the opportunity to work with countries to identify what they can do within the SDG 2</a:t>
            </a:r>
          </a:p>
          <a:p>
            <a:r>
              <a:rPr lang="en-US" dirty="0" smtClean="0"/>
              <a:t>This process requires mediation, convincing power, advocacy and facilitation… </a:t>
            </a:r>
          </a:p>
          <a:p>
            <a:pPr marL="0" indent="0" algn="r">
              <a:buNone/>
            </a:pPr>
            <a:r>
              <a:rPr lang="en-US" dirty="0" smtClean="0"/>
              <a:t>                                  ……Is this a role for the RBAs?</a:t>
            </a:r>
          </a:p>
          <a:p>
            <a:r>
              <a:rPr lang="en-US" dirty="0" smtClean="0"/>
              <a:t>RBAs should use the potential from </a:t>
            </a:r>
            <a:r>
              <a:rPr lang="en-US" dirty="0"/>
              <a:t>the CFS platform to influence and advocate national country level engagement/ endorsement of the SDG targets </a:t>
            </a:r>
            <a:r>
              <a:rPr lang="en-US" dirty="0" smtClean="0"/>
              <a:t>	</a:t>
            </a:r>
            <a:endParaRPr lang="en-GB" dirty="0"/>
          </a:p>
        </p:txBody>
      </p:sp>
    </p:spTree>
    <p:extLst>
      <p:ext uri="{BB962C8B-B14F-4D97-AF65-F5344CB8AC3E}">
        <p14:creationId xmlns:p14="http://schemas.microsoft.com/office/powerpoint/2010/main" val="3807073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
            </a:r>
            <a:br>
              <a:rPr lang="en-GB" dirty="0"/>
            </a:br>
            <a:endParaRPr lang="en-GB" dirty="0"/>
          </a:p>
        </p:txBody>
      </p:sp>
      <p:sp>
        <p:nvSpPr>
          <p:cNvPr id="3" name="Content Placeholder 2"/>
          <p:cNvSpPr>
            <a:spLocks noGrp="1"/>
          </p:cNvSpPr>
          <p:nvPr>
            <p:ph idx="1"/>
          </p:nvPr>
        </p:nvSpPr>
        <p:spPr>
          <a:xfrm>
            <a:off x="628650" y="549000"/>
            <a:ext cx="7886700" cy="5627963"/>
          </a:xfrm>
        </p:spPr>
        <p:txBody>
          <a:bodyPr/>
          <a:lstStyle/>
          <a:p>
            <a:r>
              <a:rPr lang="en-GB" b="1" dirty="0"/>
              <a:t>How well are national M&amp;E systems equipped to track progress on SDG2 and other related SDGs</a:t>
            </a:r>
            <a:r>
              <a:rPr lang="en-GB" dirty="0" smtClean="0"/>
              <a:t>?</a:t>
            </a:r>
          </a:p>
          <a:p>
            <a:endParaRPr lang="en-GB" dirty="0"/>
          </a:p>
          <a:p>
            <a:r>
              <a:rPr lang="en-GB" dirty="0" smtClean="0"/>
              <a:t>Again high levels of variability in different countries</a:t>
            </a:r>
          </a:p>
          <a:p>
            <a:r>
              <a:rPr lang="en-GB" dirty="0" smtClean="0"/>
              <a:t>Monitoring systems are better established than evaluation systems</a:t>
            </a:r>
          </a:p>
          <a:p>
            <a:pPr marL="0" indent="0">
              <a:buNone/>
            </a:pPr>
            <a:r>
              <a:rPr lang="en-GB" dirty="0" smtClean="0"/>
              <a:t>….the current status of some evaluation systems may offer opportunities to support their development – Evaluation linked to SDG 2 is probably a fertile ground</a:t>
            </a:r>
          </a:p>
          <a:p>
            <a:endParaRPr lang="en-GB" dirty="0"/>
          </a:p>
        </p:txBody>
      </p:sp>
    </p:spTree>
    <p:extLst>
      <p:ext uri="{BB962C8B-B14F-4D97-AF65-F5344CB8AC3E}">
        <p14:creationId xmlns:p14="http://schemas.microsoft.com/office/powerpoint/2010/main" val="2710825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Credibility of in-country data and statistics</a:t>
            </a:r>
            <a:endParaRPr lang="en-GB" dirty="0"/>
          </a:p>
        </p:txBody>
      </p:sp>
      <p:sp>
        <p:nvSpPr>
          <p:cNvPr id="3" name="Content Placeholder 2"/>
          <p:cNvSpPr>
            <a:spLocks noGrp="1"/>
          </p:cNvSpPr>
          <p:nvPr>
            <p:ph idx="1"/>
          </p:nvPr>
        </p:nvSpPr>
        <p:spPr/>
        <p:txBody>
          <a:bodyPr>
            <a:normAutofit lnSpcReduction="10000"/>
          </a:bodyPr>
          <a:lstStyle/>
          <a:p>
            <a:r>
              <a:rPr lang="en-GB" dirty="0" smtClean="0"/>
              <a:t>Danger of undermining of capacity at national level</a:t>
            </a:r>
          </a:p>
          <a:p>
            <a:r>
              <a:rPr lang="en-GB" dirty="0" smtClean="0"/>
              <a:t>Need of a virtuous circle based on the support of good practices including:</a:t>
            </a:r>
          </a:p>
          <a:p>
            <a:pPr lvl="1"/>
            <a:r>
              <a:rPr lang="en-GB" dirty="0" smtClean="0"/>
              <a:t>Support for improved methodologies, including but not restricted to, developments in information technology</a:t>
            </a:r>
          </a:p>
          <a:p>
            <a:pPr lvl="1"/>
            <a:r>
              <a:rPr lang="en-GB" dirty="0" smtClean="0"/>
              <a:t>Development of institutional and individual capacities</a:t>
            </a:r>
          </a:p>
          <a:p>
            <a:pPr lvl="1"/>
            <a:r>
              <a:rPr lang="en-GB" dirty="0" smtClean="0"/>
              <a:t>Increase credibility – support for the use of quality assurance practices and transparency</a:t>
            </a:r>
          </a:p>
          <a:p>
            <a:pPr lvl="1"/>
            <a:r>
              <a:rPr lang="en-GB" dirty="0" smtClean="0"/>
              <a:t>Build the demand side of evidence use</a:t>
            </a:r>
          </a:p>
          <a:p>
            <a:pPr lvl="1"/>
            <a:r>
              <a:rPr lang="en-GB" dirty="0" smtClean="0"/>
              <a:t>Adoption of negotiated agendas between national, intra-national and international partners to be more effective</a:t>
            </a:r>
          </a:p>
        </p:txBody>
      </p:sp>
    </p:spTree>
    <p:extLst>
      <p:ext uri="{BB962C8B-B14F-4D97-AF65-F5344CB8AC3E}">
        <p14:creationId xmlns:p14="http://schemas.microsoft.com/office/powerpoint/2010/main" val="2348793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6331"/>
            <a:ext cx="9144000" cy="6211669"/>
          </a:xfrm>
        </p:spPr>
        <p:txBody>
          <a:bodyPr rtlCol="0">
            <a:normAutofit fontScale="92500" lnSpcReduction="10000"/>
          </a:bodyPr>
          <a:lstStyle/>
          <a:p>
            <a:pPr marL="0" indent="0" fontAlgn="auto">
              <a:lnSpc>
                <a:spcPct val="110000"/>
              </a:lnSpc>
              <a:spcBef>
                <a:spcPts val="0"/>
              </a:spcBef>
              <a:spcAft>
                <a:spcPts val="600"/>
              </a:spcAft>
              <a:buNone/>
              <a:defRPr/>
            </a:pPr>
            <a:r>
              <a:rPr lang="en-GB" sz="2600" dirty="0" smtClean="0">
                <a:solidFill>
                  <a:srgbClr val="002060"/>
                </a:solidFill>
              </a:rPr>
              <a:t>The Global </a:t>
            </a:r>
            <a:r>
              <a:rPr lang="en-GB" sz="2600" dirty="0">
                <a:solidFill>
                  <a:srgbClr val="002060"/>
                </a:solidFill>
              </a:rPr>
              <a:t>Strategy </a:t>
            </a:r>
            <a:r>
              <a:rPr lang="en-GB" sz="2600" dirty="0" smtClean="0">
                <a:solidFill>
                  <a:srgbClr val="002060"/>
                </a:solidFill>
              </a:rPr>
              <a:t>to Improve Agricultural Statistics has developed </a:t>
            </a:r>
            <a:r>
              <a:rPr lang="en-GB" sz="2600" dirty="0">
                <a:solidFill>
                  <a:srgbClr val="002060"/>
                </a:solidFill>
              </a:rPr>
              <a:t>and </a:t>
            </a:r>
            <a:r>
              <a:rPr lang="en-GB" sz="2600" dirty="0" smtClean="0">
                <a:solidFill>
                  <a:srgbClr val="002060"/>
                </a:solidFill>
              </a:rPr>
              <a:t>published  </a:t>
            </a:r>
            <a:r>
              <a:rPr lang="en-GB" sz="2600" b="1" dirty="0" smtClean="0">
                <a:solidFill>
                  <a:srgbClr val="002060"/>
                </a:solidFill>
              </a:rPr>
              <a:t>20 new technical reports/guidelines/handbooks </a:t>
            </a:r>
            <a:r>
              <a:rPr lang="en-GB" sz="2600" dirty="0" smtClean="0">
                <a:solidFill>
                  <a:srgbClr val="002060"/>
                </a:solidFill>
              </a:rPr>
              <a:t>including</a:t>
            </a:r>
            <a:r>
              <a:rPr lang="en-GB" sz="2400" dirty="0" smtClean="0">
                <a:solidFill>
                  <a:srgbClr val="002060"/>
                </a:solidFill>
              </a:rPr>
              <a:t>:</a:t>
            </a:r>
          </a:p>
          <a:p>
            <a:pPr fontAlgn="auto">
              <a:lnSpc>
                <a:spcPct val="110000"/>
              </a:lnSpc>
              <a:spcBef>
                <a:spcPts val="0"/>
              </a:spcBef>
              <a:spcAft>
                <a:spcPts val="600"/>
              </a:spcAft>
              <a:buFont typeface="Arial" pitchFamily="34" charset="0"/>
              <a:buChar char="•"/>
              <a:defRPr/>
            </a:pPr>
            <a:r>
              <a:rPr lang="en-GB" sz="2400" b="1" dirty="0" smtClean="0">
                <a:solidFill>
                  <a:srgbClr val="002060"/>
                </a:solidFill>
              </a:rPr>
              <a:t>Linking Agricultural and Population Censuses</a:t>
            </a:r>
          </a:p>
          <a:p>
            <a:pPr fontAlgn="auto">
              <a:lnSpc>
                <a:spcPct val="110000"/>
              </a:lnSpc>
              <a:spcBef>
                <a:spcPts val="0"/>
              </a:spcBef>
              <a:spcAft>
                <a:spcPts val="600"/>
              </a:spcAft>
              <a:buFont typeface="Arial" pitchFamily="34" charset="0"/>
              <a:buChar char="•"/>
              <a:defRPr/>
            </a:pPr>
            <a:r>
              <a:rPr lang="en-GB" sz="2400" dirty="0" smtClean="0">
                <a:solidFill>
                  <a:srgbClr val="002060"/>
                </a:solidFill>
              </a:rPr>
              <a:t>Methods to develop and use </a:t>
            </a:r>
            <a:r>
              <a:rPr lang="en-GB" sz="2400" b="1" dirty="0" smtClean="0">
                <a:solidFill>
                  <a:srgbClr val="002060"/>
                </a:solidFill>
              </a:rPr>
              <a:t>Master Sampling Frames for Agricultural Surveys</a:t>
            </a:r>
          </a:p>
          <a:p>
            <a:pPr>
              <a:lnSpc>
                <a:spcPct val="110000"/>
              </a:lnSpc>
              <a:spcBef>
                <a:spcPts val="0"/>
              </a:spcBef>
              <a:spcAft>
                <a:spcPts val="600"/>
              </a:spcAft>
              <a:defRPr/>
            </a:pPr>
            <a:r>
              <a:rPr lang="en-GB" sz="2400" dirty="0" smtClean="0">
                <a:solidFill>
                  <a:srgbClr val="002060"/>
                </a:solidFill>
              </a:rPr>
              <a:t>Methods for estimating </a:t>
            </a:r>
            <a:r>
              <a:rPr lang="en-GB" sz="2400" b="1" dirty="0" smtClean="0">
                <a:solidFill>
                  <a:srgbClr val="002060"/>
                </a:solidFill>
              </a:rPr>
              <a:t>crop area, yield and production </a:t>
            </a:r>
            <a:r>
              <a:rPr lang="en-GB" sz="2400" dirty="0" smtClean="0">
                <a:solidFill>
                  <a:srgbClr val="002060"/>
                </a:solidFill>
              </a:rPr>
              <a:t>under mixed, repeated and continuous cropping </a:t>
            </a:r>
          </a:p>
          <a:p>
            <a:pPr>
              <a:lnSpc>
                <a:spcPct val="110000"/>
              </a:lnSpc>
              <a:spcBef>
                <a:spcPts val="0"/>
              </a:spcBef>
              <a:spcAft>
                <a:spcPts val="600"/>
              </a:spcAft>
              <a:defRPr/>
            </a:pPr>
            <a:r>
              <a:rPr lang="en-GB" sz="2400" dirty="0" smtClean="0">
                <a:solidFill>
                  <a:srgbClr val="002060"/>
                </a:solidFill>
              </a:rPr>
              <a:t>Improved methods for </a:t>
            </a:r>
            <a:r>
              <a:rPr lang="en-GB" sz="2400" b="1" dirty="0" smtClean="0">
                <a:solidFill>
                  <a:srgbClr val="002060"/>
                </a:solidFill>
              </a:rPr>
              <a:t>Crop Forecasting</a:t>
            </a:r>
          </a:p>
          <a:p>
            <a:pPr>
              <a:lnSpc>
                <a:spcPct val="110000"/>
              </a:lnSpc>
              <a:spcBef>
                <a:spcPts val="0"/>
              </a:spcBef>
              <a:spcAft>
                <a:spcPts val="600"/>
              </a:spcAft>
              <a:defRPr/>
            </a:pPr>
            <a:r>
              <a:rPr lang="en-GB" sz="2400" dirty="0" smtClean="0">
                <a:solidFill>
                  <a:srgbClr val="002060"/>
                </a:solidFill>
              </a:rPr>
              <a:t>Methods for estimating </a:t>
            </a:r>
            <a:r>
              <a:rPr lang="en-GB" sz="2400" b="1" dirty="0" smtClean="0">
                <a:solidFill>
                  <a:srgbClr val="002060"/>
                </a:solidFill>
              </a:rPr>
              <a:t>Cost of Production</a:t>
            </a:r>
          </a:p>
          <a:p>
            <a:pPr>
              <a:lnSpc>
                <a:spcPct val="110000"/>
              </a:lnSpc>
              <a:spcBef>
                <a:spcPts val="0"/>
              </a:spcBef>
              <a:spcAft>
                <a:spcPts val="600"/>
              </a:spcAft>
              <a:defRPr/>
            </a:pPr>
            <a:r>
              <a:rPr lang="en-GB" sz="2400" dirty="0" smtClean="0">
                <a:solidFill>
                  <a:srgbClr val="002060"/>
                </a:solidFill>
              </a:rPr>
              <a:t>Methods for estimating</a:t>
            </a:r>
            <a:r>
              <a:rPr lang="en-GB" sz="2400" b="1" dirty="0" smtClean="0">
                <a:solidFill>
                  <a:srgbClr val="002060"/>
                </a:solidFill>
              </a:rPr>
              <a:t> Stocks</a:t>
            </a:r>
          </a:p>
          <a:p>
            <a:pPr>
              <a:lnSpc>
                <a:spcPct val="110000"/>
              </a:lnSpc>
              <a:spcBef>
                <a:spcPts val="0"/>
              </a:spcBef>
              <a:spcAft>
                <a:spcPts val="600"/>
              </a:spcAft>
              <a:defRPr/>
            </a:pPr>
            <a:r>
              <a:rPr lang="en-GB" sz="2400" dirty="0" smtClean="0">
                <a:solidFill>
                  <a:srgbClr val="002060"/>
                </a:solidFill>
              </a:rPr>
              <a:t>Methods for measuring </a:t>
            </a:r>
            <a:r>
              <a:rPr lang="en-GB" sz="2400" b="1" dirty="0" smtClean="0">
                <a:solidFill>
                  <a:srgbClr val="002060"/>
                </a:solidFill>
              </a:rPr>
              <a:t>Post-Harvest Losses </a:t>
            </a:r>
            <a:r>
              <a:rPr lang="en-GB" sz="2400" dirty="0" smtClean="0">
                <a:solidFill>
                  <a:srgbClr val="002060"/>
                </a:solidFill>
              </a:rPr>
              <a:t>of specific crops through the entire supply chain</a:t>
            </a:r>
          </a:p>
          <a:p>
            <a:pPr>
              <a:lnSpc>
                <a:spcPct val="110000"/>
              </a:lnSpc>
              <a:spcBef>
                <a:spcPts val="0"/>
              </a:spcBef>
              <a:spcAft>
                <a:spcPts val="600"/>
              </a:spcAft>
              <a:defRPr/>
            </a:pPr>
            <a:r>
              <a:rPr lang="en-GB" sz="2400" dirty="0" smtClean="0">
                <a:solidFill>
                  <a:srgbClr val="002060"/>
                </a:solidFill>
              </a:rPr>
              <a:t>Methods for estimating </a:t>
            </a:r>
            <a:r>
              <a:rPr lang="en-GB" sz="2400" b="1" dirty="0" smtClean="0">
                <a:solidFill>
                  <a:srgbClr val="002060"/>
                </a:solidFill>
              </a:rPr>
              <a:t>Livestock production </a:t>
            </a:r>
            <a:r>
              <a:rPr lang="en-GB" sz="2400" dirty="0" smtClean="0">
                <a:solidFill>
                  <a:srgbClr val="002060"/>
                </a:solidFill>
              </a:rPr>
              <a:t>and productivity</a:t>
            </a:r>
          </a:p>
          <a:p>
            <a:pPr>
              <a:lnSpc>
                <a:spcPct val="110000"/>
              </a:lnSpc>
              <a:spcBef>
                <a:spcPts val="0"/>
              </a:spcBef>
              <a:spcAft>
                <a:spcPts val="600"/>
              </a:spcAft>
              <a:defRPr/>
            </a:pPr>
            <a:r>
              <a:rPr lang="en-GB" sz="2400" dirty="0" smtClean="0">
                <a:solidFill>
                  <a:srgbClr val="002060"/>
                </a:solidFill>
              </a:rPr>
              <a:t>Improving the </a:t>
            </a:r>
            <a:r>
              <a:rPr lang="en-GB" sz="2400" b="1" dirty="0" smtClean="0">
                <a:solidFill>
                  <a:srgbClr val="002060"/>
                </a:solidFill>
              </a:rPr>
              <a:t>quality and use of data from Administrative sources for agricultural statistics </a:t>
            </a:r>
          </a:p>
        </p:txBody>
      </p:sp>
      <p:sp>
        <p:nvSpPr>
          <p:cNvPr id="4" name="Rectangle 3"/>
          <p:cNvSpPr/>
          <p:nvPr/>
        </p:nvSpPr>
        <p:spPr>
          <a:xfrm>
            <a:off x="1187624" y="0"/>
            <a:ext cx="7056784" cy="646331"/>
          </a:xfrm>
          <a:prstGeom prst="rect">
            <a:avLst/>
          </a:prstGeom>
        </p:spPr>
        <p:txBody>
          <a:bodyPr wrap="square">
            <a:spAutoFit/>
          </a:bodyPr>
          <a:lstStyle/>
          <a:p>
            <a:pPr algn="ctr"/>
            <a:r>
              <a:rPr lang="en-US" sz="3600" b="1" dirty="0" smtClean="0">
                <a:solidFill>
                  <a:srgbClr val="C00000"/>
                </a:solidFill>
              </a:rPr>
              <a:t>New Guidelines</a:t>
            </a:r>
            <a:endParaRPr lang="en-GB" sz="3600" dirty="0">
              <a:solidFill>
                <a:srgbClr val="C00000"/>
              </a:solidFill>
            </a:endParaRPr>
          </a:p>
        </p:txBody>
      </p:sp>
    </p:spTree>
    <p:extLst>
      <p:ext uri="{BB962C8B-B14F-4D97-AF65-F5344CB8AC3E}">
        <p14:creationId xmlns:p14="http://schemas.microsoft.com/office/powerpoint/2010/main" val="1252078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assurance</a:t>
            </a:r>
            <a:endParaRPr lang="en-GB" dirty="0"/>
          </a:p>
        </p:txBody>
      </p:sp>
      <p:sp>
        <p:nvSpPr>
          <p:cNvPr id="3" name="Content Placeholder 2"/>
          <p:cNvSpPr>
            <a:spLocks noGrp="1"/>
          </p:cNvSpPr>
          <p:nvPr>
            <p:ph idx="1"/>
          </p:nvPr>
        </p:nvSpPr>
        <p:spPr/>
        <p:txBody>
          <a:bodyPr/>
          <a:lstStyle/>
          <a:p>
            <a:r>
              <a:rPr lang="en-GB" dirty="0" smtClean="0"/>
              <a:t>Can this be used as an entry point?  Allowing</a:t>
            </a:r>
          </a:p>
          <a:p>
            <a:pPr marL="0" indent="0">
              <a:buNone/>
            </a:pPr>
            <a:r>
              <a:rPr lang="en-GB" dirty="0" smtClean="0"/>
              <a:t> </a:t>
            </a:r>
          </a:p>
          <a:p>
            <a:pPr lvl="1"/>
            <a:r>
              <a:rPr lang="en-GB" dirty="0" smtClean="0"/>
              <a:t>Identification of strengths and weaknesses in data collection, processing and reporting systems</a:t>
            </a:r>
          </a:p>
          <a:p>
            <a:pPr lvl="1"/>
            <a:r>
              <a:rPr lang="en-GB" dirty="0" smtClean="0"/>
              <a:t>Prioritisation of potential actions and “harvesting of low hanging fruit”</a:t>
            </a:r>
          </a:p>
          <a:p>
            <a:pPr lvl="1"/>
            <a:r>
              <a:rPr lang="en-GB" dirty="0" smtClean="0"/>
              <a:t>Increase capacity</a:t>
            </a:r>
          </a:p>
          <a:p>
            <a:pPr lvl="1"/>
            <a:r>
              <a:rPr lang="en-GB" dirty="0" smtClean="0"/>
              <a:t>Reduce burden in the collection of data and generation of information</a:t>
            </a:r>
          </a:p>
          <a:p>
            <a:endParaRPr lang="en-GB" dirty="0"/>
          </a:p>
        </p:txBody>
      </p:sp>
    </p:spTree>
    <p:extLst>
      <p:ext uri="{BB962C8B-B14F-4D97-AF65-F5344CB8AC3E}">
        <p14:creationId xmlns:p14="http://schemas.microsoft.com/office/powerpoint/2010/main" val="413939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Behaviour and attitudes</a:t>
            </a:r>
            <a:endParaRPr lang="en-GB" dirty="0"/>
          </a:p>
        </p:txBody>
      </p:sp>
      <p:sp>
        <p:nvSpPr>
          <p:cNvPr id="3" name="Content Placeholder 2"/>
          <p:cNvSpPr>
            <a:spLocks noGrp="1"/>
          </p:cNvSpPr>
          <p:nvPr>
            <p:ph idx="1"/>
          </p:nvPr>
        </p:nvSpPr>
        <p:spPr/>
        <p:txBody>
          <a:bodyPr/>
          <a:lstStyle/>
          <a:p>
            <a:pPr marL="0" indent="0">
              <a:buNone/>
            </a:pPr>
            <a:r>
              <a:rPr lang="en-GB" dirty="0" smtClean="0"/>
              <a:t>Awareness of</a:t>
            </a:r>
          </a:p>
          <a:p>
            <a:r>
              <a:rPr lang="en-GB" dirty="0" smtClean="0"/>
              <a:t>Institutional characteristics that influence the way people within them behave</a:t>
            </a:r>
          </a:p>
          <a:p>
            <a:r>
              <a:rPr lang="en-GB" dirty="0" smtClean="0"/>
              <a:t>Perverse incentives but also disincentives to good performance within some government institutions</a:t>
            </a:r>
          </a:p>
          <a:p>
            <a:endParaRPr lang="en-GB" dirty="0" smtClean="0"/>
          </a:p>
          <a:p>
            <a:endParaRPr lang="en-GB" dirty="0"/>
          </a:p>
        </p:txBody>
      </p:sp>
    </p:spTree>
    <p:extLst>
      <p:ext uri="{BB962C8B-B14F-4D97-AF65-F5344CB8AC3E}">
        <p14:creationId xmlns:p14="http://schemas.microsoft.com/office/powerpoint/2010/main" val="3422078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 on the demand side of data and evidence</a:t>
            </a:r>
            <a:endParaRPr lang="en-GB" dirty="0"/>
          </a:p>
        </p:txBody>
      </p:sp>
      <p:sp>
        <p:nvSpPr>
          <p:cNvPr id="3" name="Content Placeholder 2"/>
          <p:cNvSpPr>
            <a:spLocks noGrp="1"/>
          </p:cNvSpPr>
          <p:nvPr>
            <p:ph idx="1"/>
          </p:nvPr>
        </p:nvSpPr>
        <p:spPr/>
        <p:txBody>
          <a:bodyPr/>
          <a:lstStyle/>
          <a:p>
            <a:r>
              <a:rPr lang="en-GB" dirty="0" smtClean="0"/>
              <a:t>Strengthen capacity on the demand side: the more data and evidence derived from data is demanded, the more likely this will result in incentives to improve data.</a:t>
            </a:r>
          </a:p>
          <a:p>
            <a:r>
              <a:rPr lang="en-GB" dirty="0" smtClean="0"/>
              <a:t>Support the collection of data that will lead to indicators, but also the process of reporting and dissemination of the results to increase engagement of stakeholders</a:t>
            </a:r>
            <a:endParaRPr lang="en-GB" dirty="0"/>
          </a:p>
        </p:txBody>
      </p:sp>
    </p:spTree>
    <p:extLst>
      <p:ext uri="{BB962C8B-B14F-4D97-AF65-F5344CB8AC3E}">
        <p14:creationId xmlns:p14="http://schemas.microsoft.com/office/powerpoint/2010/main" val="915933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Understand the smallholder and its context</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3090612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ttp://africanclimate.net/en/sites/default/files/imagecache/galleryformatter_slide/MIICA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477000"/>
            <a:ext cx="15115160" cy="61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294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AutoShape 2" descr="http://ag4impact.org/wp-content/uploads/2015/07/3cii-Agroforestry-in-action-Credit-CCFAS-2014.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0418"/>
            <a:ext cx="9216871" cy="6144582"/>
          </a:xfrm>
        </p:spPr>
      </p:pic>
    </p:spTree>
    <p:extLst>
      <p:ext uri="{BB962C8B-B14F-4D97-AF65-F5344CB8AC3E}">
        <p14:creationId xmlns:p14="http://schemas.microsoft.com/office/powerpoint/2010/main" val="461184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Presenters </a:t>
            </a:r>
            <a:endParaRPr lang="en-GB" dirty="0"/>
          </a:p>
        </p:txBody>
      </p:sp>
      <p:sp>
        <p:nvSpPr>
          <p:cNvPr id="3" name="Content Placeholder 2"/>
          <p:cNvSpPr>
            <a:spLocks noGrp="1"/>
          </p:cNvSpPr>
          <p:nvPr>
            <p:ph idx="1"/>
          </p:nvPr>
        </p:nvSpPr>
        <p:spPr/>
        <p:txBody>
          <a:bodyPr>
            <a:normAutofit fontScale="77500" lnSpcReduction="20000"/>
          </a:bodyPr>
          <a:lstStyle/>
          <a:p>
            <a:pPr algn="just"/>
            <a:r>
              <a:rPr lang="en-US" b="1" dirty="0"/>
              <a:t>Ahmad </a:t>
            </a:r>
            <a:r>
              <a:rPr lang="en-US" b="1" dirty="0" err="1"/>
              <a:t>Zaki</a:t>
            </a:r>
            <a:r>
              <a:rPr lang="en-US" b="1" dirty="0"/>
              <a:t> </a:t>
            </a:r>
            <a:r>
              <a:rPr lang="en-US" b="1" dirty="0" err="1"/>
              <a:t>Ansore</a:t>
            </a:r>
            <a:r>
              <a:rPr lang="en-US" dirty="0"/>
              <a:t> </a:t>
            </a:r>
            <a:r>
              <a:rPr lang="en-US" dirty="0" smtClean="0"/>
              <a:t>made a presentation where he shared with us </a:t>
            </a:r>
            <a:r>
              <a:rPr lang="en-US" dirty="0"/>
              <a:t>the history and pathways of how </a:t>
            </a:r>
            <a:r>
              <a:rPr lang="en-US" dirty="0" smtClean="0"/>
              <a:t>Malaysia has developed a sophisticated system for Output </a:t>
            </a:r>
            <a:r>
              <a:rPr lang="en-US" dirty="0"/>
              <a:t>to Outcome </a:t>
            </a:r>
            <a:r>
              <a:rPr lang="en-US" dirty="0" smtClean="0"/>
              <a:t>budget, describing the transition from output based to outcome based, the three essential elements</a:t>
            </a:r>
            <a:r>
              <a:rPr lang="en-US" dirty="0"/>
              <a:t>: Players, Tools and </a:t>
            </a:r>
            <a:r>
              <a:rPr lang="en-US" dirty="0" smtClean="0"/>
              <a:t>Framework and linking the Evaluation of the 11</a:t>
            </a:r>
            <a:r>
              <a:rPr lang="en-US" baseline="30000" dirty="0" smtClean="0"/>
              <a:t>th</a:t>
            </a:r>
            <a:r>
              <a:rPr lang="en-US" dirty="0" smtClean="0"/>
              <a:t> Malaysia Plan 2016-2020 to the SDG2</a:t>
            </a:r>
            <a:endParaRPr lang="en-US" dirty="0"/>
          </a:p>
          <a:p>
            <a:pPr>
              <a:tabLst>
                <a:tab pos="357188" algn="l"/>
              </a:tabLst>
            </a:pPr>
            <a:r>
              <a:rPr lang="en-US" b="1" dirty="0" err="1" smtClean="0"/>
              <a:t>Jerven</a:t>
            </a:r>
            <a:r>
              <a:rPr lang="en-US" b="1" dirty="0" smtClean="0"/>
              <a:t> </a:t>
            </a:r>
            <a:r>
              <a:rPr lang="en-US" b="1" dirty="0"/>
              <a:t>Morten</a:t>
            </a:r>
            <a:r>
              <a:rPr lang="en-US" dirty="0"/>
              <a:t> </a:t>
            </a:r>
            <a:r>
              <a:rPr lang="en-US" dirty="0" smtClean="0"/>
              <a:t>made a provocative presentation forcing us to think about the reliability of data, statistics and indicators generated in many contexts. An eye opener to discuss existing capacity and capacity building needs.</a:t>
            </a:r>
            <a:endParaRPr lang="en-GB" dirty="0"/>
          </a:p>
          <a:p>
            <a:r>
              <a:rPr lang="en-US" b="1" dirty="0"/>
              <a:t>Pietro </a:t>
            </a:r>
            <a:r>
              <a:rPr lang="en-US" b="1" dirty="0" err="1"/>
              <a:t>Gennari</a:t>
            </a:r>
            <a:r>
              <a:rPr lang="en-US" dirty="0"/>
              <a:t> </a:t>
            </a:r>
            <a:r>
              <a:rPr lang="en-US" dirty="0" smtClean="0"/>
              <a:t>presented some of the work done with international </a:t>
            </a:r>
            <a:r>
              <a:rPr lang="en-US" dirty="0" err="1" smtClean="0"/>
              <a:t>organisations</a:t>
            </a:r>
            <a:r>
              <a:rPr lang="en-US" dirty="0" smtClean="0"/>
              <a:t>, governments and other partners in relation to m</a:t>
            </a:r>
            <a:r>
              <a:rPr lang="en-GB" dirty="0" err="1" smtClean="0"/>
              <a:t>odernisation</a:t>
            </a:r>
            <a:r>
              <a:rPr lang="en-GB" dirty="0" smtClean="0"/>
              <a:t> </a:t>
            </a:r>
            <a:r>
              <a:rPr lang="en-GB" dirty="0"/>
              <a:t>of f</a:t>
            </a:r>
            <a:r>
              <a:rPr lang="en-GB" dirty="0" smtClean="0"/>
              <a:t>ood </a:t>
            </a:r>
            <a:r>
              <a:rPr lang="en-GB" dirty="0"/>
              <a:t>&amp; </a:t>
            </a:r>
            <a:r>
              <a:rPr lang="en-GB" dirty="0" smtClean="0"/>
              <a:t>agriculture </a:t>
            </a:r>
            <a:r>
              <a:rPr lang="en-GB" dirty="0"/>
              <a:t>s</a:t>
            </a:r>
            <a:r>
              <a:rPr lang="en-GB" dirty="0" smtClean="0"/>
              <a:t>tatistics in </a:t>
            </a:r>
            <a:r>
              <a:rPr lang="en-GB" dirty="0"/>
              <a:t>support of SDG2, </a:t>
            </a:r>
            <a:r>
              <a:rPr lang="en-GB" dirty="0" smtClean="0"/>
              <a:t>an assessment of the current </a:t>
            </a:r>
            <a:r>
              <a:rPr lang="en-GB" dirty="0"/>
              <a:t>status of Ag </a:t>
            </a:r>
            <a:r>
              <a:rPr lang="en-GB" dirty="0" smtClean="0"/>
              <a:t>Statistics, and some of the FAO initiatives  to strengthen SDG2 monitoring including: Food </a:t>
            </a:r>
            <a:r>
              <a:rPr lang="en-GB" dirty="0"/>
              <a:t>Insecurity Experience Scale (FIES) and Agricultural and Rural Integrated Survey (AGRIS)</a:t>
            </a:r>
          </a:p>
          <a:p>
            <a:endParaRPr lang="en-GB" dirty="0"/>
          </a:p>
        </p:txBody>
      </p:sp>
    </p:spTree>
    <p:extLst>
      <p:ext uri="{BB962C8B-B14F-4D97-AF65-F5344CB8AC3E}">
        <p14:creationId xmlns:p14="http://schemas.microsoft.com/office/powerpoint/2010/main" val="192489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1026" name="Picture 2" descr="http://agrobiodiversityplatform.org/files/2011/08/Mixed-cropping-Pumpkin-maize-mango-tre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42"/>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110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Picture 2" descr="http://ag4impact.org/wp-content/uploads/2015/07/Cowpea-intercropped-with-groundnut-in-a-field-in-Malawi.-Credit-IITA-Kathy-Lope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00" y="190500"/>
            <a:ext cx="97536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643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Do not add extra burden: avoid as much as possible imposing extra requirements</a:t>
            </a:r>
          </a:p>
          <a:p>
            <a:r>
              <a:rPr lang="en-GB" dirty="0" smtClean="0"/>
              <a:t>Support government agencies to use better the data and statistics available already</a:t>
            </a:r>
          </a:p>
          <a:p>
            <a:r>
              <a:rPr lang="en-GB" dirty="0" smtClean="0"/>
              <a:t>Avoid destroying in order to build</a:t>
            </a:r>
          </a:p>
          <a:p>
            <a:r>
              <a:rPr lang="en-GB" dirty="0" smtClean="0"/>
              <a:t>Start at a humble level</a:t>
            </a:r>
            <a:endParaRPr lang="en-GB" dirty="0"/>
          </a:p>
          <a:p>
            <a:r>
              <a:rPr lang="en-GB" dirty="0" smtClean="0"/>
              <a:t>Continue supporting accumulation of data and metadata for the use in the future</a:t>
            </a:r>
          </a:p>
          <a:p>
            <a:r>
              <a:rPr lang="en-GB" dirty="0" smtClean="0"/>
              <a:t>…Let’s </a:t>
            </a:r>
            <a:r>
              <a:rPr lang="en-GB" dirty="0"/>
              <a:t>work </a:t>
            </a:r>
            <a:r>
              <a:rPr lang="en-GB" dirty="0" smtClean="0"/>
              <a:t>towards making </a:t>
            </a:r>
            <a:r>
              <a:rPr lang="en-GB" dirty="0"/>
              <a:t>it easy for our partners</a:t>
            </a:r>
          </a:p>
          <a:p>
            <a:endParaRPr lang="en-GB" dirty="0"/>
          </a:p>
        </p:txBody>
      </p:sp>
    </p:spTree>
    <p:extLst>
      <p:ext uri="{BB962C8B-B14F-4D97-AF65-F5344CB8AC3E}">
        <p14:creationId xmlns:p14="http://schemas.microsoft.com/office/powerpoint/2010/main" val="1340302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151004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Crops</a:t>
            </a:r>
            <a:endParaRPr lang="en-US" dirty="0"/>
          </a:p>
        </p:txBody>
      </p:sp>
      <p:pic>
        <p:nvPicPr>
          <p:cNvPr id="4" name="Content Placeholder 3"/>
          <p:cNvPicPr>
            <a:picLocks noGrp="1" noChangeAspect="1"/>
          </p:cNvPicPr>
          <p:nvPr>
            <p:ph idx="1"/>
          </p:nvPr>
        </p:nvPicPr>
        <p:blipFill>
          <a:blip r:embed="rId2"/>
          <a:stretch>
            <a:fillRect/>
          </a:stretch>
        </p:blipFill>
        <p:spPr>
          <a:xfrm>
            <a:off x="2614892" y="2226469"/>
            <a:ext cx="3914216" cy="3263504"/>
          </a:xfrm>
          <a:prstGeom prst="rect">
            <a:avLst/>
          </a:prstGeom>
        </p:spPr>
      </p:pic>
      <p:sp>
        <p:nvSpPr>
          <p:cNvPr id="6" name="Rectangle 5"/>
          <p:cNvSpPr/>
          <p:nvPr/>
        </p:nvSpPr>
        <p:spPr>
          <a:xfrm>
            <a:off x="135082" y="5400586"/>
            <a:ext cx="4572000" cy="623248"/>
          </a:xfrm>
          <a:prstGeom prst="rect">
            <a:avLst/>
          </a:prstGeom>
        </p:spPr>
        <p:txBody>
          <a:bodyPr>
            <a:spAutoFit/>
          </a:bodyPr>
          <a:lstStyle/>
          <a:p>
            <a:pPr>
              <a:lnSpc>
                <a:spcPct val="115000"/>
              </a:lnSpc>
            </a:pPr>
            <a:r>
              <a:rPr lang="en-US" sz="750" dirty="0" err="1">
                <a:latin typeface="AdvOT5843c571"/>
                <a:ea typeface="Calibri" panose="020F0502020204030204" pitchFamily="34" charset="0"/>
                <a:cs typeface="AdvOT5843c571"/>
              </a:rPr>
              <a:t>Calogero</a:t>
            </a:r>
            <a:r>
              <a:rPr lang="en-US" sz="750" dirty="0">
                <a:latin typeface="AdvOT5843c571"/>
                <a:ea typeface="Calibri" panose="020F0502020204030204" pitchFamily="34" charset="0"/>
                <a:cs typeface="AdvOT5843c571"/>
              </a:rPr>
              <a:t> </a:t>
            </a:r>
            <a:r>
              <a:rPr lang="en-US" sz="750" dirty="0" err="1">
                <a:latin typeface="AdvOT5843c571"/>
                <a:ea typeface="Calibri" panose="020F0502020204030204" pitchFamily="34" charset="0"/>
                <a:cs typeface="AdvOT5843c571"/>
              </a:rPr>
              <a:t>Carletto</a:t>
            </a:r>
            <a:r>
              <a:rPr lang="en-US" sz="750" dirty="0">
                <a:latin typeface="AdvOT5843c571"/>
                <a:ea typeface="Calibri" panose="020F0502020204030204" pitchFamily="34" charset="0"/>
                <a:cs typeface="AdvOT5843c571"/>
              </a:rPr>
              <a:t>, Dean </a:t>
            </a:r>
            <a:r>
              <a:rPr lang="en-US" sz="750" dirty="0" err="1">
                <a:latin typeface="AdvOT5843c571"/>
                <a:ea typeface="Calibri" panose="020F0502020204030204" pitchFamily="34" charset="0"/>
                <a:cs typeface="AdvOT5843c571"/>
              </a:rPr>
              <a:t>Jolliffe</a:t>
            </a:r>
            <a:r>
              <a:rPr lang="en-US" sz="750" dirty="0">
                <a:latin typeface="AdvOT5843c571"/>
                <a:ea typeface="Calibri" panose="020F0502020204030204" pitchFamily="34" charset="0"/>
                <a:cs typeface="AdvOT5843c571"/>
              </a:rPr>
              <a:t> &amp; </a:t>
            </a:r>
            <a:r>
              <a:rPr lang="en-US" sz="750" dirty="0" err="1">
                <a:latin typeface="AdvOT5843c571"/>
                <a:ea typeface="Calibri" panose="020F0502020204030204" pitchFamily="34" charset="0"/>
                <a:cs typeface="AdvOT5843c571"/>
              </a:rPr>
              <a:t>Raka</a:t>
            </a:r>
            <a:r>
              <a:rPr lang="en-US" sz="750" dirty="0">
                <a:latin typeface="AdvOT5843c571"/>
                <a:ea typeface="Calibri" panose="020F0502020204030204" pitchFamily="34" charset="0"/>
                <a:cs typeface="AdvOT5843c571"/>
              </a:rPr>
              <a:t> Banerjee in “From Tragedy to Renaissance:</a:t>
            </a:r>
            <a:endParaRPr lang="en-US" sz="825"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750" dirty="0">
                <a:latin typeface="AdvOT5843c571"/>
                <a:ea typeface="Calibri" panose="020F0502020204030204" pitchFamily="34" charset="0"/>
                <a:cs typeface="AdvOT5843c571"/>
              </a:rPr>
              <a:t>Improving Agricultural Data for Better Policies” in Morten Jerven and Deborah Johnston (2015) “Statistical Tragedy in Africa? Evaluating the Data Base for African Economic Development”, Special Issue in the </a:t>
            </a:r>
            <a:r>
              <a:rPr lang="en-US" sz="750" i="1" dirty="0">
                <a:latin typeface="AdvOT5843c571"/>
                <a:ea typeface="Calibri" panose="020F0502020204030204" pitchFamily="34" charset="0"/>
                <a:cs typeface="AdvOT5843c571"/>
              </a:rPr>
              <a:t>Journal of Development Studies</a:t>
            </a:r>
            <a:r>
              <a:rPr lang="en-US" sz="750" dirty="0">
                <a:latin typeface="AdvOT5843c571"/>
                <a:ea typeface="Calibri" panose="020F0502020204030204" pitchFamily="34" charset="0"/>
                <a:cs typeface="AdvOT5843c571"/>
              </a:rPr>
              <a:t>.</a:t>
            </a: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7673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Crops</a:t>
            </a:r>
            <a:endParaRPr lang="en-US" dirty="0"/>
          </a:p>
        </p:txBody>
      </p:sp>
      <p:pic>
        <p:nvPicPr>
          <p:cNvPr id="4" name="Content Placeholder 3"/>
          <p:cNvPicPr>
            <a:picLocks noGrp="1" noChangeAspect="1"/>
          </p:cNvPicPr>
          <p:nvPr>
            <p:ph idx="1"/>
          </p:nvPr>
        </p:nvPicPr>
        <p:blipFill>
          <a:blip r:embed="rId2"/>
          <a:stretch>
            <a:fillRect/>
          </a:stretch>
        </p:blipFill>
        <p:spPr>
          <a:xfrm>
            <a:off x="2476856" y="2226469"/>
            <a:ext cx="4190288" cy="3263504"/>
          </a:xfrm>
          <a:prstGeom prst="rect">
            <a:avLst/>
          </a:prstGeom>
        </p:spPr>
      </p:pic>
      <p:sp>
        <p:nvSpPr>
          <p:cNvPr id="5" name="Rectangle 4"/>
          <p:cNvSpPr/>
          <p:nvPr/>
        </p:nvSpPr>
        <p:spPr>
          <a:xfrm>
            <a:off x="135082" y="5400586"/>
            <a:ext cx="4572000" cy="623248"/>
          </a:xfrm>
          <a:prstGeom prst="rect">
            <a:avLst/>
          </a:prstGeom>
        </p:spPr>
        <p:txBody>
          <a:bodyPr>
            <a:spAutoFit/>
          </a:bodyPr>
          <a:lstStyle/>
          <a:p>
            <a:pPr>
              <a:lnSpc>
                <a:spcPct val="115000"/>
              </a:lnSpc>
            </a:pPr>
            <a:r>
              <a:rPr lang="en-US" sz="750" dirty="0" err="1">
                <a:latin typeface="AdvOT5843c571"/>
                <a:ea typeface="Calibri" panose="020F0502020204030204" pitchFamily="34" charset="0"/>
                <a:cs typeface="AdvOT5843c571"/>
              </a:rPr>
              <a:t>Calogero</a:t>
            </a:r>
            <a:r>
              <a:rPr lang="en-US" sz="750" dirty="0">
                <a:latin typeface="AdvOT5843c571"/>
                <a:ea typeface="Calibri" panose="020F0502020204030204" pitchFamily="34" charset="0"/>
                <a:cs typeface="AdvOT5843c571"/>
              </a:rPr>
              <a:t> </a:t>
            </a:r>
            <a:r>
              <a:rPr lang="en-US" sz="750" dirty="0" err="1">
                <a:latin typeface="AdvOT5843c571"/>
                <a:ea typeface="Calibri" panose="020F0502020204030204" pitchFamily="34" charset="0"/>
                <a:cs typeface="AdvOT5843c571"/>
              </a:rPr>
              <a:t>Carletto</a:t>
            </a:r>
            <a:r>
              <a:rPr lang="en-US" sz="750" dirty="0">
                <a:latin typeface="AdvOT5843c571"/>
                <a:ea typeface="Calibri" panose="020F0502020204030204" pitchFamily="34" charset="0"/>
                <a:cs typeface="AdvOT5843c571"/>
              </a:rPr>
              <a:t>, Dean </a:t>
            </a:r>
            <a:r>
              <a:rPr lang="en-US" sz="750" dirty="0" err="1">
                <a:latin typeface="AdvOT5843c571"/>
                <a:ea typeface="Calibri" panose="020F0502020204030204" pitchFamily="34" charset="0"/>
                <a:cs typeface="AdvOT5843c571"/>
              </a:rPr>
              <a:t>Jolliffe</a:t>
            </a:r>
            <a:r>
              <a:rPr lang="en-US" sz="750" dirty="0">
                <a:latin typeface="AdvOT5843c571"/>
                <a:ea typeface="Calibri" panose="020F0502020204030204" pitchFamily="34" charset="0"/>
                <a:cs typeface="AdvOT5843c571"/>
              </a:rPr>
              <a:t> &amp; </a:t>
            </a:r>
            <a:r>
              <a:rPr lang="en-US" sz="750" dirty="0" err="1">
                <a:latin typeface="AdvOT5843c571"/>
                <a:ea typeface="Calibri" panose="020F0502020204030204" pitchFamily="34" charset="0"/>
                <a:cs typeface="AdvOT5843c571"/>
              </a:rPr>
              <a:t>Raka</a:t>
            </a:r>
            <a:r>
              <a:rPr lang="en-US" sz="750" dirty="0">
                <a:latin typeface="AdvOT5843c571"/>
                <a:ea typeface="Calibri" panose="020F0502020204030204" pitchFamily="34" charset="0"/>
                <a:cs typeface="AdvOT5843c571"/>
              </a:rPr>
              <a:t> Banerjee in “From Tragedy to Renaissance:</a:t>
            </a:r>
            <a:endParaRPr lang="en-US" sz="825"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750" dirty="0">
                <a:latin typeface="AdvOT5843c571"/>
                <a:ea typeface="Calibri" panose="020F0502020204030204" pitchFamily="34" charset="0"/>
                <a:cs typeface="AdvOT5843c571"/>
              </a:rPr>
              <a:t>Improving Agricultural Data for Better Policies” in Morten Jerven and Deborah Johnston (2015) “Statistical Tragedy in Africa? Evaluating the Data Base for African Economic Development”, Special Issue in the </a:t>
            </a:r>
            <a:r>
              <a:rPr lang="en-US" sz="750" i="1" dirty="0">
                <a:latin typeface="AdvOT5843c571"/>
                <a:ea typeface="Calibri" panose="020F0502020204030204" pitchFamily="34" charset="0"/>
                <a:cs typeface="AdvOT5843c571"/>
              </a:rPr>
              <a:t>Journal of Development Studies</a:t>
            </a:r>
            <a:r>
              <a:rPr lang="en-US" sz="750" dirty="0">
                <a:latin typeface="AdvOT5843c571"/>
                <a:ea typeface="Calibri" panose="020F0502020204030204" pitchFamily="34" charset="0"/>
                <a:cs typeface="AdvOT5843c571"/>
              </a:rPr>
              <a:t>.</a:t>
            </a: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9828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37000"/>
            <a:ext cx="7886700" cy="5339963"/>
          </a:xfrm>
        </p:spPr>
        <p:txBody>
          <a:bodyPr>
            <a:normAutofit/>
          </a:bodyPr>
          <a:lstStyle/>
          <a:p>
            <a:pPr marL="0" indent="0">
              <a:buNone/>
            </a:pPr>
            <a:r>
              <a:rPr lang="en-GB" b="1" dirty="0" smtClean="0"/>
              <a:t>Theme questions</a:t>
            </a:r>
          </a:p>
          <a:p>
            <a:endParaRPr lang="en-GB" b="1" dirty="0" smtClean="0"/>
          </a:p>
          <a:p>
            <a:r>
              <a:rPr lang="en-GB" b="1" dirty="0" smtClean="0"/>
              <a:t>Can </a:t>
            </a:r>
            <a:r>
              <a:rPr lang="en-GB" b="1" dirty="0"/>
              <a:t>we assume that SDG2 is fully aligned with national priorities, policies and strategies</a:t>
            </a:r>
            <a:r>
              <a:rPr lang="en-GB" dirty="0"/>
              <a:t>? </a:t>
            </a:r>
            <a:endParaRPr lang="en-GB" dirty="0" smtClean="0"/>
          </a:p>
          <a:p>
            <a:r>
              <a:rPr lang="en-GB" b="1" dirty="0"/>
              <a:t>How well are national M&amp;E systems equipped to track progress on SDG2 and other related SDGs</a:t>
            </a:r>
            <a:r>
              <a:rPr lang="en-GB" dirty="0"/>
              <a:t>?</a:t>
            </a:r>
          </a:p>
          <a:p>
            <a:r>
              <a:rPr lang="en-GB" b="1" dirty="0"/>
              <a:t>What will be critical capacity gaps and data gaps</a:t>
            </a:r>
            <a:r>
              <a:rPr lang="en-GB" dirty="0"/>
              <a:t>? </a:t>
            </a:r>
          </a:p>
        </p:txBody>
      </p:sp>
    </p:spTree>
    <p:extLst>
      <p:ext uri="{BB962C8B-B14F-4D97-AF65-F5344CB8AC3E}">
        <p14:creationId xmlns:p14="http://schemas.microsoft.com/office/powerpoint/2010/main" val="2949056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41000"/>
            <a:ext cx="7886700" cy="5411963"/>
          </a:xfrm>
        </p:spPr>
        <p:txBody>
          <a:bodyPr/>
          <a:lstStyle/>
          <a:p>
            <a:pPr lvl="1"/>
            <a:r>
              <a:rPr lang="en-GB" dirty="0"/>
              <a:t>What are the </a:t>
            </a:r>
            <a:r>
              <a:rPr lang="en-GB" b="1" dirty="0"/>
              <a:t>challenges</a:t>
            </a:r>
            <a:r>
              <a:rPr lang="en-GB" dirty="0"/>
              <a:t> and </a:t>
            </a:r>
            <a:r>
              <a:rPr lang="en-GB" b="1" dirty="0"/>
              <a:t>opportunities</a:t>
            </a:r>
            <a:r>
              <a:rPr lang="en-GB" dirty="0"/>
              <a:t> that IFAD, FAO, WFP and the CG need to be aware of in building partnerships with national governments and other stakeholders?</a:t>
            </a:r>
          </a:p>
          <a:p>
            <a:pPr lvl="1"/>
            <a:r>
              <a:rPr lang="en-GB" dirty="0"/>
              <a:t>What should be the priorities of RBA in this interaction?</a:t>
            </a:r>
          </a:p>
          <a:p>
            <a:pPr lvl="1"/>
            <a:r>
              <a:rPr lang="en-GB" dirty="0"/>
              <a:t>What capacity is </a:t>
            </a:r>
            <a:r>
              <a:rPr lang="en-GB" dirty="0" smtClean="0"/>
              <a:t>present, </a:t>
            </a:r>
            <a:r>
              <a:rPr lang="en-GB" dirty="0"/>
              <a:t>what are the most common capacity needs?</a:t>
            </a:r>
          </a:p>
          <a:p>
            <a:pPr lvl="1"/>
            <a:r>
              <a:rPr lang="en-GB" dirty="0"/>
              <a:t>Are there </a:t>
            </a:r>
            <a:r>
              <a:rPr lang="en-GB" dirty="0" smtClean="0"/>
              <a:t>any principles </a:t>
            </a:r>
            <a:r>
              <a:rPr lang="en-GB" dirty="0"/>
              <a:t>for the approach that the meeting would recommend to RBA?</a:t>
            </a:r>
          </a:p>
          <a:p>
            <a:pPr lvl="1"/>
            <a:r>
              <a:rPr lang="en-GB" dirty="0"/>
              <a:t>What would be suggested next steps for RBAs in this area? </a:t>
            </a:r>
          </a:p>
          <a:p>
            <a:endParaRPr lang="en-GB" dirty="0"/>
          </a:p>
        </p:txBody>
      </p:sp>
    </p:spTree>
    <p:extLst>
      <p:ext uri="{BB962C8B-B14F-4D97-AF65-F5344CB8AC3E}">
        <p14:creationId xmlns:p14="http://schemas.microsoft.com/office/powerpoint/2010/main" val="312695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37000"/>
            <a:ext cx="7886700" cy="5339963"/>
          </a:xfrm>
        </p:spPr>
        <p:txBody>
          <a:bodyPr>
            <a:normAutofit fontScale="92500" lnSpcReduction="10000"/>
          </a:bodyPr>
          <a:lstStyle/>
          <a:p>
            <a:pPr marL="0" indent="0">
              <a:buNone/>
            </a:pPr>
            <a:r>
              <a:rPr lang="en-GB" b="1" dirty="0" smtClean="0"/>
              <a:t>Can </a:t>
            </a:r>
            <a:r>
              <a:rPr lang="en-GB" b="1" dirty="0"/>
              <a:t>we assume that SDG2 is fully aligned with national priorities, policies and strategies</a:t>
            </a:r>
            <a:r>
              <a:rPr lang="en-GB" dirty="0"/>
              <a:t>? </a:t>
            </a:r>
            <a:endParaRPr lang="en-GB" dirty="0" smtClean="0"/>
          </a:p>
          <a:p>
            <a:endParaRPr lang="en-GB" dirty="0"/>
          </a:p>
          <a:p>
            <a:r>
              <a:rPr lang="en-GB" dirty="0" smtClean="0"/>
              <a:t>Probably not right now…</a:t>
            </a:r>
          </a:p>
          <a:p>
            <a:r>
              <a:rPr lang="en-GB" dirty="0" smtClean="0"/>
              <a:t>Variability in the responses from each country is to be expected</a:t>
            </a:r>
          </a:p>
          <a:p>
            <a:r>
              <a:rPr lang="en-GB" dirty="0" smtClean="0"/>
              <a:t>SDG are the result of negotiations and agreements between countries and in that respect different in origin from MDGs</a:t>
            </a:r>
          </a:p>
          <a:p>
            <a:r>
              <a:rPr lang="en-US" dirty="0"/>
              <a:t>Not all the countries </a:t>
            </a:r>
            <a:r>
              <a:rPr lang="en-US" dirty="0" smtClean="0"/>
              <a:t>agree </a:t>
            </a:r>
            <a:r>
              <a:rPr lang="en-US" dirty="0"/>
              <a:t>on the targets. Some targets, </a:t>
            </a:r>
            <a:r>
              <a:rPr lang="en-US" dirty="0" smtClean="0"/>
              <a:t>are better aligned </a:t>
            </a:r>
            <a:r>
              <a:rPr lang="en-US" dirty="0"/>
              <a:t>to </a:t>
            </a:r>
            <a:r>
              <a:rPr lang="en-US" dirty="0" smtClean="0"/>
              <a:t>national </a:t>
            </a:r>
            <a:r>
              <a:rPr lang="en-US" dirty="0"/>
              <a:t>priorities and strategies and other global priority. Hence the level of ownership of these targets (global) can vary at the country level</a:t>
            </a:r>
            <a:r>
              <a:rPr lang="en-GB" dirty="0" smtClean="0"/>
              <a:t>	 </a:t>
            </a:r>
          </a:p>
        </p:txBody>
      </p:sp>
    </p:spTree>
    <p:extLst>
      <p:ext uri="{BB962C8B-B14F-4D97-AF65-F5344CB8AC3E}">
        <p14:creationId xmlns:p14="http://schemas.microsoft.com/office/powerpoint/2010/main" val="3898211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159023"/>
            <a:ext cx="8856984" cy="461665"/>
          </a:xfrm>
          <a:prstGeom prst="rect">
            <a:avLst/>
          </a:prstGeom>
          <a:noFill/>
        </p:spPr>
        <p:txBody>
          <a:bodyPr wrap="square" rtlCol="0">
            <a:spAutoFit/>
          </a:bodyPr>
          <a:lstStyle/>
          <a:p>
            <a:pPr algn="ctr"/>
            <a:r>
              <a:rPr lang="en-US" sz="2400" b="1" dirty="0"/>
              <a:t>Linking Monitoring and </a:t>
            </a:r>
            <a:r>
              <a:rPr lang="en-US" sz="2400" b="1" dirty="0" smtClean="0"/>
              <a:t>Evaluation (</a:t>
            </a:r>
            <a:r>
              <a:rPr lang="en-US" sz="2400" b="1" dirty="0"/>
              <a:t>M&amp;E) to </a:t>
            </a:r>
            <a:r>
              <a:rPr lang="en-US" sz="2400" b="1" dirty="0" err="1" smtClean="0"/>
              <a:t>SDG2</a:t>
            </a:r>
            <a:endParaRPr lang="en-US" sz="2400" b="1" dirty="0"/>
          </a:p>
        </p:txBody>
      </p:sp>
      <p:sp>
        <p:nvSpPr>
          <p:cNvPr id="2" name="AutoShape 2" descr="Image result for presentation agen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4" name="TextBox 3"/>
          <p:cNvSpPr txBox="1"/>
          <p:nvPr/>
        </p:nvSpPr>
        <p:spPr>
          <a:xfrm>
            <a:off x="467544" y="1268760"/>
            <a:ext cx="2232248" cy="400110"/>
          </a:xfrm>
          <a:prstGeom prst="rect">
            <a:avLst/>
          </a:prstGeom>
          <a:noFill/>
        </p:spPr>
        <p:txBody>
          <a:bodyPr wrap="square" rtlCol="0">
            <a:spAutoFit/>
          </a:bodyPr>
          <a:lstStyle/>
          <a:p>
            <a:pPr algn="ctr"/>
            <a:r>
              <a:rPr lang="en-US" sz="2000" b="1" dirty="0" smtClean="0"/>
              <a:t>PROJECT </a:t>
            </a:r>
            <a:r>
              <a:rPr lang="en-US" sz="1400" b="1" dirty="0" smtClean="0"/>
              <a:t>&amp; </a:t>
            </a:r>
            <a:r>
              <a:rPr lang="en-US" sz="2000" b="1" dirty="0" smtClean="0"/>
              <a:t>POLICY</a:t>
            </a:r>
            <a:endParaRPr lang="en-MY" sz="2000" b="1" dirty="0"/>
          </a:p>
        </p:txBody>
      </p:sp>
      <p:sp>
        <p:nvSpPr>
          <p:cNvPr id="6" name="Right Arrow 5"/>
          <p:cNvSpPr/>
          <p:nvPr/>
        </p:nvSpPr>
        <p:spPr>
          <a:xfrm>
            <a:off x="2843809" y="1133207"/>
            <a:ext cx="936104" cy="64807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TextBox 7"/>
          <p:cNvSpPr txBox="1"/>
          <p:nvPr/>
        </p:nvSpPr>
        <p:spPr>
          <a:xfrm>
            <a:off x="5698281" y="881425"/>
            <a:ext cx="3194199" cy="1323439"/>
          </a:xfrm>
          <a:prstGeom prst="rect">
            <a:avLst/>
          </a:prstGeom>
          <a:noFill/>
        </p:spPr>
        <p:txBody>
          <a:bodyPr wrap="square" rtlCol="0">
            <a:spAutoFit/>
          </a:bodyPr>
          <a:lstStyle/>
          <a:p>
            <a:pPr marL="177800" indent="-177800">
              <a:buFont typeface="Wingdings" panose="05000000000000000000" pitchFamily="2" charset="2"/>
              <a:buChar char="ü"/>
            </a:pPr>
            <a:r>
              <a:rPr lang="en-US" sz="2000" b="1" dirty="0" smtClean="0"/>
              <a:t>End hunger</a:t>
            </a:r>
          </a:p>
          <a:p>
            <a:pPr marL="177800" indent="-177800">
              <a:buFont typeface="Wingdings" panose="05000000000000000000" pitchFamily="2" charset="2"/>
              <a:buChar char="ü"/>
            </a:pPr>
            <a:r>
              <a:rPr lang="en-US" sz="2000" b="1" dirty="0" smtClean="0"/>
              <a:t>Food Security</a:t>
            </a:r>
          </a:p>
          <a:p>
            <a:pPr marL="177800" indent="-177800">
              <a:buFont typeface="Wingdings" panose="05000000000000000000" pitchFamily="2" charset="2"/>
              <a:buChar char="ü"/>
            </a:pPr>
            <a:r>
              <a:rPr lang="en-US" sz="2000" b="1" dirty="0" smtClean="0"/>
              <a:t>Improved nutrition</a:t>
            </a:r>
          </a:p>
          <a:p>
            <a:pPr marL="177800" indent="-177800">
              <a:buFont typeface="Wingdings" panose="05000000000000000000" pitchFamily="2" charset="2"/>
              <a:buChar char="ü"/>
            </a:pPr>
            <a:r>
              <a:rPr lang="en-US" sz="2000" b="1" dirty="0" smtClean="0"/>
              <a:t>Sustainable agriculture </a:t>
            </a:r>
            <a:endParaRPr lang="en-MY" sz="2000" b="1" dirty="0"/>
          </a:p>
        </p:txBody>
      </p:sp>
      <p:pic>
        <p:nvPicPr>
          <p:cNvPr id="1026" name="Picture 2" descr="http://www.undp.org/content/dam/undp/img/sdg/icons100/E_SDG_Icons_NoText-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908720"/>
            <a:ext cx="1702345" cy="12156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7975" y="764704"/>
            <a:ext cx="8512497" cy="1512168"/>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AutoShape 4" descr="Image result for what we 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9" name="Picture 2" descr="C:\Users\shahrazat\Desktop\RMK11-cover-300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780928"/>
            <a:ext cx="2599457" cy="352839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7" name="Picture 3" descr="http://www.thesundaily.my/sites/default/files/thesun/Catalogue/rm24_c14260_c1426043_15521_2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2564903"/>
            <a:ext cx="5238750" cy="415534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2" name="Slide Number Placeholder 32"/>
          <p:cNvSpPr>
            <a:spLocks noGrp="1"/>
          </p:cNvSpPr>
          <p:nvPr/>
        </p:nvSpPr>
        <p:spPr>
          <a:xfrm>
            <a:off x="6974904" y="6453336"/>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BAFFFA54-A25A-4F19-A4AB-6C5C22BFF967}" type="slidenum">
              <a:rPr lang="en-US" sz="2000" b="1" smtClean="0">
                <a:solidFill>
                  <a:schemeClr val="tx1"/>
                </a:solidFill>
              </a:rPr>
              <a:pPr algn="r">
                <a:defRPr/>
              </a:pPr>
              <a:t>8</a:t>
            </a:fld>
            <a:endParaRPr lang="en-US" sz="2000" b="1" dirty="0">
              <a:solidFill>
                <a:schemeClr val="tx1"/>
              </a:solidFill>
            </a:endParaRPr>
          </a:p>
        </p:txBody>
      </p:sp>
      <p:sp>
        <p:nvSpPr>
          <p:cNvPr id="10" name="Rectangle 9"/>
          <p:cNvSpPr/>
          <p:nvPr/>
        </p:nvSpPr>
        <p:spPr>
          <a:xfrm>
            <a:off x="5724128" y="5373216"/>
            <a:ext cx="2600301" cy="11521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3069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159023"/>
            <a:ext cx="8856984" cy="461665"/>
          </a:xfrm>
          <a:prstGeom prst="rect">
            <a:avLst/>
          </a:prstGeom>
          <a:noFill/>
        </p:spPr>
        <p:txBody>
          <a:bodyPr wrap="square" rtlCol="0">
            <a:spAutoFit/>
          </a:bodyPr>
          <a:lstStyle/>
          <a:p>
            <a:pPr algn="ctr"/>
            <a:r>
              <a:rPr lang="en-US" sz="2400" b="1" dirty="0"/>
              <a:t>Linking Monitoring and </a:t>
            </a:r>
            <a:r>
              <a:rPr lang="en-US" sz="2400" b="1" dirty="0" smtClean="0"/>
              <a:t>Evaluation (</a:t>
            </a:r>
            <a:r>
              <a:rPr lang="en-US" sz="2400" b="1" dirty="0"/>
              <a:t>M&amp;E) to </a:t>
            </a:r>
            <a:r>
              <a:rPr lang="en-US" sz="2400" b="1" dirty="0" err="1" smtClean="0"/>
              <a:t>SDG2</a:t>
            </a:r>
            <a:endParaRPr lang="en-US" sz="2400" b="1" dirty="0"/>
          </a:p>
        </p:txBody>
      </p:sp>
      <p:sp>
        <p:nvSpPr>
          <p:cNvPr id="2" name="AutoShape 2" descr="Image result for presentation agen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4" name="TextBox 3"/>
          <p:cNvSpPr txBox="1"/>
          <p:nvPr/>
        </p:nvSpPr>
        <p:spPr>
          <a:xfrm>
            <a:off x="467544" y="1268760"/>
            <a:ext cx="2232248" cy="400110"/>
          </a:xfrm>
          <a:prstGeom prst="rect">
            <a:avLst/>
          </a:prstGeom>
          <a:noFill/>
        </p:spPr>
        <p:txBody>
          <a:bodyPr wrap="square" rtlCol="0">
            <a:spAutoFit/>
          </a:bodyPr>
          <a:lstStyle/>
          <a:p>
            <a:pPr algn="ctr"/>
            <a:r>
              <a:rPr lang="en-US" sz="2000" b="1" dirty="0" smtClean="0"/>
              <a:t>PROJECT </a:t>
            </a:r>
            <a:r>
              <a:rPr lang="en-US" sz="1400" b="1" dirty="0" smtClean="0"/>
              <a:t>&amp; </a:t>
            </a:r>
            <a:r>
              <a:rPr lang="en-US" sz="2000" b="1" dirty="0" smtClean="0"/>
              <a:t>POLICY</a:t>
            </a:r>
            <a:endParaRPr lang="en-MY" sz="2000" b="1" dirty="0"/>
          </a:p>
        </p:txBody>
      </p:sp>
      <p:sp>
        <p:nvSpPr>
          <p:cNvPr id="6" name="Right Arrow 5"/>
          <p:cNvSpPr/>
          <p:nvPr/>
        </p:nvSpPr>
        <p:spPr>
          <a:xfrm>
            <a:off x="2843809" y="1133207"/>
            <a:ext cx="936104" cy="64807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TextBox 7"/>
          <p:cNvSpPr txBox="1"/>
          <p:nvPr/>
        </p:nvSpPr>
        <p:spPr>
          <a:xfrm>
            <a:off x="5698281" y="881425"/>
            <a:ext cx="3194199" cy="1323439"/>
          </a:xfrm>
          <a:prstGeom prst="rect">
            <a:avLst/>
          </a:prstGeom>
          <a:noFill/>
        </p:spPr>
        <p:txBody>
          <a:bodyPr wrap="square" rtlCol="0">
            <a:spAutoFit/>
          </a:bodyPr>
          <a:lstStyle/>
          <a:p>
            <a:pPr marL="177800" indent="-177800">
              <a:buFont typeface="Wingdings" panose="05000000000000000000" pitchFamily="2" charset="2"/>
              <a:buChar char="ü"/>
            </a:pPr>
            <a:r>
              <a:rPr lang="en-US" sz="2000" b="1" dirty="0" smtClean="0"/>
              <a:t>End hunger</a:t>
            </a:r>
          </a:p>
          <a:p>
            <a:pPr marL="177800" indent="-177800">
              <a:buFont typeface="Wingdings" panose="05000000000000000000" pitchFamily="2" charset="2"/>
              <a:buChar char="ü"/>
            </a:pPr>
            <a:r>
              <a:rPr lang="en-US" sz="2000" b="1" dirty="0" smtClean="0"/>
              <a:t>Food Security</a:t>
            </a:r>
          </a:p>
          <a:p>
            <a:pPr marL="177800" indent="-177800">
              <a:buFont typeface="Wingdings" panose="05000000000000000000" pitchFamily="2" charset="2"/>
              <a:buChar char="ü"/>
            </a:pPr>
            <a:r>
              <a:rPr lang="en-US" sz="2000" b="1" dirty="0" smtClean="0"/>
              <a:t>Improved nutrition</a:t>
            </a:r>
          </a:p>
          <a:p>
            <a:pPr marL="177800" indent="-177800">
              <a:buFont typeface="Wingdings" panose="05000000000000000000" pitchFamily="2" charset="2"/>
              <a:buChar char="ü"/>
            </a:pPr>
            <a:r>
              <a:rPr lang="en-US" sz="2000" b="1" dirty="0" smtClean="0"/>
              <a:t>Sustainable agriculture </a:t>
            </a:r>
            <a:endParaRPr lang="en-MY" sz="2000" b="1" dirty="0"/>
          </a:p>
        </p:txBody>
      </p:sp>
      <p:pic>
        <p:nvPicPr>
          <p:cNvPr id="1026" name="Picture 2" descr="http://www.undp.org/content/dam/undp/img/sdg/icons100/E_SDG_Icons_NoText-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908720"/>
            <a:ext cx="1702345" cy="12156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7975" y="764704"/>
            <a:ext cx="8512497" cy="1512168"/>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AutoShape 4" descr="Image result for what we 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sp>
        <p:nvSpPr>
          <p:cNvPr id="9" name="TextBox 8"/>
          <p:cNvSpPr txBox="1"/>
          <p:nvPr/>
        </p:nvSpPr>
        <p:spPr>
          <a:xfrm>
            <a:off x="323528" y="2420888"/>
            <a:ext cx="3024337" cy="523220"/>
          </a:xfrm>
          <a:prstGeom prst="rect">
            <a:avLst/>
          </a:prstGeom>
          <a:noFill/>
        </p:spPr>
        <p:txBody>
          <a:bodyPr wrap="square" rtlCol="0">
            <a:spAutoFit/>
          </a:bodyPr>
          <a:lstStyle/>
          <a:p>
            <a:r>
              <a:rPr lang="en-US" sz="2800" b="1" dirty="0" smtClean="0"/>
              <a:t>What we do?</a:t>
            </a:r>
            <a:endParaRPr lang="en-MY" sz="2800" b="1" dirty="0"/>
          </a:p>
        </p:txBody>
      </p:sp>
      <p:sp>
        <p:nvSpPr>
          <p:cNvPr id="11" name="TextBox 10"/>
          <p:cNvSpPr txBox="1"/>
          <p:nvPr/>
        </p:nvSpPr>
        <p:spPr>
          <a:xfrm>
            <a:off x="3131839" y="2420888"/>
            <a:ext cx="3024337" cy="523220"/>
          </a:xfrm>
          <a:prstGeom prst="rect">
            <a:avLst/>
          </a:prstGeom>
          <a:noFill/>
        </p:spPr>
        <p:txBody>
          <a:bodyPr wrap="square" rtlCol="0">
            <a:spAutoFit/>
          </a:bodyPr>
          <a:lstStyle/>
          <a:p>
            <a:r>
              <a:rPr lang="en-US" sz="2800" b="1" dirty="0" smtClean="0"/>
              <a:t>What we aim?</a:t>
            </a:r>
            <a:endParaRPr lang="en-MY" sz="2800" b="1" dirty="0"/>
          </a:p>
        </p:txBody>
      </p:sp>
      <p:sp>
        <p:nvSpPr>
          <p:cNvPr id="12" name="TextBox 11"/>
          <p:cNvSpPr txBox="1"/>
          <p:nvPr/>
        </p:nvSpPr>
        <p:spPr>
          <a:xfrm>
            <a:off x="6012159" y="2420888"/>
            <a:ext cx="3024337" cy="523220"/>
          </a:xfrm>
          <a:prstGeom prst="rect">
            <a:avLst/>
          </a:prstGeom>
          <a:noFill/>
        </p:spPr>
        <p:txBody>
          <a:bodyPr wrap="square" rtlCol="0">
            <a:spAutoFit/>
          </a:bodyPr>
          <a:lstStyle/>
          <a:p>
            <a:r>
              <a:rPr lang="en-US" sz="2800" b="1" dirty="0" smtClean="0"/>
              <a:t>Proof?</a:t>
            </a:r>
            <a:endParaRPr lang="en-MY" sz="2800" b="1" dirty="0"/>
          </a:p>
        </p:txBody>
      </p:sp>
      <p:sp>
        <p:nvSpPr>
          <p:cNvPr id="13" name="Rectangle 12"/>
          <p:cNvSpPr/>
          <p:nvPr/>
        </p:nvSpPr>
        <p:spPr>
          <a:xfrm>
            <a:off x="107504" y="3068960"/>
            <a:ext cx="2880319" cy="34563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500" u="sng" dirty="0" smtClean="0">
                <a:solidFill>
                  <a:schemeClr val="tx1"/>
                </a:solidFill>
              </a:rPr>
              <a:t>Example of Activities</a:t>
            </a:r>
          </a:p>
          <a:p>
            <a:pPr marL="177800" indent="-177800">
              <a:buFont typeface="Arial" panose="020B0604020202020204" pitchFamily="34" charset="0"/>
              <a:buChar char="•"/>
            </a:pPr>
            <a:r>
              <a:rPr lang="en-US" sz="1500" dirty="0" smtClean="0">
                <a:solidFill>
                  <a:schemeClr val="tx1"/>
                </a:solidFill>
              </a:rPr>
              <a:t>Poverty eradication programs</a:t>
            </a:r>
          </a:p>
          <a:p>
            <a:pPr marL="177800" indent="-177800">
              <a:buFont typeface="Arial" panose="020B0604020202020204" pitchFamily="34" charset="0"/>
              <a:buChar char="•"/>
            </a:pPr>
            <a:r>
              <a:rPr lang="en-US" sz="1500" dirty="0" smtClean="0">
                <a:solidFill>
                  <a:schemeClr val="tx1"/>
                </a:solidFill>
              </a:rPr>
              <a:t>Fiscal Interventions</a:t>
            </a:r>
          </a:p>
          <a:p>
            <a:pPr marL="177800" indent="-177800">
              <a:buFont typeface="Arial" panose="020B0604020202020204" pitchFamily="34" charset="0"/>
              <a:buChar char="•"/>
            </a:pPr>
            <a:r>
              <a:rPr lang="en-US" sz="1500" dirty="0" smtClean="0">
                <a:solidFill>
                  <a:schemeClr val="tx1"/>
                </a:solidFill>
              </a:rPr>
              <a:t>Control of Supply Act 1961</a:t>
            </a:r>
          </a:p>
          <a:p>
            <a:pPr marL="177800" indent="-177800">
              <a:buFont typeface="Arial" panose="020B0604020202020204" pitchFamily="34" charset="0"/>
              <a:buChar char="•"/>
            </a:pPr>
            <a:r>
              <a:rPr lang="en-US" sz="1500" dirty="0" smtClean="0">
                <a:solidFill>
                  <a:schemeClr val="tx1"/>
                </a:solidFill>
              </a:rPr>
              <a:t>Price Standardization Program</a:t>
            </a:r>
          </a:p>
          <a:p>
            <a:pPr marL="177800" indent="-177800">
              <a:buFont typeface="Arial" panose="020B0604020202020204" pitchFamily="34" charset="0"/>
              <a:buChar char="•"/>
            </a:pPr>
            <a:r>
              <a:rPr lang="en-US" sz="1500" dirty="0" smtClean="0">
                <a:solidFill>
                  <a:schemeClr val="tx1"/>
                </a:solidFill>
              </a:rPr>
              <a:t>Income generation programs</a:t>
            </a:r>
          </a:p>
          <a:p>
            <a:pPr marL="177800" indent="-177800">
              <a:buFont typeface="Arial" panose="020B0604020202020204" pitchFamily="34" charset="0"/>
              <a:buChar char="•"/>
            </a:pPr>
            <a:r>
              <a:rPr lang="en-US" sz="1500" dirty="0" smtClean="0">
                <a:solidFill>
                  <a:schemeClr val="tx1"/>
                </a:solidFill>
              </a:rPr>
              <a:t>Healthcare &amp; related programs</a:t>
            </a:r>
          </a:p>
          <a:p>
            <a:pPr marL="177800" indent="-177800">
              <a:buFont typeface="Arial" panose="020B0604020202020204" pitchFamily="34" charset="0"/>
              <a:buChar char="•"/>
            </a:pPr>
            <a:r>
              <a:rPr lang="en-US" sz="1500" dirty="0">
                <a:solidFill>
                  <a:schemeClr val="tx1"/>
                </a:solidFill>
              </a:rPr>
              <a:t>Education &amp; related programs</a:t>
            </a:r>
          </a:p>
          <a:p>
            <a:pPr marL="177800" indent="-177800">
              <a:buFont typeface="Arial" panose="020B0604020202020204" pitchFamily="34" charset="0"/>
              <a:buChar char="•"/>
            </a:pPr>
            <a:r>
              <a:rPr lang="en-US" sz="1500" dirty="0">
                <a:solidFill>
                  <a:schemeClr val="tx1"/>
                </a:solidFill>
              </a:rPr>
              <a:t>Housing &amp; related programs</a:t>
            </a:r>
          </a:p>
          <a:p>
            <a:pPr marL="177800" indent="-177800">
              <a:buFont typeface="Arial" panose="020B0604020202020204" pitchFamily="34" charset="0"/>
              <a:buChar char="•"/>
            </a:pPr>
            <a:r>
              <a:rPr lang="en-US" sz="1500" dirty="0">
                <a:solidFill>
                  <a:srgbClr val="FF0000"/>
                </a:solidFill>
              </a:rPr>
              <a:t>Agriculture &amp; related </a:t>
            </a:r>
            <a:r>
              <a:rPr lang="en-US" sz="1500" dirty="0" smtClean="0">
                <a:solidFill>
                  <a:srgbClr val="FF0000"/>
                </a:solidFill>
              </a:rPr>
              <a:t>programs</a:t>
            </a:r>
            <a:endParaRPr lang="en-US" sz="1500" dirty="0">
              <a:solidFill>
                <a:srgbClr val="FF0000"/>
              </a:solidFill>
            </a:endParaRPr>
          </a:p>
          <a:p>
            <a:pPr marL="177800" indent="-177800">
              <a:buFont typeface="Arial" panose="020B0604020202020204" pitchFamily="34" charset="0"/>
              <a:buChar char="•"/>
            </a:pPr>
            <a:r>
              <a:rPr lang="en-US" sz="1500" dirty="0" smtClean="0">
                <a:solidFill>
                  <a:srgbClr val="FF0000"/>
                </a:solidFill>
              </a:rPr>
              <a:t>Research, Development &amp; Commercialization (</a:t>
            </a:r>
            <a:r>
              <a:rPr lang="en-US" sz="1500" dirty="0" err="1" smtClean="0">
                <a:solidFill>
                  <a:srgbClr val="FF0000"/>
                </a:solidFill>
              </a:rPr>
              <a:t>RDC</a:t>
            </a:r>
            <a:r>
              <a:rPr lang="en-US" sz="1500" dirty="0" smtClean="0">
                <a:solidFill>
                  <a:srgbClr val="FF0000"/>
                </a:solidFill>
              </a:rPr>
              <a:t>) in agriculture</a:t>
            </a:r>
            <a:endParaRPr lang="en-MY" sz="1500" dirty="0">
              <a:solidFill>
                <a:srgbClr val="FF0000"/>
              </a:solidFill>
            </a:endParaRPr>
          </a:p>
        </p:txBody>
      </p:sp>
      <p:sp>
        <p:nvSpPr>
          <p:cNvPr id="14" name="Rectangle 13"/>
          <p:cNvSpPr/>
          <p:nvPr/>
        </p:nvSpPr>
        <p:spPr>
          <a:xfrm>
            <a:off x="6156176" y="3068960"/>
            <a:ext cx="2579364" cy="34563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7800" indent="-177800"/>
            <a:r>
              <a:rPr lang="en-US" sz="1500" u="sng" dirty="0" smtClean="0">
                <a:solidFill>
                  <a:schemeClr val="tx1"/>
                </a:solidFill>
              </a:rPr>
              <a:t>Example of proxy Indicators</a:t>
            </a:r>
          </a:p>
          <a:p>
            <a:pPr marL="177800" indent="-177800">
              <a:buFont typeface="Arial" panose="020B0604020202020204" pitchFamily="34" charset="0"/>
              <a:buChar char="•"/>
            </a:pPr>
            <a:r>
              <a:rPr lang="en-US" sz="1500" dirty="0" smtClean="0">
                <a:solidFill>
                  <a:schemeClr val="tx1"/>
                </a:solidFill>
              </a:rPr>
              <a:t>Incidence of poverty</a:t>
            </a:r>
          </a:p>
          <a:p>
            <a:pPr marL="177800" indent="-177800">
              <a:buFont typeface="Arial" panose="020B0604020202020204" pitchFamily="34" charset="0"/>
              <a:buChar char="•"/>
            </a:pPr>
            <a:r>
              <a:rPr lang="en-US" sz="1500" dirty="0" smtClean="0">
                <a:solidFill>
                  <a:schemeClr val="tx1"/>
                </a:solidFill>
              </a:rPr>
              <a:t>Primary school enrolments</a:t>
            </a:r>
          </a:p>
          <a:p>
            <a:pPr marL="177800" indent="-177800">
              <a:buFont typeface="Arial" panose="020B0604020202020204" pitchFamily="34" charset="0"/>
              <a:buChar char="•"/>
            </a:pPr>
            <a:r>
              <a:rPr lang="en-US" sz="1500" dirty="0" smtClean="0">
                <a:solidFill>
                  <a:schemeClr val="tx1"/>
                </a:solidFill>
              </a:rPr>
              <a:t>Rate of school drop-outs</a:t>
            </a:r>
          </a:p>
          <a:p>
            <a:pPr marL="177800" indent="-177800">
              <a:buFont typeface="Arial" panose="020B0604020202020204" pitchFamily="34" charset="0"/>
              <a:buChar char="•"/>
            </a:pPr>
            <a:r>
              <a:rPr lang="en-US" sz="1500" dirty="0" smtClean="0">
                <a:solidFill>
                  <a:schemeClr val="tx1"/>
                </a:solidFill>
              </a:rPr>
              <a:t>Consumable income</a:t>
            </a:r>
          </a:p>
          <a:p>
            <a:pPr marL="177800" indent="-177800">
              <a:buFont typeface="Arial" panose="020B0604020202020204" pitchFamily="34" charset="0"/>
              <a:buChar char="•"/>
            </a:pPr>
            <a:r>
              <a:rPr lang="en-US" sz="1500" dirty="0" smtClean="0">
                <a:solidFill>
                  <a:schemeClr val="tx1"/>
                </a:solidFill>
              </a:rPr>
              <a:t>House ownership</a:t>
            </a:r>
          </a:p>
          <a:p>
            <a:pPr marL="177800" indent="-177800">
              <a:buFont typeface="Arial" panose="020B0604020202020204" pitchFamily="34" charset="0"/>
              <a:buChar char="•"/>
            </a:pPr>
            <a:r>
              <a:rPr lang="en-US" sz="1500" dirty="0" smtClean="0">
                <a:solidFill>
                  <a:schemeClr val="tx1"/>
                </a:solidFill>
              </a:rPr>
              <a:t>Infant mortality rate</a:t>
            </a:r>
          </a:p>
          <a:p>
            <a:pPr marL="177800" indent="-177800">
              <a:buFont typeface="Arial" panose="020B0604020202020204" pitchFamily="34" charset="0"/>
              <a:buChar char="•"/>
            </a:pPr>
            <a:r>
              <a:rPr lang="en-US" sz="1500" dirty="0" smtClean="0">
                <a:solidFill>
                  <a:srgbClr val="FF0000"/>
                </a:solidFill>
              </a:rPr>
              <a:t>SSL in agriculture</a:t>
            </a:r>
          </a:p>
          <a:p>
            <a:pPr marL="177800" indent="-177800">
              <a:buFont typeface="Arial" panose="020B0604020202020204" pitchFamily="34" charset="0"/>
              <a:buChar char="•"/>
            </a:pPr>
            <a:r>
              <a:rPr lang="en-US" sz="1500" dirty="0" smtClean="0">
                <a:solidFill>
                  <a:srgbClr val="FF0000"/>
                </a:solidFill>
              </a:rPr>
              <a:t>Rate of commercialization</a:t>
            </a:r>
          </a:p>
          <a:p>
            <a:pPr marL="177800" indent="-177800">
              <a:buFont typeface="Arial" panose="020B0604020202020204" pitchFamily="34" charset="0"/>
              <a:buChar char="•"/>
            </a:pPr>
            <a:r>
              <a:rPr lang="en-US" sz="1500" dirty="0" smtClean="0">
                <a:solidFill>
                  <a:srgbClr val="FF0000"/>
                </a:solidFill>
              </a:rPr>
              <a:t>Growth in </a:t>
            </a:r>
            <a:r>
              <a:rPr lang="en-US" sz="1500" dirty="0">
                <a:solidFill>
                  <a:srgbClr val="FF0000"/>
                </a:solidFill>
              </a:rPr>
              <a:t>a</a:t>
            </a:r>
            <a:r>
              <a:rPr lang="en-US" sz="1500" dirty="0" smtClean="0">
                <a:solidFill>
                  <a:srgbClr val="FF0000"/>
                </a:solidFill>
              </a:rPr>
              <a:t>griculture sector</a:t>
            </a:r>
            <a:endParaRPr lang="en-MY" sz="1500" dirty="0">
              <a:solidFill>
                <a:srgbClr val="FF0000"/>
              </a:solidFill>
            </a:endParaRPr>
          </a:p>
        </p:txBody>
      </p:sp>
      <p:sp>
        <p:nvSpPr>
          <p:cNvPr id="16" name="Rectangle 15"/>
          <p:cNvSpPr/>
          <p:nvPr/>
        </p:nvSpPr>
        <p:spPr>
          <a:xfrm>
            <a:off x="3203848" y="3068960"/>
            <a:ext cx="2723379" cy="34563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7800" indent="-177800"/>
            <a:r>
              <a:rPr lang="en-US" sz="1500" u="sng" dirty="0" smtClean="0">
                <a:solidFill>
                  <a:schemeClr val="tx1"/>
                </a:solidFill>
              </a:rPr>
              <a:t>Example of Goals/Outcomes</a:t>
            </a:r>
          </a:p>
          <a:p>
            <a:pPr marL="177800" indent="-177800">
              <a:buFont typeface="Arial" panose="020B0604020202020204" pitchFamily="34" charset="0"/>
              <a:buChar char="•"/>
            </a:pPr>
            <a:r>
              <a:rPr lang="en-US" sz="1500" dirty="0" smtClean="0">
                <a:solidFill>
                  <a:schemeClr val="tx1"/>
                </a:solidFill>
              </a:rPr>
              <a:t>Raising the income and wealth of B40 households</a:t>
            </a:r>
          </a:p>
          <a:p>
            <a:pPr marL="177800" indent="-177800">
              <a:buFont typeface="Arial" panose="020B0604020202020204" pitchFamily="34" charset="0"/>
              <a:buChar char="•"/>
            </a:pPr>
            <a:r>
              <a:rPr lang="en-US" sz="1500" dirty="0" smtClean="0">
                <a:solidFill>
                  <a:schemeClr val="tx1"/>
                </a:solidFill>
              </a:rPr>
              <a:t>Addressing the increasing cost of living</a:t>
            </a:r>
          </a:p>
          <a:p>
            <a:pPr marL="177800" indent="-177800">
              <a:buFont typeface="Arial" panose="020B0604020202020204" pitchFamily="34" charset="0"/>
              <a:buChar char="•"/>
            </a:pPr>
            <a:r>
              <a:rPr lang="en-US" sz="1500" dirty="0" smtClean="0">
                <a:solidFill>
                  <a:schemeClr val="tx1"/>
                </a:solidFill>
              </a:rPr>
              <a:t>Enhancing targeted support for undeserved communities (basic need and infra)</a:t>
            </a:r>
          </a:p>
          <a:p>
            <a:pPr marL="177800" indent="-177800">
              <a:buFont typeface="Arial" panose="020B0604020202020204" pitchFamily="34" charset="0"/>
              <a:buChar char="•"/>
            </a:pPr>
            <a:r>
              <a:rPr lang="en-US" sz="1500" dirty="0" smtClean="0">
                <a:solidFill>
                  <a:srgbClr val="FF0000"/>
                </a:solidFill>
              </a:rPr>
              <a:t>Improving productivity and income of farmers, fishermen &amp; smallholders</a:t>
            </a:r>
          </a:p>
          <a:p>
            <a:pPr marL="177800" indent="-177800">
              <a:buFont typeface="Arial" panose="020B0604020202020204" pitchFamily="34" charset="0"/>
              <a:buChar char="•"/>
            </a:pPr>
            <a:r>
              <a:rPr lang="en-US" sz="1500" dirty="0" smtClean="0">
                <a:solidFill>
                  <a:srgbClr val="FF0000"/>
                </a:solidFill>
              </a:rPr>
              <a:t>Modernizing agriculture</a:t>
            </a:r>
          </a:p>
        </p:txBody>
      </p:sp>
      <p:sp>
        <p:nvSpPr>
          <p:cNvPr id="17" name="Slide Number Placeholder 32"/>
          <p:cNvSpPr>
            <a:spLocks noGrp="1"/>
          </p:cNvSpPr>
          <p:nvPr/>
        </p:nvSpPr>
        <p:spPr>
          <a:xfrm>
            <a:off x="6902896" y="6453336"/>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BAFFFA54-A25A-4F19-A4AB-6C5C22BFF967}" type="slidenum">
              <a:rPr lang="en-US" sz="2000" b="1" smtClean="0">
                <a:solidFill>
                  <a:schemeClr val="tx1"/>
                </a:solidFill>
              </a:rPr>
              <a:pPr algn="r">
                <a:defRPr/>
              </a:pPr>
              <a:t>9</a:t>
            </a:fld>
            <a:endParaRPr lang="en-US" sz="2000" b="1" dirty="0">
              <a:solidFill>
                <a:schemeClr val="tx1"/>
              </a:solidFill>
            </a:endParaRPr>
          </a:p>
        </p:txBody>
      </p:sp>
    </p:spTree>
    <p:extLst>
      <p:ext uri="{BB962C8B-B14F-4D97-AF65-F5344CB8AC3E}">
        <p14:creationId xmlns:p14="http://schemas.microsoft.com/office/powerpoint/2010/main" val="3682527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TotalTime>
  <Words>1236</Words>
  <Application>Microsoft Office PowerPoint</Application>
  <PresentationFormat>On-screen Show (4:3)</PresentationFormat>
  <Paragraphs>125</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AdvOT5843c571</vt:lpstr>
      <vt:lpstr>Arial</vt:lpstr>
      <vt:lpstr>Calibri</vt:lpstr>
      <vt:lpstr>Calibri Light</vt:lpstr>
      <vt:lpstr>Times New Roman</vt:lpstr>
      <vt:lpstr>Wingdings</vt:lpstr>
      <vt:lpstr>Office Theme</vt:lpstr>
      <vt:lpstr>Theme 3:   National M&amp;E systems and data availability   Building on progress made and addressing existing (capacity) gaps    </vt:lpstr>
      <vt:lpstr>Presenters </vt:lpstr>
      <vt:lpstr>Counting Crops</vt:lpstr>
      <vt:lpstr>Counting Crops</vt:lpstr>
      <vt:lpstr>PowerPoint Presentation</vt:lpstr>
      <vt:lpstr>PowerPoint Presentation</vt:lpstr>
      <vt:lpstr>PowerPoint Presentation</vt:lpstr>
      <vt:lpstr>PowerPoint Presentation</vt:lpstr>
      <vt:lpstr>PowerPoint Presentation</vt:lpstr>
      <vt:lpstr>PowerPoint Presentation</vt:lpstr>
      <vt:lpstr> </vt:lpstr>
      <vt:lpstr>Credibility of in-country data and statistics</vt:lpstr>
      <vt:lpstr>PowerPoint Presentation</vt:lpstr>
      <vt:lpstr>Quality assurance</vt:lpstr>
      <vt:lpstr>Behaviour and attitudes</vt:lpstr>
      <vt:lpstr>Work on the demand side of data and evidence</vt:lpstr>
      <vt:lpstr>Understand the smallholder and its context</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Reading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3:   National M&amp;E systems and data availability   Building on progress made and addressing existing (capacity) gaps</dc:title>
  <dc:creator>Carlos Barahona</dc:creator>
  <cp:lastModifiedBy>Carlos Barahona</cp:lastModifiedBy>
  <cp:revision>16</cp:revision>
  <dcterms:created xsi:type="dcterms:W3CDTF">2015-11-17T20:36:51Z</dcterms:created>
  <dcterms:modified xsi:type="dcterms:W3CDTF">2015-11-18T07:31:06Z</dcterms:modified>
</cp:coreProperties>
</file>