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3" r:id="rId5"/>
    <p:sldId id="284" r:id="rId6"/>
    <p:sldId id="285" r:id="rId7"/>
    <p:sldId id="286" r:id="rId8"/>
    <p:sldId id="258" r:id="rId9"/>
    <p:sldId id="259" r:id="rId10"/>
    <p:sldId id="260" r:id="rId11"/>
    <p:sldId id="261" r:id="rId12"/>
    <p:sldId id="264" r:id="rId13"/>
    <p:sldId id="268" r:id="rId14"/>
    <p:sldId id="269" r:id="rId15"/>
    <p:sldId id="270" r:id="rId16"/>
    <p:sldId id="271" r:id="rId17"/>
    <p:sldId id="272" r:id="rId18"/>
    <p:sldId id="273" r:id="rId19"/>
    <p:sldId id="291" r:id="rId20"/>
    <p:sldId id="287" r:id="rId21"/>
    <p:sldId id="288" r:id="rId22"/>
    <p:sldId id="289" r:id="rId23"/>
    <p:sldId id="290" r:id="rId24"/>
    <p:sldId id="274" r:id="rId25"/>
    <p:sldId id="275" r:id="rId26"/>
    <p:sldId id="276" r:id="rId27"/>
    <p:sldId id="277" r:id="rId28"/>
    <p:sldId id="278" r:id="rId29"/>
    <p:sldId id="279" r:id="rId30"/>
    <p:sldId id="280"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84EE945A-0D0F-48F9-B207-2A90F7D41B5D}" type="datetimeFigureOut">
              <a:rPr lang="fr-FR" smtClean="0"/>
              <a:t>17/11/2015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12792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4EE945A-0D0F-48F9-B207-2A90F7D41B5D}" type="datetimeFigureOut">
              <a:rPr lang="fr-FR" smtClean="0"/>
              <a:t>17/11/2015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59820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4EE945A-0D0F-48F9-B207-2A90F7D41B5D}" type="datetimeFigureOut">
              <a:rPr lang="fr-FR" smtClean="0"/>
              <a:t>17/11/2015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279277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4EE945A-0D0F-48F9-B207-2A90F7D41B5D}" type="datetimeFigureOut">
              <a:rPr lang="fr-FR" smtClean="0"/>
              <a:t>17/11/2015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187104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E945A-0D0F-48F9-B207-2A90F7D41B5D}" type="datetimeFigureOut">
              <a:rPr lang="fr-FR" smtClean="0"/>
              <a:t>17/11/2015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14937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84EE945A-0D0F-48F9-B207-2A90F7D41B5D}" type="datetimeFigureOut">
              <a:rPr lang="fr-FR" smtClean="0"/>
              <a:t>17/11/2015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18316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4EE945A-0D0F-48F9-B207-2A90F7D41B5D}" type="datetimeFigureOut">
              <a:rPr lang="fr-FR" smtClean="0"/>
              <a:t>17/11/2015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281132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4EE945A-0D0F-48F9-B207-2A90F7D41B5D}" type="datetimeFigureOut">
              <a:rPr lang="fr-FR" smtClean="0"/>
              <a:t>17/11/2015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347833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E945A-0D0F-48F9-B207-2A90F7D41B5D}" type="datetimeFigureOut">
              <a:rPr lang="fr-FR" smtClean="0"/>
              <a:t>17/11/2015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32934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E945A-0D0F-48F9-B207-2A90F7D41B5D}" type="datetimeFigureOut">
              <a:rPr lang="fr-FR" smtClean="0"/>
              <a:t>17/11/2015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360520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E945A-0D0F-48F9-B207-2A90F7D41B5D}" type="datetimeFigureOut">
              <a:rPr lang="fr-FR" smtClean="0"/>
              <a:t>17/11/2015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C598464-347B-4356-A555-F1E632515772}" type="slidenum">
              <a:rPr lang="fr-FR" smtClean="0"/>
              <a:t>‹#›</a:t>
            </a:fld>
            <a:endParaRPr lang="fr-FR"/>
          </a:p>
        </p:txBody>
      </p:sp>
    </p:spTree>
    <p:extLst>
      <p:ext uri="{BB962C8B-B14F-4D97-AF65-F5344CB8AC3E}">
        <p14:creationId xmlns:p14="http://schemas.microsoft.com/office/powerpoint/2010/main" val="393201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E945A-0D0F-48F9-B207-2A90F7D41B5D}" type="datetimeFigureOut">
              <a:rPr lang="fr-FR" smtClean="0"/>
              <a:t>17/11/2015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98464-347B-4356-A555-F1E632515772}" type="slidenum">
              <a:rPr lang="fr-FR" smtClean="0"/>
              <a:t>‹#›</a:t>
            </a:fld>
            <a:endParaRPr lang="fr-FR"/>
          </a:p>
        </p:txBody>
      </p:sp>
    </p:spTree>
    <p:extLst>
      <p:ext uri="{BB962C8B-B14F-4D97-AF65-F5344CB8AC3E}">
        <p14:creationId xmlns:p14="http://schemas.microsoft.com/office/powerpoint/2010/main" val="7933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blogs.worldbank.org/impactevaluatio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National </a:t>
            </a:r>
            <a:r>
              <a:rPr lang="en-GB" b="1" dirty="0" smtClean="0"/>
              <a:t>statistical systems, SDG2 </a:t>
            </a:r>
            <a:r>
              <a:rPr lang="en-GB" b="1" dirty="0"/>
              <a:t>and data availability </a:t>
            </a:r>
            <a:endParaRPr lang="fr-FR" dirty="0"/>
          </a:p>
        </p:txBody>
      </p:sp>
      <p:sp>
        <p:nvSpPr>
          <p:cNvPr id="3" name="Subtitle 2"/>
          <p:cNvSpPr>
            <a:spLocks noGrp="1"/>
          </p:cNvSpPr>
          <p:nvPr>
            <p:ph type="subTitle" idx="1"/>
          </p:nvPr>
        </p:nvSpPr>
        <p:spPr/>
        <p:txBody>
          <a:bodyPr>
            <a:normAutofit fontScale="92500" lnSpcReduction="10000"/>
          </a:bodyPr>
          <a:lstStyle/>
          <a:p>
            <a:r>
              <a:rPr lang="en-US" dirty="0" smtClean="0"/>
              <a:t>Morten </a:t>
            </a:r>
            <a:r>
              <a:rPr lang="en-US" dirty="0" err="1" smtClean="0"/>
              <a:t>Jerven</a:t>
            </a:r>
            <a:endParaRPr lang="en-US" dirty="0" smtClean="0"/>
          </a:p>
          <a:p>
            <a:r>
              <a:rPr lang="en-US" dirty="0" smtClean="0"/>
              <a:t>Norwegian University of Life Sciences</a:t>
            </a:r>
          </a:p>
          <a:p>
            <a:r>
              <a:rPr lang="en-US" dirty="0" smtClean="0"/>
              <a:t>www.mortenjerven.com</a:t>
            </a:r>
          </a:p>
          <a:p>
            <a:r>
              <a:rPr lang="en-US" dirty="0" smtClean="0"/>
              <a:t>@</a:t>
            </a:r>
            <a:r>
              <a:rPr lang="en-US" dirty="0" err="1" smtClean="0"/>
              <a:t>mjerven</a:t>
            </a:r>
            <a:endParaRPr lang="en-US" dirty="0" smtClean="0"/>
          </a:p>
          <a:p>
            <a:endParaRPr lang="fr-FR" dirty="0"/>
          </a:p>
        </p:txBody>
      </p:sp>
    </p:spTree>
    <p:extLst>
      <p:ext uri="{BB962C8B-B14F-4D97-AF65-F5344CB8AC3E}">
        <p14:creationId xmlns:p14="http://schemas.microsoft.com/office/powerpoint/2010/main" val="3916938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a:t>
            </a:r>
            <a:r>
              <a:rPr lang="en-US" dirty="0" smtClean="0">
                <a:effectLst/>
              </a:rPr>
              <a:t>End hunger, achieve food security and </a:t>
            </a:r>
            <a:br>
              <a:rPr lang="en-US" dirty="0" smtClean="0">
                <a:effectLst/>
              </a:rPr>
            </a:br>
            <a:r>
              <a:rPr lang="en-US" dirty="0" smtClean="0">
                <a:effectLst/>
              </a:rPr>
              <a:t>improved nutrition and promote sustainable agriculture’</a:t>
            </a:r>
            <a:r>
              <a:rPr lang="en-US" dirty="0" smtClean="0"/>
              <a:t/>
            </a:r>
            <a:br>
              <a:rPr lang="en-US" dirty="0" smtClean="0"/>
            </a:br>
            <a:endParaRPr lang="en-US" dirty="0"/>
          </a:p>
        </p:txBody>
      </p:sp>
      <p:sp>
        <p:nvSpPr>
          <p:cNvPr id="3" name="Plassholder for innhold 2"/>
          <p:cNvSpPr>
            <a:spLocks noGrp="1"/>
          </p:cNvSpPr>
          <p:nvPr>
            <p:ph idx="1"/>
          </p:nvPr>
        </p:nvSpPr>
        <p:spPr>
          <a:ln>
            <a:solidFill>
              <a:srgbClr val="C5C5C5"/>
            </a:solidFill>
          </a:ln>
        </p:spPr>
        <p:txBody>
          <a:bodyPr>
            <a:normAutofit fontScale="47500" lnSpcReduction="20000"/>
          </a:bodyPr>
          <a:lstStyle/>
          <a:p>
            <a:r>
              <a:rPr lang="en-US" dirty="0" smtClean="0">
                <a:effectLst/>
              </a:rPr>
              <a:t>2.1 by 2030 </a:t>
            </a:r>
            <a:r>
              <a:rPr lang="en-US" dirty="0" smtClean="0">
                <a:solidFill>
                  <a:srgbClr val="FF0000"/>
                </a:solidFill>
                <a:effectLst/>
              </a:rPr>
              <a:t>end hunger </a:t>
            </a:r>
            <a:r>
              <a:rPr lang="en-US" dirty="0" smtClean="0">
                <a:effectLst/>
              </a:rPr>
              <a:t>and </a:t>
            </a:r>
            <a:r>
              <a:rPr lang="en-US" dirty="0" smtClean="0">
                <a:solidFill>
                  <a:srgbClr val="FF0000"/>
                </a:solidFill>
                <a:effectLst/>
              </a:rPr>
              <a:t>ensure access</a:t>
            </a:r>
            <a:r>
              <a:rPr lang="en-US" b="1" dirty="0" smtClean="0">
                <a:solidFill>
                  <a:srgbClr val="FF0000"/>
                </a:solidFill>
                <a:effectLst/>
              </a:rPr>
              <a:t> </a:t>
            </a:r>
            <a:r>
              <a:rPr lang="en-US" dirty="0" smtClean="0">
                <a:effectLst/>
              </a:rPr>
              <a:t>by all people, in particular the poor and people in vulnerable situations including infants, to safe, nutritious and sufficient food all year round </a:t>
            </a:r>
          </a:p>
          <a:p>
            <a:r>
              <a:rPr lang="en-US" dirty="0" smtClean="0">
                <a:effectLst/>
              </a:rPr>
              <a:t>2.2 by 2030 </a:t>
            </a:r>
            <a:r>
              <a:rPr lang="en-US" dirty="0" smtClean="0">
                <a:solidFill>
                  <a:srgbClr val="FF0000"/>
                </a:solidFill>
                <a:effectLst/>
              </a:rPr>
              <a:t>end all forms of malnutrition</a:t>
            </a:r>
            <a:r>
              <a:rPr lang="en-US" dirty="0" smtClean="0">
                <a:effectLst/>
              </a:rPr>
              <a:t>, including achieving by 2025 the internationally agreed targets on stunting and wasting in children under five years of age, and address the nutritional needs of adolescent girls, pregnant and lactating women, and older persons </a:t>
            </a:r>
          </a:p>
          <a:p>
            <a:r>
              <a:rPr lang="en-US" dirty="0" smtClean="0">
                <a:effectLst/>
              </a:rPr>
              <a:t>2.3 by 2030 </a:t>
            </a:r>
            <a:r>
              <a:rPr lang="en-US" dirty="0" smtClean="0">
                <a:solidFill>
                  <a:srgbClr val="FF0000"/>
                </a:solidFill>
                <a:effectLst/>
              </a:rPr>
              <a:t>double the agricultural productivity </a:t>
            </a:r>
            <a:r>
              <a:rPr lang="en-US" dirty="0" smtClean="0">
                <a:effectLst/>
              </a:rPr>
              <a:t>and the incomes of small-scale food producers, particularly women, indigenous peoples, family farmers, pastoralists and fishers, including through secure and equal access to land, other productive resources and inputs, knowledge, financial services, markets, and opportunities for value addition and non-farm employment </a:t>
            </a:r>
          </a:p>
          <a:p>
            <a:r>
              <a:rPr lang="en-US" dirty="0" smtClean="0">
                <a:effectLst/>
              </a:rPr>
              <a:t>2.4 by 2030 ensure </a:t>
            </a:r>
            <a:r>
              <a:rPr lang="en-US" dirty="0" smtClean="0">
                <a:solidFill>
                  <a:srgbClr val="FF0000"/>
                </a:solidFill>
                <a:effectLst/>
              </a:rPr>
              <a:t>sustainable food production systems </a:t>
            </a:r>
            <a:r>
              <a:rPr lang="en-US" dirty="0" smtClean="0">
                <a:effectLst/>
              </a:rPr>
              <a:t>and implement resilient agricultural practices that increase productivity and production, that help maintain ecosystems, that </a:t>
            </a:r>
            <a:r>
              <a:rPr lang="en-US" dirty="0" smtClean="0">
                <a:solidFill>
                  <a:srgbClr val="FF0000"/>
                </a:solidFill>
                <a:effectLst/>
              </a:rPr>
              <a:t>strengthen capacity for adaptation to climate change, extreme weather, drought, flooding and other disasters, and that progressively improve land and soil quality</a:t>
            </a:r>
            <a:r>
              <a:rPr lang="en-US" dirty="0" smtClean="0">
                <a:effectLst/>
              </a:rPr>
              <a:t> </a:t>
            </a:r>
          </a:p>
          <a:p>
            <a:r>
              <a:rPr lang="en-US" dirty="0" smtClean="0">
                <a:effectLst/>
              </a:rPr>
              <a:t>2.5 by 2020 </a:t>
            </a:r>
            <a:r>
              <a:rPr lang="en-US" dirty="0">
                <a:solidFill>
                  <a:srgbClr val="FF0000"/>
                </a:solidFill>
              </a:rPr>
              <a:t>maintain genetic diversity of seeds</a:t>
            </a:r>
            <a:r>
              <a:rPr lang="en-US" dirty="0" smtClean="0">
                <a:effectLst/>
              </a:rPr>
              <a:t>, cultivated plants, farmed and domesticated animals and their related wild species, including through soundly managed and diversified seed and plant banks at national, regional and international levels, and ensure access to and fair and equitable sharing of benefits arising from the utilization of genetic resources and associated traditional knowledge as internationally agreed </a:t>
            </a:r>
          </a:p>
          <a:p>
            <a:r>
              <a:rPr lang="en-US" dirty="0" smtClean="0">
                <a:effectLst/>
              </a:rPr>
              <a:t>2.a </a:t>
            </a:r>
            <a:r>
              <a:rPr lang="en-US" dirty="0" smtClean="0">
                <a:solidFill>
                  <a:srgbClr val="FF0000"/>
                </a:solidFill>
                <a:effectLst/>
              </a:rPr>
              <a:t>increase investment</a:t>
            </a:r>
            <a:r>
              <a:rPr lang="en-US" dirty="0" smtClean="0">
                <a:effectLst/>
              </a:rPr>
              <a:t>, including through enhanced international cooperation, in rural infrastructure, agricultural research and extension services, technology development, and plant and livestock gene banks to enhance agricultural productive capacity in developing countries, in particular in least developed countries </a:t>
            </a:r>
          </a:p>
          <a:p>
            <a:r>
              <a:rPr lang="en-US" dirty="0" smtClean="0">
                <a:effectLst/>
              </a:rPr>
              <a:t>2.b. </a:t>
            </a:r>
            <a:r>
              <a:rPr lang="en-US" dirty="0" smtClean="0">
                <a:solidFill>
                  <a:srgbClr val="FF0000"/>
                </a:solidFill>
                <a:effectLst/>
              </a:rPr>
              <a:t>correct and prevent trade restrictions</a:t>
            </a:r>
            <a:r>
              <a:rPr lang="en-US" dirty="0" smtClean="0">
                <a:effectLst/>
              </a:rPr>
              <a:t> and distortions in world agricultural markets including by the parallel elimination of all forms of agricultural export subsidies and all export measures with equivalent effect, in accordance with the mandate of the Doha Development Round </a:t>
            </a:r>
          </a:p>
          <a:p>
            <a:r>
              <a:rPr lang="en-US" dirty="0" smtClean="0">
                <a:effectLst/>
              </a:rPr>
              <a:t>2.c. adopt measures to ensure the proper </a:t>
            </a:r>
            <a:r>
              <a:rPr lang="en-US" dirty="0" smtClean="0">
                <a:solidFill>
                  <a:srgbClr val="FF0000"/>
                </a:solidFill>
                <a:effectLst/>
              </a:rPr>
              <a:t>functioning of food commodity markets </a:t>
            </a:r>
            <a:r>
              <a:rPr lang="en-US" dirty="0" smtClean="0">
                <a:effectLst/>
              </a:rPr>
              <a:t>and their derivatives, and facilitate timely access to market information, including on food reserves, in order to help </a:t>
            </a:r>
            <a:r>
              <a:rPr lang="en-US" dirty="0" smtClean="0">
                <a:solidFill>
                  <a:srgbClr val="FF0000"/>
                </a:solidFill>
                <a:effectLst/>
              </a:rPr>
              <a:t>limit extreme food price volatility </a:t>
            </a:r>
          </a:p>
          <a:p>
            <a:endParaRPr lang="en-US" dirty="0"/>
          </a:p>
        </p:txBody>
      </p:sp>
    </p:spTree>
    <p:extLst>
      <p:ext uri="{BB962C8B-B14F-4D97-AF65-F5344CB8AC3E}">
        <p14:creationId xmlns:p14="http://schemas.microsoft.com/office/powerpoint/2010/main" val="385884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Answers</a:t>
            </a:r>
            <a:endParaRPr lang="fr-FR" dirty="0"/>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a:pPr>
            <a:r>
              <a:rPr lang="en-GB" b="1" dirty="0"/>
              <a:t>Can we assume that SDG2 is fully aligned with national priorities, policies and </a:t>
            </a:r>
            <a:r>
              <a:rPr lang="en-GB" b="1" dirty="0" smtClean="0"/>
              <a:t>strategies</a:t>
            </a:r>
            <a:r>
              <a:rPr lang="en-GB" dirty="0" smtClean="0"/>
              <a:t>? Avoiding hunger and doubling agricultural productivity is a principle one can align behind – but </a:t>
            </a:r>
            <a:r>
              <a:rPr lang="en-GB" i="1" dirty="0" smtClean="0"/>
              <a:t>ensures access</a:t>
            </a:r>
            <a:r>
              <a:rPr lang="en-GB" dirty="0" smtClean="0"/>
              <a:t> may be more controversial. Trade offs between sustainability and doubling productivity? Increase investment? Depends on current ratios, returns and capital scarcity. Scale bias? </a:t>
            </a:r>
            <a:r>
              <a:rPr lang="en-GB" i="1" dirty="0" smtClean="0"/>
              <a:t>Correct and prevent trade restrictions</a:t>
            </a:r>
            <a:r>
              <a:rPr lang="en-GB" dirty="0" smtClean="0"/>
              <a:t> has not been possible through WTO rounds for four decades.  Unclear what </a:t>
            </a:r>
            <a:r>
              <a:rPr lang="en-GB" i="1" dirty="0" smtClean="0"/>
              <a:t>proper functioning of markets</a:t>
            </a:r>
            <a:r>
              <a:rPr lang="en-GB" dirty="0" smtClean="0"/>
              <a:t> entails.</a:t>
            </a:r>
          </a:p>
          <a:p>
            <a:pPr marL="514350" lvl="0" indent="-514350">
              <a:buFont typeface="+mj-lt"/>
              <a:buAutoNum type="arabicPeriod"/>
            </a:pPr>
            <a:r>
              <a:rPr lang="en-GB" b="1" dirty="0" smtClean="0"/>
              <a:t>How </a:t>
            </a:r>
            <a:r>
              <a:rPr lang="en-GB" b="1" dirty="0"/>
              <a:t>well are national M&amp;E systems equipped to track progress on SDG2 and other related SDGs</a:t>
            </a:r>
            <a:r>
              <a:rPr lang="en-GB" dirty="0"/>
              <a:t>? </a:t>
            </a:r>
            <a:r>
              <a:rPr lang="en-GB" dirty="0" smtClean="0"/>
              <a:t>Not well. Agricultural productivity is not well measured. “Sustainable” is not part of current national measurement strategies.</a:t>
            </a:r>
          </a:p>
          <a:p>
            <a:pPr marL="514350" lvl="0" indent="-514350">
              <a:buFont typeface="+mj-lt"/>
              <a:buAutoNum type="arabicPeriod"/>
            </a:pPr>
            <a:r>
              <a:rPr lang="en-GB" b="1" dirty="0" smtClean="0"/>
              <a:t>What </a:t>
            </a:r>
            <a:r>
              <a:rPr lang="en-GB" b="1" dirty="0"/>
              <a:t>will be critical capacity gaps and data gaps</a:t>
            </a:r>
            <a:r>
              <a:rPr lang="en-GB" dirty="0"/>
              <a:t>? </a:t>
            </a:r>
            <a:r>
              <a:rPr lang="en-GB" dirty="0" smtClean="0"/>
              <a:t>Somewhat unchanged – data gaps on production, food and nutrition persist (though somewhat improved) – new challenges: </a:t>
            </a:r>
            <a:r>
              <a:rPr lang="fr-FR" dirty="0" smtClean="0"/>
              <a:t>‘</a:t>
            </a:r>
            <a:r>
              <a:rPr lang="fr-FR" dirty="0" err="1" smtClean="0"/>
              <a:t>sustainability</a:t>
            </a:r>
            <a:r>
              <a:rPr lang="fr-FR" dirty="0" smtClean="0"/>
              <a:t>’, ‘</a:t>
            </a:r>
            <a:r>
              <a:rPr lang="fr-FR" dirty="0" err="1" smtClean="0"/>
              <a:t>volatility</a:t>
            </a:r>
            <a:r>
              <a:rPr lang="fr-FR" dirty="0" smtClean="0"/>
              <a:t>’, ‘</a:t>
            </a:r>
            <a:r>
              <a:rPr lang="fr-FR" dirty="0" err="1" smtClean="0"/>
              <a:t>investment</a:t>
            </a:r>
            <a:r>
              <a:rPr lang="fr-FR" dirty="0" smtClean="0"/>
              <a:t>’ and focus on </a:t>
            </a:r>
            <a:r>
              <a:rPr lang="fr-FR" dirty="0" err="1" smtClean="0"/>
              <a:t>functioning</a:t>
            </a:r>
            <a:r>
              <a:rPr lang="fr-FR" dirty="0" smtClean="0"/>
              <a:t> of </a:t>
            </a:r>
            <a:r>
              <a:rPr lang="fr-FR" dirty="0" err="1" smtClean="0"/>
              <a:t>markets</a:t>
            </a:r>
            <a:r>
              <a:rPr lang="fr-FR" dirty="0" smtClean="0"/>
              <a:t> and </a:t>
            </a:r>
            <a:r>
              <a:rPr lang="fr-FR" dirty="0" err="1" smtClean="0"/>
              <a:t>resilience</a:t>
            </a:r>
            <a:r>
              <a:rPr lang="fr-FR" dirty="0" smtClean="0"/>
              <a:t> of </a:t>
            </a:r>
            <a:r>
              <a:rPr lang="fr-FR" dirty="0" err="1" smtClean="0"/>
              <a:t>ecosystems</a:t>
            </a:r>
            <a:r>
              <a:rPr lang="fr-FR" dirty="0" smtClean="0"/>
              <a:t>.</a:t>
            </a:r>
            <a:endParaRPr lang="en-GB" dirty="0" smtClean="0"/>
          </a:p>
        </p:txBody>
      </p:sp>
    </p:spTree>
    <p:extLst>
      <p:ext uri="{BB962C8B-B14F-4D97-AF65-F5344CB8AC3E}">
        <p14:creationId xmlns:p14="http://schemas.microsoft.com/office/powerpoint/2010/main" val="253989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knowledge problem in Agricultural Statistics in African countries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African Development Bank 2013 report on GDP statistics:</a:t>
            </a:r>
          </a:p>
          <a:p>
            <a:pPr marL="457200" lvl="1" indent="0">
              <a:buNone/>
            </a:pPr>
            <a:r>
              <a:rPr lang="en-US" dirty="0"/>
              <a:t>“Few countries conduct regular surveys or censuses of agriculture”</a:t>
            </a:r>
          </a:p>
          <a:p>
            <a:r>
              <a:rPr lang="en-US" dirty="0" smtClean="0"/>
              <a:t>FAO Agricultural </a:t>
            </a:r>
            <a:r>
              <a:rPr lang="en-US" dirty="0"/>
              <a:t>bulletin board on </a:t>
            </a:r>
            <a:r>
              <a:rPr lang="en-US" dirty="0" smtClean="0"/>
              <a:t>data dissemination </a:t>
            </a:r>
            <a:r>
              <a:rPr lang="en-US" dirty="0"/>
              <a:t>and quality of </a:t>
            </a:r>
            <a:r>
              <a:rPr lang="en-US" dirty="0" smtClean="0"/>
              <a:t>statistics: </a:t>
            </a:r>
            <a:r>
              <a:rPr lang="en-US" dirty="0"/>
              <a:t>only two </a:t>
            </a:r>
            <a:r>
              <a:rPr lang="en-US" dirty="0" smtClean="0"/>
              <a:t>African countries are </a:t>
            </a:r>
            <a:r>
              <a:rPr lang="en-US" dirty="0"/>
              <a:t>considered to have high standards in data collection, while </a:t>
            </a:r>
            <a:r>
              <a:rPr lang="en-US" dirty="0" smtClean="0"/>
              <a:t>standards in </a:t>
            </a:r>
            <a:r>
              <a:rPr lang="en-US" dirty="0"/>
              <a:t>21 countries remain </a:t>
            </a:r>
            <a:r>
              <a:rPr lang="en-US" dirty="0" smtClean="0"/>
              <a:t>low.</a:t>
            </a:r>
          </a:p>
          <a:p>
            <a:r>
              <a:rPr lang="en-US" dirty="0"/>
              <a:t>‘very few studies permit direct comparison over time </a:t>
            </a:r>
            <a:r>
              <a:rPr lang="en-US" dirty="0" smtClean="0"/>
              <a:t>using comparable </a:t>
            </a:r>
            <a:r>
              <a:rPr lang="en-US" dirty="0"/>
              <a:t>measures</a:t>
            </a:r>
            <a:r>
              <a:rPr lang="en-US" dirty="0" smtClean="0"/>
              <a:t>’ (Foster and </a:t>
            </a:r>
            <a:r>
              <a:rPr lang="en-US" dirty="0" err="1" smtClean="0"/>
              <a:t>Rosenzweig</a:t>
            </a:r>
            <a:r>
              <a:rPr lang="en-US" dirty="0" smtClean="0"/>
              <a:t> 2015)</a:t>
            </a:r>
          </a:p>
          <a:p>
            <a:r>
              <a:rPr lang="en-US" dirty="0" smtClean="0"/>
              <a:t>‘Past </a:t>
            </a:r>
            <a:r>
              <a:rPr lang="en-US" dirty="0"/>
              <a:t>investments and technical assistance efforts in the area </a:t>
            </a:r>
            <a:r>
              <a:rPr lang="en-US" dirty="0" smtClean="0"/>
              <a:t>of agricultural </a:t>
            </a:r>
            <a:r>
              <a:rPr lang="en-US" dirty="0"/>
              <a:t>statistics have failed to produce sustainable systems, while existing statistics continue </a:t>
            </a:r>
            <a:r>
              <a:rPr lang="en-US" dirty="0" smtClean="0"/>
              <a:t>to suffer </a:t>
            </a:r>
            <a:r>
              <a:rPr lang="en-US" dirty="0"/>
              <a:t>from poor quality, lack of relevance, and little use in national policy </a:t>
            </a:r>
            <a:r>
              <a:rPr lang="en-US" dirty="0" smtClean="0"/>
              <a:t>dialogues’ </a:t>
            </a:r>
            <a:r>
              <a:rPr lang="en-US" dirty="0"/>
              <a:t>(</a:t>
            </a:r>
            <a:r>
              <a:rPr lang="en-US" dirty="0" smtClean="0"/>
              <a:t>Binswanger, 2008</a:t>
            </a:r>
            <a:r>
              <a:rPr lang="en-US" dirty="0"/>
              <a:t>).</a:t>
            </a:r>
            <a:endParaRPr lang="en-US" dirty="0" smtClean="0"/>
          </a:p>
          <a:p>
            <a:r>
              <a:rPr lang="en-US" dirty="0" smtClean="0"/>
              <a:t>‘</a:t>
            </a:r>
            <a:r>
              <a:rPr lang="en-US" dirty="0"/>
              <a:t>the existing lack of consensus on protocols </a:t>
            </a:r>
            <a:r>
              <a:rPr lang="en-US" dirty="0" smtClean="0"/>
              <a:t>and standards </a:t>
            </a:r>
            <a:r>
              <a:rPr lang="en-US" dirty="0"/>
              <a:t>has resulted in agricultural statistics that suffer from uncertain quality, poor </a:t>
            </a:r>
            <a:r>
              <a:rPr lang="en-US" dirty="0" smtClean="0"/>
              <a:t>comparability and </a:t>
            </a:r>
            <a:r>
              <a:rPr lang="en-US" dirty="0"/>
              <a:t>low </a:t>
            </a:r>
            <a:r>
              <a:rPr lang="en-US" dirty="0" smtClean="0"/>
              <a:t>credibility’ (</a:t>
            </a:r>
            <a:r>
              <a:rPr lang="en-US" dirty="0" err="1" smtClean="0"/>
              <a:t>Carletto</a:t>
            </a:r>
            <a:r>
              <a:rPr lang="en-US" dirty="0" smtClean="0"/>
              <a:t> et al 2015)</a:t>
            </a:r>
          </a:p>
          <a:p>
            <a:endParaRPr lang="en-US" dirty="0" smtClean="0"/>
          </a:p>
          <a:p>
            <a:pPr lvl="1"/>
            <a:endParaRPr lang="en-US" dirty="0"/>
          </a:p>
        </p:txBody>
      </p:sp>
    </p:spTree>
    <p:extLst>
      <p:ext uri="{BB962C8B-B14F-4D97-AF65-F5344CB8AC3E}">
        <p14:creationId xmlns:p14="http://schemas.microsoft.com/office/powerpoint/2010/main" val="4015418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Sources of Knowledge</a:t>
            </a:r>
            <a:endParaRPr lang="en-US" dirty="0"/>
          </a:p>
        </p:txBody>
      </p:sp>
      <p:sp>
        <p:nvSpPr>
          <p:cNvPr id="3" name="Content Placeholder 2"/>
          <p:cNvSpPr>
            <a:spLocks noGrp="1"/>
          </p:cNvSpPr>
          <p:nvPr>
            <p:ph idx="1"/>
          </p:nvPr>
        </p:nvSpPr>
        <p:spPr/>
        <p:txBody>
          <a:bodyPr/>
          <a:lstStyle/>
          <a:p>
            <a:r>
              <a:rPr lang="en-US" dirty="0" smtClean="0"/>
              <a:t>Administrative data </a:t>
            </a:r>
          </a:p>
          <a:p>
            <a:endParaRPr lang="en-US" dirty="0" smtClean="0"/>
          </a:p>
          <a:p>
            <a:r>
              <a:rPr lang="en-US" dirty="0" smtClean="0"/>
              <a:t>Agricultural Census</a:t>
            </a:r>
          </a:p>
          <a:p>
            <a:pPr marL="0" indent="0">
              <a:buNone/>
            </a:pPr>
            <a:endParaRPr lang="en-US" dirty="0" smtClean="0"/>
          </a:p>
          <a:p>
            <a:r>
              <a:rPr lang="en-US" dirty="0" smtClean="0"/>
              <a:t>Agriculture Surveys</a:t>
            </a:r>
            <a:endParaRPr lang="en-US" dirty="0"/>
          </a:p>
        </p:txBody>
      </p:sp>
    </p:spTree>
    <p:extLst>
      <p:ext uri="{BB962C8B-B14F-4D97-AF65-F5344CB8AC3E}">
        <p14:creationId xmlns:p14="http://schemas.microsoft.com/office/powerpoint/2010/main" val="767816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Sources of Knowledge</a:t>
            </a:r>
            <a:endParaRPr lang="en-US" dirty="0"/>
          </a:p>
        </p:txBody>
      </p:sp>
      <p:sp>
        <p:nvSpPr>
          <p:cNvPr id="3" name="Content Placeholder 2"/>
          <p:cNvSpPr>
            <a:spLocks noGrp="1"/>
          </p:cNvSpPr>
          <p:nvPr>
            <p:ph idx="1"/>
          </p:nvPr>
        </p:nvSpPr>
        <p:spPr/>
        <p:txBody>
          <a:bodyPr>
            <a:normAutofit lnSpcReduction="10000"/>
          </a:bodyPr>
          <a:lstStyle/>
          <a:p>
            <a:r>
              <a:rPr lang="en-US" dirty="0" smtClean="0"/>
              <a:t>Administrative data</a:t>
            </a:r>
          </a:p>
          <a:p>
            <a:pPr lvl="1"/>
            <a:r>
              <a:rPr lang="en-US" dirty="0" smtClean="0"/>
              <a:t>Unreliable – may be subject to political pressure. Lack of resources and unclear standards of reporting.</a:t>
            </a:r>
          </a:p>
          <a:p>
            <a:r>
              <a:rPr lang="en-US" dirty="0" smtClean="0"/>
              <a:t>Agricultural Census</a:t>
            </a:r>
          </a:p>
          <a:p>
            <a:pPr lvl="1"/>
            <a:r>
              <a:rPr lang="en-US" dirty="0" smtClean="0"/>
              <a:t>Expensive</a:t>
            </a:r>
            <a:r>
              <a:rPr lang="en-US" dirty="0"/>
              <a:t> </a:t>
            </a:r>
            <a:r>
              <a:rPr lang="en-US" dirty="0" smtClean="0"/>
              <a:t>and gives detailed exhaustive information about the total picture, but will take long time to integrate into SDG2 needs.</a:t>
            </a:r>
          </a:p>
          <a:p>
            <a:r>
              <a:rPr lang="en-US" dirty="0" smtClean="0"/>
              <a:t>Agriculture Surveys</a:t>
            </a:r>
          </a:p>
          <a:p>
            <a:pPr lvl="1"/>
            <a:r>
              <a:rPr lang="en-US" dirty="0" smtClean="0"/>
              <a:t>Depends on recall. Diaries show that recall is weak. Design yields technical (yet inaccurate) answers, that are not always relevant for policy.</a:t>
            </a:r>
          </a:p>
          <a:p>
            <a:pPr lvl="1"/>
            <a:endParaRPr lang="en-US" dirty="0"/>
          </a:p>
          <a:p>
            <a:pPr lvl="1"/>
            <a:r>
              <a:rPr lang="en-US" dirty="0" smtClean="0"/>
              <a:t>Other issues: livestock data, prices and difficulty of measuring small areas correctly.</a:t>
            </a:r>
            <a:endParaRPr lang="en-US" dirty="0"/>
          </a:p>
          <a:p>
            <a:pPr lvl="1"/>
            <a:endParaRPr lang="en-US" dirty="0"/>
          </a:p>
          <a:p>
            <a:pPr lvl="1"/>
            <a:endParaRPr lang="en-US" dirty="0" smtClean="0"/>
          </a:p>
        </p:txBody>
      </p:sp>
    </p:spTree>
    <p:extLst>
      <p:ext uri="{BB962C8B-B14F-4D97-AF65-F5344CB8AC3E}">
        <p14:creationId xmlns:p14="http://schemas.microsoft.com/office/powerpoint/2010/main" val="1849805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Crops</a:t>
            </a:r>
            <a:endParaRPr lang="en-US" dirty="0"/>
          </a:p>
        </p:txBody>
      </p:sp>
      <p:pic>
        <p:nvPicPr>
          <p:cNvPr id="4" name="Content Placeholder 3"/>
          <p:cNvPicPr>
            <a:picLocks noGrp="1" noChangeAspect="1"/>
          </p:cNvPicPr>
          <p:nvPr>
            <p:ph idx="1"/>
          </p:nvPr>
        </p:nvPicPr>
        <p:blipFill>
          <a:blip r:embed="rId2"/>
          <a:stretch>
            <a:fillRect/>
          </a:stretch>
        </p:blipFill>
        <p:spPr>
          <a:xfrm>
            <a:off x="3486522" y="1825625"/>
            <a:ext cx="5218955" cy="4351338"/>
          </a:xfrm>
          <a:prstGeom prst="rect">
            <a:avLst/>
          </a:prstGeom>
        </p:spPr>
      </p:pic>
      <p:sp>
        <p:nvSpPr>
          <p:cNvPr id="6" name="Rectangle 5"/>
          <p:cNvSpPr/>
          <p:nvPr/>
        </p:nvSpPr>
        <p:spPr>
          <a:xfrm>
            <a:off x="180109" y="6057781"/>
            <a:ext cx="6096000" cy="800219"/>
          </a:xfrm>
          <a:prstGeom prst="rect">
            <a:avLst/>
          </a:prstGeom>
        </p:spPr>
        <p:txBody>
          <a:bodyPr>
            <a:spAutoFit/>
          </a:bodyPr>
          <a:lstStyle/>
          <a:p>
            <a:pPr>
              <a:lnSpc>
                <a:spcPct val="115000"/>
              </a:lnSpc>
            </a:pPr>
            <a:r>
              <a:rPr lang="en-US" sz="1000" dirty="0" err="1">
                <a:latin typeface="AdvOT5843c571"/>
                <a:ea typeface="Calibri" panose="020F0502020204030204" pitchFamily="34" charset="0"/>
                <a:cs typeface="AdvOT5843c571"/>
              </a:rPr>
              <a:t>Calogero</a:t>
            </a:r>
            <a:r>
              <a:rPr lang="en-US" sz="1000" dirty="0">
                <a:latin typeface="AdvOT5843c571"/>
                <a:ea typeface="Calibri" panose="020F0502020204030204" pitchFamily="34" charset="0"/>
                <a:cs typeface="AdvOT5843c571"/>
              </a:rPr>
              <a:t> </a:t>
            </a:r>
            <a:r>
              <a:rPr lang="en-US" sz="1000" dirty="0" err="1">
                <a:latin typeface="AdvOT5843c571"/>
                <a:ea typeface="Calibri" panose="020F0502020204030204" pitchFamily="34" charset="0"/>
                <a:cs typeface="AdvOT5843c571"/>
              </a:rPr>
              <a:t>Carletto</a:t>
            </a:r>
            <a:r>
              <a:rPr lang="en-US" sz="1000" dirty="0">
                <a:latin typeface="AdvOT5843c571"/>
                <a:ea typeface="Calibri" panose="020F0502020204030204" pitchFamily="34" charset="0"/>
                <a:cs typeface="AdvOT5843c571"/>
              </a:rPr>
              <a:t>, Dean </a:t>
            </a:r>
            <a:r>
              <a:rPr lang="en-US" sz="1000" dirty="0" err="1">
                <a:latin typeface="AdvOT5843c571"/>
                <a:ea typeface="Calibri" panose="020F0502020204030204" pitchFamily="34" charset="0"/>
                <a:cs typeface="AdvOT5843c571"/>
              </a:rPr>
              <a:t>Jolliffe</a:t>
            </a:r>
            <a:r>
              <a:rPr lang="en-US" sz="1000" dirty="0">
                <a:latin typeface="AdvOT5843c571"/>
                <a:ea typeface="Calibri" panose="020F0502020204030204" pitchFamily="34" charset="0"/>
                <a:cs typeface="AdvOT5843c571"/>
              </a:rPr>
              <a:t> &amp; </a:t>
            </a:r>
            <a:r>
              <a:rPr lang="en-US" sz="1000" dirty="0" err="1">
                <a:latin typeface="AdvOT5843c571"/>
                <a:ea typeface="Calibri" panose="020F0502020204030204" pitchFamily="34" charset="0"/>
                <a:cs typeface="AdvOT5843c571"/>
              </a:rPr>
              <a:t>Raka</a:t>
            </a:r>
            <a:r>
              <a:rPr lang="en-US" sz="1000" dirty="0">
                <a:latin typeface="AdvOT5843c571"/>
                <a:ea typeface="Calibri" panose="020F0502020204030204" pitchFamily="34" charset="0"/>
                <a:cs typeface="AdvOT5843c571"/>
              </a:rPr>
              <a:t> Banerjee in “From Tragedy to Renaissance: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dirty="0">
                <a:latin typeface="AdvOT5843c571"/>
                <a:ea typeface="Calibri" panose="020F0502020204030204" pitchFamily="34" charset="0"/>
                <a:cs typeface="AdvOT5843c571"/>
              </a:rPr>
              <a:t>Improving Agricultural Data for Better Policies” in Morten Jerven and Deborah Johnston (2015) “Statistical Tragedy in Africa? Evaluating the Data Base for African Economic Development”, Special Issue in the </a:t>
            </a:r>
            <a:r>
              <a:rPr lang="en-US" sz="1000" i="1" dirty="0">
                <a:latin typeface="AdvOT5843c571"/>
                <a:ea typeface="Calibri" panose="020F0502020204030204" pitchFamily="34" charset="0"/>
                <a:cs typeface="AdvOT5843c571"/>
              </a:rPr>
              <a:t>Journal of Development Studies</a:t>
            </a:r>
            <a:r>
              <a:rPr lang="en-US" sz="1000" dirty="0">
                <a:latin typeface="AdvOT5843c571"/>
                <a:ea typeface="Calibri" panose="020F0502020204030204" pitchFamily="34" charset="0"/>
                <a:cs typeface="AdvOT5843c571"/>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813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Crops</a:t>
            </a:r>
            <a:endParaRPr lang="en-US" dirty="0"/>
          </a:p>
        </p:txBody>
      </p:sp>
      <p:pic>
        <p:nvPicPr>
          <p:cNvPr id="4" name="Content Placeholder 3"/>
          <p:cNvPicPr>
            <a:picLocks noGrp="1" noChangeAspect="1"/>
          </p:cNvPicPr>
          <p:nvPr>
            <p:ph idx="1"/>
          </p:nvPr>
        </p:nvPicPr>
        <p:blipFill>
          <a:blip r:embed="rId2"/>
          <a:stretch>
            <a:fillRect/>
          </a:stretch>
        </p:blipFill>
        <p:spPr>
          <a:xfrm>
            <a:off x="3302474" y="1825625"/>
            <a:ext cx="5587051" cy="4351338"/>
          </a:xfrm>
          <a:prstGeom prst="rect">
            <a:avLst/>
          </a:prstGeom>
        </p:spPr>
      </p:pic>
      <p:sp>
        <p:nvSpPr>
          <p:cNvPr id="5" name="Rectangle 4"/>
          <p:cNvSpPr/>
          <p:nvPr/>
        </p:nvSpPr>
        <p:spPr>
          <a:xfrm>
            <a:off x="180109" y="6057781"/>
            <a:ext cx="6096000" cy="800219"/>
          </a:xfrm>
          <a:prstGeom prst="rect">
            <a:avLst/>
          </a:prstGeom>
        </p:spPr>
        <p:txBody>
          <a:bodyPr>
            <a:spAutoFit/>
          </a:bodyPr>
          <a:lstStyle/>
          <a:p>
            <a:pPr>
              <a:lnSpc>
                <a:spcPct val="115000"/>
              </a:lnSpc>
            </a:pPr>
            <a:r>
              <a:rPr lang="en-US" sz="1000" dirty="0" err="1">
                <a:latin typeface="AdvOT5843c571"/>
                <a:ea typeface="Calibri" panose="020F0502020204030204" pitchFamily="34" charset="0"/>
                <a:cs typeface="AdvOT5843c571"/>
              </a:rPr>
              <a:t>Calogero</a:t>
            </a:r>
            <a:r>
              <a:rPr lang="en-US" sz="1000" dirty="0">
                <a:latin typeface="AdvOT5843c571"/>
                <a:ea typeface="Calibri" panose="020F0502020204030204" pitchFamily="34" charset="0"/>
                <a:cs typeface="AdvOT5843c571"/>
              </a:rPr>
              <a:t> </a:t>
            </a:r>
            <a:r>
              <a:rPr lang="en-US" sz="1000" dirty="0" err="1">
                <a:latin typeface="AdvOT5843c571"/>
                <a:ea typeface="Calibri" panose="020F0502020204030204" pitchFamily="34" charset="0"/>
                <a:cs typeface="AdvOT5843c571"/>
              </a:rPr>
              <a:t>Carletto</a:t>
            </a:r>
            <a:r>
              <a:rPr lang="en-US" sz="1000" dirty="0">
                <a:latin typeface="AdvOT5843c571"/>
                <a:ea typeface="Calibri" panose="020F0502020204030204" pitchFamily="34" charset="0"/>
                <a:cs typeface="AdvOT5843c571"/>
              </a:rPr>
              <a:t>, Dean </a:t>
            </a:r>
            <a:r>
              <a:rPr lang="en-US" sz="1000" dirty="0" err="1">
                <a:latin typeface="AdvOT5843c571"/>
                <a:ea typeface="Calibri" panose="020F0502020204030204" pitchFamily="34" charset="0"/>
                <a:cs typeface="AdvOT5843c571"/>
              </a:rPr>
              <a:t>Jolliffe</a:t>
            </a:r>
            <a:r>
              <a:rPr lang="en-US" sz="1000" dirty="0">
                <a:latin typeface="AdvOT5843c571"/>
                <a:ea typeface="Calibri" panose="020F0502020204030204" pitchFamily="34" charset="0"/>
                <a:cs typeface="AdvOT5843c571"/>
              </a:rPr>
              <a:t> &amp; </a:t>
            </a:r>
            <a:r>
              <a:rPr lang="en-US" sz="1000" dirty="0" err="1">
                <a:latin typeface="AdvOT5843c571"/>
                <a:ea typeface="Calibri" panose="020F0502020204030204" pitchFamily="34" charset="0"/>
                <a:cs typeface="AdvOT5843c571"/>
              </a:rPr>
              <a:t>Raka</a:t>
            </a:r>
            <a:r>
              <a:rPr lang="en-US" sz="1000" dirty="0">
                <a:latin typeface="AdvOT5843c571"/>
                <a:ea typeface="Calibri" panose="020F0502020204030204" pitchFamily="34" charset="0"/>
                <a:cs typeface="AdvOT5843c571"/>
              </a:rPr>
              <a:t> Banerjee in “From Tragedy to Renaissance: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dirty="0">
                <a:latin typeface="AdvOT5843c571"/>
                <a:ea typeface="Calibri" panose="020F0502020204030204" pitchFamily="34" charset="0"/>
                <a:cs typeface="AdvOT5843c571"/>
              </a:rPr>
              <a:t>Improving Agricultural Data for Better Policies” in Morten Jerven and Deborah Johnston (2015) “Statistical Tragedy in Africa? Evaluating the Data Base for African Economic Development”, Special Issue in the </a:t>
            </a:r>
            <a:r>
              <a:rPr lang="en-US" sz="1000" i="1" dirty="0">
                <a:latin typeface="AdvOT5843c571"/>
                <a:ea typeface="Calibri" panose="020F0502020204030204" pitchFamily="34" charset="0"/>
                <a:cs typeface="AdvOT5843c571"/>
              </a:rPr>
              <a:t>Journal of Development Studies</a:t>
            </a:r>
            <a:r>
              <a:rPr lang="en-US" sz="1000" dirty="0">
                <a:latin typeface="AdvOT5843c571"/>
                <a:ea typeface="Calibri" panose="020F0502020204030204" pitchFamily="34" charset="0"/>
                <a:cs typeface="AdvOT5843c571"/>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210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Crops</a:t>
            </a:r>
            <a:endParaRPr lang="en-US" dirty="0"/>
          </a:p>
        </p:txBody>
      </p:sp>
      <p:pic>
        <p:nvPicPr>
          <p:cNvPr id="5" name="Content Placeholder 4"/>
          <p:cNvPicPr>
            <a:picLocks noGrp="1" noChangeAspect="1"/>
          </p:cNvPicPr>
          <p:nvPr>
            <p:ph idx="1"/>
          </p:nvPr>
        </p:nvPicPr>
        <p:blipFill>
          <a:blip r:embed="rId2"/>
          <a:stretch>
            <a:fillRect/>
          </a:stretch>
        </p:blipFill>
        <p:spPr>
          <a:xfrm>
            <a:off x="3568625" y="1825625"/>
            <a:ext cx="5054749" cy="4351338"/>
          </a:xfrm>
          <a:prstGeom prst="rect">
            <a:avLst/>
          </a:prstGeom>
        </p:spPr>
      </p:pic>
      <p:sp>
        <p:nvSpPr>
          <p:cNvPr id="7" name="Rectangle 6"/>
          <p:cNvSpPr/>
          <p:nvPr/>
        </p:nvSpPr>
        <p:spPr>
          <a:xfrm>
            <a:off x="180109" y="6057781"/>
            <a:ext cx="6096000" cy="800219"/>
          </a:xfrm>
          <a:prstGeom prst="rect">
            <a:avLst/>
          </a:prstGeom>
        </p:spPr>
        <p:txBody>
          <a:bodyPr>
            <a:spAutoFit/>
          </a:bodyPr>
          <a:lstStyle/>
          <a:p>
            <a:pPr>
              <a:lnSpc>
                <a:spcPct val="115000"/>
              </a:lnSpc>
            </a:pPr>
            <a:r>
              <a:rPr lang="en-US" sz="1000" dirty="0" err="1">
                <a:latin typeface="AdvOT5843c571"/>
                <a:ea typeface="Calibri" panose="020F0502020204030204" pitchFamily="34" charset="0"/>
                <a:cs typeface="AdvOT5843c571"/>
              </a:rPr>
              <a:t>Calogero</a:t>
            </a:r>
            <a:r>
              <a:rPr lang="en-US" sz="1000" dirty="0">
                <a:latin typeface="AdvOT5843c571"/>
                <a:ea typeface="Calibri" panose="020F0502020204030204" pitchFamily="34" charset="0"/>
                <a:cs typeface="AdvOT5843c571"/>
              </a:rPr>
              <a:t> </a:t>
            </a:r>
            <a:r>
              <a:rPr lang="en-US" sz="1000" dirty="0" err="1">
                <a:latin typeface="AdvOT5843c571"/>
                <a:ea typeface="Calibri" panose="020F0502020204030204" pitchFamily="34" charset="0"/>
                <a:cs typeface="AdvOT5843c571"/>
              </a:rPr>
              <a:t>Carletto</a:t>
            </a:r>
            <a:r>
              <a:rPr lang="en-US" sz="1000" dirty="0">
                <a:latin typeface="AdvOT5843c571"/>
                <a:ea typeface="Calibri" panose="020F0502020204030204" pitchFamily="34" charset="0"/>
                <a:cs typeface="AdvOT5843c571"/>
              </a:rPr>
              <a:t>, Dean </a:t>
            </a:r>
            <a:r>
              <a:rPr lang="en-US" sz="1000" dirty="0" err="1">
                <a:latin typeface="AdvOT5843c571"/>
                <a:ea typeface="Calibri" panose="020F0502020204030204" pitchFamily="34" charset="0"/>
                <a:cs typeface="AdvOT5843c571"/>
              </a:rPr>
              <a:t>Jolliffe</a:t>
            </a:r>
            <a:r>
              <a:rPr lang="en-US" sz="1000" dirty="0">
                <a:latin typeface="AdvOT5843c571"/>
                <a:ea typeface="Calibri" panose="020F0502020204030204" pitchFamily="34" charset="0"/>
                <a:cs typeface="AdvOT5843c571"/>
              </a:rPr>
              <a:t> &amp; </a:t>
            </a:r>
            <a:r>
              <a:rPr lang="en-US" sz="1000" dirty="0" err="1">
                <a:latin typeface="AdvOT5843c571"/>
                <a:ea typeface="Calibri" panose="020F0502020204030204" pitchFamily="34" charset="0"/>
                <a:cs typeface="AdvOT5843c571"/>
              </a:rPr>
              <a:t>Raka</a:t>
            </a:r>
            <a:r>
              <a:rPr lang="en-US" sz="1000" dirty="0">
                <a:latin typeface="AdvOT5843c571"/>
                <a:ea typeface="Calibri" panose="020F0502020204030204" pitchFamily="34" charset="0"/>
                <a:cs typeface="AdvOT5843c571"/>
              </a:rPr>
              <a:t> Banerjee in “From Tragedy to Renaissance: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dirty="0">
                <a:latin typeface="AdvOT5843c571"/>
                <a:ea typeface="Calibri" panose="020F0502020204030204" pitchFamily="34" charset="0"/>
                <a:cs typeface="AdvOT5843c571"/>
              </a:rPr>
              <a:t>Improving Agricultural Data for Better Policies” in Morten Jerven and Deborah Johnston (2015) “Statistical Tragedy in Africa? Evaluating the Data Base for African Economic Development”, Special Issue in the </a:t>
            </a:r>
            <a:r>
              <a:rPr lang="en-US" sz="1000" i="1" dirty="0">
                <a:latin typeface="AdvOT5843c571"/>
                <a:ea typeface="Calibri" panose="020F0502020204030204" pitchFamily="34" charset="0"/>
                <a:cs typeface="AdvOT5843c571"/>
              </a:rPr>
              <a:t>Journal of Development Studies</a:t>
            </a:r>
            <a:r>
              <a:rPr lang="en-US" sz="1000" dirty="0">
                <a:latin typeface="AdvOT5843c571"/>
                <a:ea typeface="Calibri" panose="020F0502020204030204" pitchFamily="34" charset="0"/>
                <a:cs typeface="AdvOT5843c571"/>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306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Crops</a:t>
            </a:r>
            <a:endParaRPr lang="en-US" dirty="0"/>
          </a:p>
        </p:txBody>
      </p:sp>
      <p:pic>
        <p:nvPicPr>
          <p:cNvPr id="5" name="Content Placeholder 4"/>
          <p:cNvPicPr>
            <a:picLocks noGrp="1" noChangeAspect="1"/>
          </p:cNvPicPr>
          <p:nvPr>
            <p:ph idx="1"/>
          </p:nvPr>
        </p:nvPicPr>
        <p:blipFill>
          <a:blip r:embed="rId2"/>
          <a:stretch>
            <a:fillRect/>
          </a:stretch>
        </p:blipFill>
        <p:spPr>
          <a:xfrm>
            <a:off x="3133295" y="1825625"/>
            <a:ext cx="5925409" cy="4351338"/>
          </a:xfrm>
          <a:prstGeom prst="rect">
            <a:avLst/>
          </a:prstGeom>
        </p:spPr>
      </p:pic>
      <p:sp>
        <p:nvSpPr>
          <p:cNvPr id="4" name="Rectangle 3"/>
          <p:cNvSpPr/>
          <p:nvPr/>
        </p:nvSpPr>
        <p:spPr>
          <a:xfrm>
            <a:off x="180109" y="6057781"/>
            <a:ext cx="6096000" cy="800219"/>
          </a:xfrm>
          <a:prstGeom prst="rect">
            <a:avLst/>
          </a:prstGeom>
        </p:spPr>
        <p:txBody>
          <a:bodyPr>
            <a:spAutoFit/>
          </a:bodyPr>
          <a:lstStyle/>
          <a:p>
            <a:pPr>
              <a:lnSpc>
                <a:spcPct val="115000"/>
              </a:lnSpc>
            </a:pPr>
            <a:r>
              <a:rPr lang="en-US" sz="1000" dirty="0" err="1">
                <a:latin typeface="AdvOT5843c571"/>
                <a:ea typeface="Calibri" panose="020F0502020204030204" pitchFamily="34" charset="0"/>
                <a:cs typeface="AdvOT5843c571"/>
              </a:rPr>
              <a:t>Calogero</a:t>
            </a:r>
            <a:r>
              <a:rPr lang="en-US" sz="1000" dirty="0">
                <a:latin typeface="AdvOT5843c571"/>
                <a:ea typeface="Calibri" panose="020F0502020204030204" pitchFamily="34" charset="0"/>
                <a:cs typeface="AdvOT5843c571"/>
              </a:rPr>
              <a:t> </a:t>
            </a:r>
            <a:r>
              <a:rPr lang="en-US" sz="1000" dirty="0" err="1">
                <a:latin typeface="AdvOT5843c571"/>
                <a:ea typeface="Calibri" panose="020F0502020204030204" pitchFamily="34" charset="0"/>
                <a:cs typeface="AdvOT5843c571"/>
              </a:rPr>
              <a:t>Carletto</a:t>
            </a:r>
            <a:r>
              <a:rPr lang="en-US" sz="1000" dirty="0">
                <a:latin typeface="AdvOT5843c571"/>
                <a:ea typeface="Calibri" panose="020F0502020204030204" pitchFamily="34" charset="0"/>
                <a:cs typeface="AdvOT5843c571"/>
              </a:rPr>
              <a:t>, Dean </a:t>
            </a:r>
            <a:r>
              <a:rPr lang="en-US" sz="1000" dirty="0" err="1">
                <a:latin typeface="AdvOT5843c571"/>
                <a:ea typeface="Calibri" panose="020F0502020204030204" pitchFamily="34" charset="0"/>
                <a:cs typeface="AdvOT5843c571"/>
              </a:rPr>
              <a:t>Jolliffe</a:t>
            </a:r>
            <a:r>
              <a:rPr lang="en-US" sz="1000" dirty="0">
                <a:latin typeface="AdvOT5843c571"/>
                <a:ea typeface="Calibri" panose="020F0502020204030204" pitchFamily="34" charset="0"/>
                <a:cs typeface="AdvOT5843c571"/>
              </a:rPr>
              <a:t> &amp; </a:t>
            </a:r>
            <a:r>
              <a:rPr lang="en-US" sz="1000" dirty="0" err="1">
                <a:latin typeface="AdvOT5843c571"/>
                <a:ea typeface="Calibri" panose="020F0502020204030204" pitchFamily="34" charset="0"/>
                <a:cs typeface="AdvOT5843c571"/>
              </a:rPr>
              <a:t>Raka</a:t>
            </a:r>
            <a:r>
              <a:rPr lang="en-US" sz="1000" dirty="0">
                <a:latin typeface="AdvOT5843c571"/>
                <a:ea typeface="Calibri" panose="020F0502020204030204" pitchFamily="34" charset="0"/>
                <a:cs typeface="AdvOT5843c571"/>
              </a:rPr>
              <a:t> Banerjee in “From Tragedy to Renaissance: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dirty="0">
                <a:latin typeface="AdvOT5843c571"/>
                <a:ea typeface="Calibri" panose="020F0502020204030204" pitchFamily="34" charset="0"/>
                <a:cs typeface="AdvOT5843c571"/>
              </a:rPr>
              <a:t>Improving Agricultural Data for Better Policies” in Morten Jerven and Deborah Johnston (2015) “Statistical Tragedy in Africa? Evaluating the Data Base for African Economic Development”, Special Issue in the </a:t>
            </a:r>
            <a:r>
              <a:rPr lang="en-US" sz="1000" i="1" dirty="0">
                <a:latin typeface="AdvOT5843c571"/>
                <a:ea typeface="Calibri" panose="020F0502020204030204" pitchFamily="34" charset="0"/>
                <a:cs typeface="AdvOT5843c571"/>
              </a:rPr>
              <a:t>Journal of Development Studies</a:t>
            </a:r>
            <a:r>
              <a:rPr lang="en-US" sz="1000" dirty="0">
                <a:latin typeface="AdvOT5843c571"/>
                <a:ea typeface="Calibri" panose="020F0502020204030204" pitchFamily="34" charset="0"/>
                <a:cs typeface="AdvOT5843c571"/>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265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t>
            </a:r>
            <a:r>
              <a:rPr lang="en-US" smtClean="0"/>
              <a:t>&amp; Governance</a:t>
            </a:r>
            <a:endParaRPr lang="fr-FR" dirty="0"/>
          </a:p>
        </p:txBody>
      </p:sp>
      <p:pic>
        <p:nvPicPr>
          <p:cNvPr id="4" name="Content Placeholder 3"/>
          <p:cNvPicPr>
            <a:picLocks noGrp="1" noChangeAspect="1"/>
          </p:cNvPicPr>
          <p:nvPr>
            <p:ph idx="1"/>
          </p:nvPr>
        </p:nvPicPr>
        <p:blipFill>
          <a:blip r:embed="rId2"/>
          <a:stretch>
            <a:fillRect/>
          </a:stretch>
        </p:blipFill>
        <p:spPr>
          <a:xfrm>
            <a:off x="3034095" y="2020341"/>
            <a:ext cx="6123809" cy="3961905"/>
          </a:xfrm>
          <a:prstGeom prst="rect">
            <a:avLst/>
          </a:prstGeom>
        </p:spPr>
      </p:pic>
    </p:spTree>
    <p:extLst>
      <p:ext uri="{BB962C8B-B14F-4D97-AF65-F5344CB8AC3E}">
        <p14:creationId xmlns:p14="http://schemas.microsoft.com/office/powerpoint/2010/main" val="10863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 Knowledge Problem</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3252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&amp; Governance</a:t>
            </a:r>
            <a:endParaRPr lang="en-US" dirty="0"/>
          </a:p>
        </p:txBody>
      </p:sp>
      <p:sp>
        <p:nvSpPr>
          <p:cNvPr id="3" name="Content Placeholder 2"/>
          <p:cNvSpPr>
            <a:spLocks noGrp="1"/>
          </p:cNvSpPr>
          <p:nvPr>
            <p:ph idx="1"/>
          </p:nvPr>
        </p:nvSpPr>
        <p:spPr/>
        <p:txBody>
          <a:bodyPr>
            <a:normAutofit/>
          </a:bodyPr>
          <a:lstStyle/>
          <a:p>
            <a:pPr marL="0" indent="0">
              <a:buNone/>
            </a:pPr>
            <a:r>
              <a:rPr lang="en-US" dirty="0"/>
              <a:t>Our knowledge based on statistics is doubly biased – we know less about poor </a:t>
            </a:r>
            <a:r>
              <a:rPr lang="en-US" dirty="0" smtClean="0"/>
              <a:t>economies, </a:t>
            </a:r>
            <a:r>
              <a:rPr lang="en-US" dirty="0"/>
              <a:t>and we know less about the poor people who live in poor </a:t>
            </a:r>
            <a:r>
              <a:rPr lang="en-US" dirty="0" smtClean="0"/>
              <a:t>economies.</a:t>
            </a:r>
          </a:p>
          <a:p>
            <a:pPr marL="0" indent="0">
              <a:buNone/>
            </a:pPr>
            <a:endParaRPr lang="en-US" dirty="0"/>
          </a:p>
          <a:p>
            <a:r>
              <a:rPr lang="en-US" dirty="0" smtClean="0"/>
              <a:t>Where does this leave ‘evidence based policy’ in development? (evidence plays a role in formulating, following and evaluating policy) </a:t>
            </a:r>
          </a:p>
          <a:p>
            <a:r>
              <a:rPr lang="en-US" dirty="0" smtClean="0"/>
              <a:t>Statistical priority signals policy priority. Lack </a:t>
            </a:r>
            <a:r>
              <a:rPr lang="en-US" dirty="0"/>
              <a:t>of data may mean lack of policy. Example: no data on agricultural food production = no policy on food production </a:t>
            </a:r>
            <a:r>
              <a:rPr lang="en-US" dirty="0" smtClean="0"/>
              <a:t>etc...</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0141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and </a:t>
            </a:r>
            <a:r>
              <a:rPr lang="en-US" dirty="0" smtClean="0"/>
              <a:t>Governance:</a:t>
            </a:r>
            <a:endParaRPr lang="en-US" dirty="0"/>
          </a:p>
        </p:txBody>
      </p:sp>
      <p:sp>
        <p:nvSpPr>
          <p:cNvPr id="3" name="Content Placeholder 2"/>
          <p:cNvSpPr>
            <a:spLocks noGrp="1"/>
          </p:cNvSpPr>
          <p:nvPr>
            <p:ph idx="1"/>
          </p:nvPr>
        </p:nvSpPr>
        <p:spPr/>
        <p:txBody>
          <a:bodyPr/>
          <a:lstStyle/>
          <a:p>
            <a:pPr marL="0" indent="0">
              <a:buNone/>
            </a:pPr>
            <a:r>
              <a:rPr lang="en-US" dirty="0"/>
              <a:t>Knowledge questions</a:t>
            </a:r>
            <a:r>
              <a:rPr lang="en-US" dirty="0" smtClean="0"/>
              <a:t>:</a:t>
            </a:r>
          </a:p>
          <a:p>
            <a:pPr marL="0" indent="0">
              <a:buNone/>
            </a:pPr>
            <a:endParaRPr lang="en-US" dirty="0"/>
          </a:p>
          <a:p>
            <a:pPr marL="514350" indent="-514350">
              <a:buFont typeface="+mj-lt"/>
              <a:buAutoNum type="arabicPeriod"/>
            </a:pPr>
            <a:r>
              <a:rPr lang="en-US" dirty="0" smtClean="0"/>
              <a:t>Do fertilizers work?</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r>
              <a:rPr lang="en-US" dirty="0" smtClean="0"/>
              <a:t>Are some parts of the agrarian economy growing fast?</a:t>
            </a:r>
            <a:endParaRPr lang="en-US" dirty="0"/>
          </a:p>
          <a:p>
            <a:pPr marL="514350" indent="-514350">
              <a:buAutoNum type="alphaLcParenR"/>
            </a:pPr>
            <a:endParaRPr lang="en-US" dirty="0" smtClean="0"/>
          </a:p>
          <a:p>
            <a:pPr marL="514350" indent="-514350">
              <a:buAutoNum type="alphaLcParenR"/>
            </a:pPr>
            <a:endParaRPr lang="en-US" dirty="0" smtClean="0"/>
          </a:p>
          <a:p>
            <a:pPr marL="514350" indent="-514350">
              <a:buAutoNum type="alphaLcParenR"/>
            </a:pPr>
            <a:endParaRPr lang="en-US" dirty="0"/>
          </a:p>
        </p:txBody>
      </p:sp>
    </p:spTree>
    <p:extLst>
      <p:ext uri="{BB962C8B-B14F-4D97-AF65-F5344CB8AC3E}">
        <p14:creationId xmlns:p14="http://schemas.microsoft.com/office/powerpoint/2010/main" val="3248673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and </a:t>
            </a:r>
            <a:r>
              <a:rPr lang="en-US" dirty="0" smtClean="0"/>
              <a:t>Governance</a:t>
            </a:r>
            <a:endParaRPr lang="en-US" dirty="0"/>
          </a:p>
        </p:txBody>
      </p:sp>
      <p:sp>
        <p:nvSpPr>
          <p:cNvPr id="3" name="Content Placeholder 2"/>
          <p:cNvSpPr>
            <a:spLocks noGrp="1"/>
          </p:cNvSpPr>
          <p:nvPr>
            <p:ph idx="1"/>
          </p:nvPr>
        </p:nvSpPr>
        <p:spPr/>
        <p:txBody>
          <a:bodyPr>
            <a:normAutofit/>
          </a:bodyPr>
          <a:lstStyle/>
          <a:p>
            <a:pPr marL="0" indent="0">
              <a:buNone/>
            </a:pPr>
            <a:r>
              <a:rPr lang="en-US" strike="sngStrike" dirty="0"/>
              <a:t>Knowledge questions</a:t>
            </a:r>
            <a:r>
              <a:rPr lang="en-US" strike="sngStrike" dirty="0" smtClean="0"/>
              <a:t>:</a:t>
            </a:r>
            <a:r>
              <a:rPr lang="en-US" dirty="0" smtClean="0"/>
              <a:t> </a:t>
            </a:r>
          </a:p>
          <a:p>
            <a:pPr marL="0" indent="0">
              <a:buNone/>
            </a:pPr>
            <a:r>
              <a:rPr lang="en-US" dirty="0" smtClean="0"/>
              <a:t>Governance Questions:</a:t>
            </a:r>
            <a:endParaRPr lang="en-US" strike="sngStrike" dirty="0" smtClean="0"/>
          </a:p>
          <a:p>
            <a:pPr marL="514350" indent="-514350">
              <a:buFont typeface="+mj-lt"/>
              <a:buAutoNum type="arabicPeriod"/>
            </a:pPr>
            <a:r>
              <a:rPr lang="en-US" strike="sngStrike" dirty="0" smtClean="0"/>
              <a:t>Do fertilizers work?</a:t>
            </a:r>
          </a:p>
          <a:p>
            <a:pPr marL="0" indent="0">
              <a:buNone/>
            </a:pPr>
            <a:r>
              <a:rPr lang="en-US" dirty="0" smtClean="0"/>
              <a:t>1.    Is </a:t>
            </a:r>
            <a:r>
              <a:rPr lang="en-US" dirty="0"/>
              <a:t>our fertilizer subsidy program profitable and </a:t>
            </a:r>
            <a:r>
              <a:rPr lang="en-US" dirty="0" smtClean="0"/>
              <a:t>equitable?</a:t>
            </a:r>
            <a:endParaRPr lang="en-US" dirty="0"/>
          </a:p>
          <a:p>
            <a:pPr marL="514350" indent="-514350">
              <a:buFont typeface="+mj-lt"/>
              <a:buAutoNum type="arabicPeriod"/>
            </a:pPr>
            <a:endParaRPr lang="en-US" dirty="0" smtClean="0"/>
          </a:p>
          <a:p>
            <a:pPr marL="0" indent="0">
              <a:buNone/>
            </a:pPr>
            <a:r>
              <a:rPr lang="en-US" strike="sngStrike" dirty="0" smtClean="0"/>
              <a:t>2. Are some parts of the agrarian economy growing fast?</a:t>
            </a:r>
            <a:endParaRPr lang="en-US" strike="sngStrike" dirty="0"/>
          </a:p>
          <a:p>
            <a:pPr marL="0" indent="0">
              <a:buNone/>
            </a:pPr>
            <a:r>
              <a:rPr lang="en-US" dirty="0"/>
              <a:t>2. Are rural living standards increasing?</a:t>
            </a:r>
          </a:p>
          <a:p>
            <a:pPr marL="0" indent="0">
              <a:buNone/>
            </a:pPr>
            <a:endParaRPr lang="en-US" dirty="0" smtClean="0"/>
          </a:p>
          <a:p>
            <a:pPr marL="514350" indent="-514350">
              <a:buAutoNum type="alphaLcParenR"/>
            </a:pPr>
            <a:endParaRPr lang="en-US" dirty="0" smtClean="0"/>
          </a:p>
          <a:p>
            <a:pPr marL="514350" indent="-514350">
              <a:buAutoNum type="alphaLcParenR"/>
            </a:pPr>
            <a:endParaRPr lang="en-US" dirty="0"/>
          </a:p>
        </p:txBody>
      </p:sp>
    </p:spTree>
    <p:extLst>
      <p:ext uri="{BB962C8B-B14F-4D97-AF65-F5344CB8AC3E}">
        <p14:creationId xmlns:p14="http://schemas.microsoft.com/office/powerpoint/2010/main" val="2037616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Fertilizers: do they work?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Scholarly Knowledge Solution:</a:t>
            </a:r>
          </a:p>
          <a:p>
            <a:pPr marL="0" indent="0">
              <a:buNone/>
            </a:pPr>
            <a:r>
              <a:rPr lang="en-US" dirty="0"/>
              <a:t>	</a:t>
            </a:r>
            <a:r>
              <a:rPr lang="en-US" dirty="0" err="1" smtClean="0"/>
              <a:t>Duflo</a:t>
            </a:r>
            <a:r>
              <a:rPr lang="en-US" dirty="0" smtClean="0"/>
              <a:t> et al (2008) did a randomized controlled trial with 	smallholders</a:t>
            </a:r>
            <a:r>
              <a:rPr lang="en-US" dirty="0"/>
              <a:t> </a:t>
            </a:r>
            <a:r>
              <a:rPr lang="en-US" dirty="0" smtClean="0"/>
              <a:t>in Kenya – gave some farmers no fertilizer, 	some 	too little, some just right, and some too much. “</a:t>
            </a:r>
            <a:r>
              <a:rPr lang="en-US" dirty="0"/>
              <a:t>fertilizer, when </a:t>
            </a:r>
            <a:r>
              <a:rPr lang="en-US" dirty="0" smtClean="0"/>
              <a:t>	used </a:t>
            </a:r>
            <a:r>
              <a:rPr lang="en-US" dirty="0"/>
              <a:t>in appropriate quantities, is highly profitable” </a:t>
            </a:r>
            <a:endParaRPr lang="en-US" dirty="0" smtClean="0"/>
          </a:p>
          <a:p>
            <a:pPr marL="0" indent="0">
              <a:buNone/>
            </a:pPr>
            <a:r>
              <a:rPr lang="en-US" dirty="0" smtClean="0"/>
              <a:t>Political Governance Problem:</a:t>
            </a:r>
          </a:p>
          <a:p>
            <a:pPr marL="0" indent="0">
              <a:buNone/>
            </a:pPr>
            <a:r>
              <a:rPr lang="en-US" dirty="0"/>
              <a:t>	</a:t>
            </a:r>
            <a:r>
              <a:rPr lang="en-US" dirty="0" smtClean="0"/>
              <a:t>Malawi had what was thought to be a successful fertilizer subsidy 	program. Jeffrey Sachs in New York Times: “</a:t>
            </a:r>
            <a:r>
              <a:rPr lang="en-US" dirty="0"/>
              <a:t>Farm yields soared </a:t>
            </a:r>
            <a:r>
              <a:rPr lang="en-US" dirty="0" smtClean="0"/>
              <a:t>	once </a:t>
            </a:r>
            <a:r>
              <a:rPr lang="en-US" dirty="0"/>
              <a:t>nitrogen got back into the depleted soils” </a:t>
            </a:r>
          </a:p>
          <a:p>
            <a:pPr marL="0" indent="0">
              <a:buNone/>
            </a:pPr>
            <a:r>
              <a:rPr lang="en-US" dirty="0" smtClean="0"/>
              <a:t>	Jerven (2013) documents: for 2006/7 </a:t>
            </a:r>
            <a:r>
              <a:rPr lang="en-US" dirty="0" err="1" smtClean="0"/>
              <a:t>MoA</a:t>
            </a:r>
            <a:r>
              <a:rPr lang="en-US" dirty="0" smtClean="0"/>
              <a:t> data showed: 3.4 million 	metric </a:t>
            </a:r>
            <a:r>
              <a:rPr lang="en-US" dirty="0" err="1" smtClean="0"/>
              <a:t>tonnes</a:t>
            </a:r>
            <a:r>
              <a:rPr lang="en-US" dirty="0" smtClean="0"/>
              <a:t> of maize, but 2006/7 census showed 2.1 million. Why: 	per capita vouchers (ghost farmers: discrepancy of 1 million 	</a:t>
            </a:r>
            <a:r>
              <a:rPr lang="en-US" dirty="0" err="1" smtClean="0"/>
              <a:t>housholds</a:t>
            </a:r>
            <a:r>
              <a:rPr lang="en-US" dirty="0" smtClean="0"/>
              <a:t>) and yields (NSO: 1.6; </a:t>
            </a:r>
            <a:r>
              <a:rPr lang="en-US" dirty="0" err="1" smtClean="0"/>
              <a:t>MoA</a:t>
            </a:r>
            <a:r>
              <a:rPr lang="en-US" dirty="0" smtClean="0"/>
              <a:t>: 2 FAO: 2.7 (000’kg p ha)  </a:t>
            </a:r>
            <a:endParaRPr lang="en-US" dirty="0"/>
          </a:p>
        </p:txBody>
      </p:sp>
    </p:spTree>
    <p:extLst>
      <p:ext uri="{BB962C8B-B14F-4D97-AF65-F5344CB8AC3E}">
        <p14:creationId xmlns:p14="http://schemas.microsoft.com/office/powerpoint/2010/main" val="1488049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2063553" y="4507662"/>
            <a:ext cx="9388176" cy="1153587"/>
          </a:xfrm>
          <a:prstGeom prst="rect">
            <a:avLst/>
          </a:prstGeom>
        </p:spPr>
      </p:pic>
    </p:spTree>
    <p:extLst>
      <p:ext uri="{BB962C8B-B14F-4D97-AF65-F5344CB8AC3E}">
        <p14:creationId xmlns:p14="http://schemas.microsoft.com/office/powerpoint/2010/main" val="2734332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growth from space?</a:t>
            </a:r>
            <a:endParaRPr lang="en-US" dirty="0"/>
          </a:p>
        </p:txBody>
      </p:sp>
      <p:sp>
        <p:nvSpPr>
          <p:cNvPr id="3" name="Content Placeholder 2"/>
          <p:cNvSpPr>
            <a:spLocks noGrp="1"/>
          </p:cNvSpPr>
          <p:nvPr>
            <p:ph idx="1"/>
          </p:nvPr>
        </p:nvSpPr>
        <p:spPr/>
        <p:txBody>
          <a:bodyPr/>
          <a:lstStyle/>
          <a:p>
            <a:pPr marL="0" indent="0">
              <a:buNone/>
            </a:pPr>
            <a:r>
              <a:rPr lang="en-US" dirty="0" smtClean="0"/>
              <a:t>“Instead </a:t>
            </a:r>
            <a:r>
              <a:rPr lang="en-US" dirty="0"/>
              <a:t>of writing large grants, spending days traveling to remote field sites, hiring and training enumerators, and dealing with inevitable survey hiccups, what if instead you could sit at home in your pajamas and, with a few clicks of a mouse, download the data you needed to study the impacts of a particular program or intervention</a:t>
            </a:r>
            <a:r>
              <a:rPr lang="en-US" dirty="0" smtClean="0"/>
              <a:t>?”</a:t>
            </a:r>
          </a:p>
          <a:p>
            <a:pPr marL="0" indent="0">
              <a:buNone/>
            </a:pPr>
            <a:r>
              <a:rPr lang="en-US" sz="2400" dirty="0" smtClean="0"/>
              <a:t>Florence </a:t>
            </a:r>
            <a:r>
              <a:rPr lang="en-US" sz="2400" dirty="0" err="1" smtClean="0"/>
              <a:t>Kondylis</a:t>
            </a:r>
            <a:r>
              <a:rPr lang="en-US" sz="2400" dirty="0" smtClean="0"/>
              <a:t>, Measuring </a:t>
            </a:r>
            <a:r>
              <a:rPr lang="en-US" sz="2400" dirty="0"/>
              <a:t>Yields from </a:t>
            </a:r>
            <a:r>
              <a:rPr lang="en-US" sz="2400" dirty="0" smtClean="0"/>
              <a:t>Space, </a:t>
            </a:r>
            <a:r>
              <a:rPr lang="en-US" sz="2400" dirty="0"/>
              <a:t>Published on </a:t>
            </a:r>
            <a:r>
              <a:rPr lang="en-US" sz="2400" i="1" dirty="0"/>
              <a:t>Impact Evaluations</a:t>
            </a:r>
            <a:r>
              <a:rPr lang="en-US" sz="2400" dirty="0"/>
              <a:t> (</a:t>
            </a:r>
            <a:r>
              <a:rPr lang="en-US" sz="2400" dirty="0">
                <a:hlinkClick r:id="rId2"/>
              </a:rPr>
              <a:t>http://blogs.worldbank.org/impactevaluations</a:t>
            </a:r>
            <a:r>
              <a:rPr lang="en-US" sz="2400" dirty="0"/>
              <a:t>)</a:t>
            </a:r>
          </a:p>
          <a:p>
            <a:pPr marL="0" indent="0">
              <a:buNone/>
            </a:pPr>
            <a:endParaRPr lang="en-US" sz="2400" dirty="0"/>
          </a:p>
        </p:txBody>
      </p:sp>
    </p:spTree>
    <p:extLst>
      <p:ext uri="{BB962C8B-B14F-4D97-AF65-F5344CB8AC3E}">
        <p14:creationId xmlns:p14="http://schemas.microsoft.com/office/powerpoint/2010/main" val="2043442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and technology: </a:t>
            </a:r>
            <a:br>
              <a:rPr lang="en-US" dirty="0" smtClean="0"/>
            </a:br>
            <a:r>
              <a:rPr lang="en-US" dirty="0" smtClean="0"/>
              <a:t>promises and problems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Quick wins: reducing costs in recording (GPS mapping) and reporting (connected handheld devices) and data processing.</a:t>
            </a:r>
          </a:p>
          <a:p>
            <a:pPr marL="0" indent="0">
              <a:buNone/>
            </a:pPr>
            <a:endParaRPr lang="en-US" dirty="0"/>
          </a:p>
          <a:p>
            <a:endParaRPr lang="en-US" dirty="0"/>
          </a:p>
        </p:txBody>
      </p:sp>
    </p:spTree>
    <p:extLst>
      <p:ext uri="{BB962C8B-B14F-4D97-AF65-F5344CB8AC3E}">
        <p14:creationId xmlns:p14="http://schemas.microsoft.com/office/powerpoint/2010/main" val="3474067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technology: </a:t>
            </a:r>
            <a:br>
              <a:rPr lang="en-US" dirty="0"/>
            </a:br>
            <a:r>
              <a:rPr lang="en-US" dirty="0"/>
              <a:t>promises and problems</a:t>
            </a:r>
          </a:p>
        </p:txBody>
      </p:sp>
      <p:sp>
        <p:nvSpPr>
          <p:cNvPr id="3" name="Content Placeholder 2"/>
          <p:cNvSpPr>
            <a:spLocks noGrp="1"/>
          </p:cNvSpPr>
          <p:nvPr>
            <p:ph idx="1"/>
          </p:nvPr>
        </p:nvSpPr>
        <p:spPr/>
        <p:txBody>
          <a:bodyPr>
            <a:normAutofit/>
          </a:bodyPr>
          <a:lstStyle/>
          <a:p>
            <a:pPr marL="0" indent="0">
              <a:buNone/>
            </a:pPr>
            <a:r>
              <a:rPr lang="en-US" dirty="0" smtClean="0"/>
              <a:t>Quick wins: reducing costs in recording (GPS mapping) and reporting (connected handheld devices) and data processing.</a:t>
            </a:r>
          </a:p>
          <a:p>
            <a:pPr marL="0" indent="0">
              <a:buNone/>
            </a:pPr>
            <a:endParaRPr lang="en-US" dirty="0"/>
          </a:p>
          <a:p>
            <a:pPr marL="0" indent="0">
              <a:buNone/>
            </a:pPr>
            <a:r>
              <a:rPr lang="en-US" dirty="0" smtClean="0"/>
              <a:t>But: </a:t>
            </a:r>
          </a:p>
          <a:p>
            <a:pPr marL="0" indent="0">
              <a:buNone/>
            </a:pPr>
            <a:endParaRPr lang="en-US" dirty="0"/>
          </a:p>
          <a:p>
            <a:pPr marL="0" indent="0">
              <a:buNone/>
            </a:pPr>
            <a:r>
              <a:rPr lang="en-US" dirty="0" smtClean="0"/>
              <a:t>Problem 1: need prior knowledge: “To </a:t>
            </a:r>
            <a:r>
              <a:rPr lang="en-US" dirty="0"/>
              <a:t>measure outcomes at the level of the </a:t>
            </a:r>
            <a:r>
              <a:rPr lang="en-US" dirty="0" smtClean="0"/>
              <a:t>individual farm </a:t>
            </a:r>
            <a:r>
              <a:rPr lang="en-US" dirty="0"/>
              <a:t>plot, satellite-based measures will be most easily employable if the researcher </a:t>
            </a:r>
            <a:r>
              <a:rPr lang="en-US" dirty="0" smtClean="0"/>
              <a:t>already knows </a:t>
            </a:r>
            <a:r>
              <a:rPr lang="en-US" dirty="0"/>
              <a:t>the plot boundaries and knows what crop is being grown</a:t>
            </a:r>
            <a:r>
              <a:rPr lang="en-US" dirty="0" smtClean="0"/>
              <a:t>.”</a:t>
            </a:r>
          </a:p>
          <a:p>
            <a:endParaRPr lang="en-US" dirty="0"/>
          </a:p>
        </p:txBody>
      </p:sp>
    </p:spTree>
    <p:extLst>
      <p:ext uri="{BB962C8B-B14F-4D97-AF65-F5344CB8AC3E}">
        <p14:creationId xmlns:p14="http://schemas.microsoft.com/office/powerpoint/2010/main" val="5388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technology: </a:t>
            </a:r>
            <a:br>
              <a:rPr lang="en-US" dirty="0"/>
            </a:br>
            <a:r>
              <a:rPr lang="en-US" dirty="0"/>
              <a:t>promises and problems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Problem 2: Measurement errors: “</a:t>
            </a:r>
            <a:r>
              <a:rPr lang="en-US" dirty="0"/>
              <a:t>This almost </a:t>
            </a:r>
            <a:r>
              <a:rPr lang="en-US" dirty="0" smtClean="0"/>
              <a:t>certainly means </a:t>
            </a:r>
            <a:r>
              <a:rPr lang="en-US" dirty="0"/>
              <a:t>that this technology will not be equipped to discern small </a:t>
            </a:r>
            <a:r>
              <a:rPr lang="en-US" dirty="0" smtClean="0"/>
              <a:t>effects”  &amp; “satellite </a:t>
            </a:r>
            <a:r>
              <a:rPr lang="en-US" dirty="0"/>
              <a:t>imagery </a:t>
            </a:r>
            <a:r>
              <a:rPr lang="en-US" dirty="0" smtClean="0"/>
              <a:t>was generally </a:t>
            </a:r>
            <a:r>
              <a:rPr lang="en-US" dirty="0"/>
              <a:t>too coarse to resolve the very small plot sizes (e.g. less than half an acre) common </a:t>
            </a:r>
            <a:r>
              <a:rPr lang="en-US" dirty="0" smtClean="0"/>
              <a:t>in much </a:t>
            </a:r>
            <a:r>
              <a:rPr lang="en-US" dirty="0"/>
              <a:t>of Africa</a:t>
            </a:r>
            <a:r>
              <a:rPr lang="en-US" dirty="0" smtClean="0"/>
              <a:t>.”</a:t>
            </a:r>
          </a:p>
          <a:p>
            <a:pPr marL="0" indent="0">
              <a:buNone/>
            </a:pPr>
            <a:endParaRPr lang="en-US" dirty="0" smtClean="0"/>
          </a:p>
          <a:p>
            <a:pPr marL="0" indent="0">
              <a:buNone/>
            </a:pPr>
            <a:r>
              <a:rPr lang="en-US" dirty="0" smtClean="0"/>
              <a:t>Problem 3: “Even </a:t>
            </a:r>
            <a:r>
              <a:rPr lang="en-US" dirty="0"/>
              <a:t>with plot boundaries in hand and well-powered study</a:t>
            </a:r>
            <a:r>
              <a:rPr lang="en-US" dirty="0" smtClean="0"/>
              <a:t>, satellites </a:t>
            </a:r>
            <a:r>
              <a:rPr lang="en-US" dirty="0"/>
              <a:t>are going to have a hard time measuring many of the other outcomes we </a:t>
            </a:r>
            <a:r>
              <a:rPr lang="en-US" dirty="0" smtClean="0"/>
              <a:t>care about </a:t>
            </a:r>
            <a:r>
              <a:rPr lang="en-US" dirty="0"/>
              <a:t>– things like profits or consumption expenditure</a:t>
            </a:r>
            <a:r>
              <a:rPr lang="en-US" dirty="0" smtClean="0"/>
              <a:t>.” (Solvable with mobile phones data? Unrepresentative sample big problem)</a:t>
            </a:r>
          </a:p>
          <a:p>
            <a:pPr marL="0" indent="0">
              <a:buNone/>
            </a:pPr>
            <a:endParaRPr lang="en-US" dirty="0"/>
          </a:p>
          <a:p>
            <a:pPr marL="0" indent="0">
              <a:buNone/>
            </a:pPr>
            <a:r>
              <a:rPr lang="en-US" dirty="0" smtClean="0"/>
              <a:t>Problem 4:  Applying </a:t>
            </a:r>
            <a:r>
              <a:rPr lang="en-US" dirty="0"/>
              <a:t>these approaches </a:t>
            </a:r>
            <a:r>
              <a:rPr lang="en-US" dirty="0" smtClean="0"/>
              <a:t>in low income countries is hard  “because </a:t>
            </a:r>
            <a:r>
              <a:rPr lang="en-US" dirty="0"/>
              <a:t>of a lack of either (</a:t>
            </a:r>
            <a:r>
              <a:rPr lang="en-US" dirty="0" err="1"/>
              <a:t>i</a:t>
            </a:r>
            <a:r>
              <a:rPr lang="en-US" dirty="0"/>
              <a:t>) ground truth data to develop the </a:t>
            </a:r>
            <a:r>
              <a:rPr lang="en-US" dirty="0" smtClean="0"/>
              <a:t>satellite-based  predictions</a:t>
            </a:r>
            <a:r>
              <a:rPr lang="en-US" dirty="0"/>
              <a:t>, and/or (ii) a satisfactory mechanistic understanding in these </a:t>
            </a:r>
            <a:r>
              <a:rPr lang="en-US" dirty="0" smtClean="0"/>
              <a:t>environments”</a:t>
            </a:r>
            <a:endParaRPr lang="en-US" dirty="0"/>
          </a:p>
        </p:txBody>
      </p:sp>
    </p:spTree>
    <p:extLst>
      <p:ext uri="{BB962C8B-B14F-4D97-AF65-F5344CB8AC3E}">
        <p14:creationId xmlns:p14="http://schemas.microsoft.com/office/powerpoint/2010/main" val="583450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 for Big Data and International Development</a:t>
            </a:r>
            <a:endParaRPr lang="en-US" dirty="0"/>
          </a:p>
        </p:txBody>
      </p:sp>
      <p:sp>
        <p:nvSpPr>
          <p:cNvPr id="3" name="Content Placeholder 2"/>
          <p:cNvSpPr>
            <a:spLocks noGrp="1"/>
          </p:cNvSpPr>
          <p:nvPr>
            <p:ph idx="1"/>
          </p:nvPr>
        </p:nvSpPr>
        <p:spPr/>
        <p:txBody>
          <a:bodyPr/>
          <a:lstStyle/>
          <a:p>
            <a:r>
              <a:rPr lang="en-US" dirty="0" smtClean="0"/>
              <a:t>How do you overcome the need for a benchmark? (Even Billion Price Projects at MIT still measures its success by how close it is to the official CPI)</a:t>
            </a:r>
          </a:p>
          <a:p>
            <a:r>
              <a:rPr lang="en-US" dirty="0" smtClean="0"/>
              <a:t>How do you overcome sample bias (the uncounted in official statistics are also uncounted in Big Data)</a:t>
            </a:r>
          </a:p>
          <a:p>
            <a:r>
              <a:rPr lang="en-US" dirty="0" smtClean="0"/>
              <a:t>How do you get policy makers and statistical officers to entrust data availability and validity and trends with commercial operators (Google or Orange) and how do you coordinate the operators?</a:t>
            </a:r>
          </a:p>
        </p:txBody>
      </p:sp>
    </p:spTree>
    <p:extLst>
      <p:ext uri="{BB962C8B-B14F-4D97-AF65-F5344CB8AC3E}">
        <p14:creationId xmlns:p14="http://schemas.microsoft.com/office/powerpoint/2010/main" val="913369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Symptom of a Knowledge Problem</a:t>
            </a:r>
            <a:endParaRPr lang="en-CA" dirty="0"/>
          </a:p>
        </p:txBody>
      </p:sp>
      <p:sp>
        <p:nvSpPr>
          <p:cNvPr id="3" name="Content Placeholder 2"/>
          <p:cNvSpPr>
            <a:spLocks noGrp="1"/>
          </p:cNvSpPr>
          <p:nvPr>
            <p:ph idx="1"/>
          </p:nvPr>
        </p:nvSpPr>
        <p:spPr/>
        <p:txBody>
          <a:bodyPr>
            <a:normAutofit/>
          </a:bodyPr>
          <a:lstStyle/>
          <a:p>
            <a:r>
              <a:rPr lang="en-CA" dirty="0"/>
              <a:t>On the 5th of November, 2010, Ghana Statistical Services announced that its GDP for the year 2010 was revised to 44.8 billion cedi, as compared to the previously estimated 25.6 billion cedi.</a:t>
            </a:r>
          </a:p>
          <a:p>
            <a:r>
              <a:rPr lang="en-CA" dirty="0" smtClean="0"/>
              <a:t>This </a:t>
            </a:r>
            <a:r>
              <a:rPr lang="en-CA" dirty="0"/>
              <a:t>meant an increase in the income level of Ghana by about 60 percent and, in dollar values, the increase implied that the country moved from being a low income country to a middle income country </a:t>
            </a:r>
            <a:r>
              <a:rPr lang="en-CA" dirty="0" smtClean="0"/>
              <a:t>overnight.</a:t>
            </a:r>
          </a:p>
          <a:p>
            <a:endParaRPr lang="en-CA" dirty="0"/>
          </a:p>
          <a:p>
            <a:r>
              <a:rPr lang="en-CA" dirty="0" smtClean="0"/>
              <a:t>Undoubtedly – This good news, but a knowledge problem emerges.</a:t>
            </a:r>
          </a:p>
          <a:p>
            <a:pPr marL="0" indent="0">
              <a:buNone/>
            </a:pPr>
            <a:endParaRPr lang="en-CA" dirty="0"/>
          </a:p>
          <a:p>
            <a:endParaRPr lang="en-CA" dirty="0"/>
          </a:p>
        </p:txBody>
      </p:sp>
    </p:spTree>
    <p:extLst>
      <p:ext uri="{BB962C8B-B14F-4D97-AF65-F5344CB8AC3E}">
        <p14:creationId xmlns:p14="http://schemas.microsoft.com/office/powerpoint/2010/main" val="4216521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forward</a:t>
            </a:r>
            <a:endParaRPr lang="en-US" dirty="0"/>
          </a:p>
        </p:txBody>
      </p:sp>
      <p:sp>
        <p:nvSpPr>
          <p:cNvPr id="3" name="Content Placeholder 2"/>
          <p:cNvSpPr>
            <a:spLocks noGrp="1"/>
          </p:cNvSpPr>
          <p:nvPr>
            <p:ph idx="1"/>
          </p:nvPr>
        </p:nvSpPr>
        <p:spPr/>
        <p:txBody>
          <a:bodyPr>
            <a:normAutofit/>
          </a:bodyPr>
          <a:lstStyle/>
          <a:p>
            <a:r>
              <a:rPr lang="en-US" b="1" dirty="0" smtClean="0"/>
              <a:t>Priority</a:t>
            </a:r>
            <a:r>
              <a:rPr lang="en-US" dirty="0" smtClean="0"/>
              <a:t>: how high is a) statistics b) agriculture and c) agricultural statistics on the agenda?</a:t>
            </a:r>
          </a:p>
          <a:p>
            <a:r>
              <a:rPr lang="en-US" b="1" dirty="0" smtClean="0"/>
              <a:t>Technology: </a:t>
            </a:r>
            <a:r>
              <a:rPr lang="en-US" dirty="0" smtClean="0"/>
              <a:t>a long process of small studies and trial and error awaits. </a:t>
            </a:r>
          </a:p>
          <a:p>
            <a:r>
              <a:rPr lang="en-US" b="1" dirty="0" smtClean="0"/>
              <a:t>What do we need to know?</a:t>
            </a:r>
            <a:r>
              <a:rPr lang="en-US" dirty="0" smtClean="0"/>
              <a:t> Wages, </a:t>
            </a:r>
            <a:r>
              <a:rPr lang="en-US" dirty="0" err="1" smtClean="0"/>
              <a:t>labour</a:t>
            </a:r>
            <a:r>
              <a:rPr lang="en-US" dirty="0" smtClean="0"/>
              <a:t> relations, assets, prices and land distribution are needed now too – not only yields and productivity. Are these issues well captured in aggregate numbers?</a:t>
            </a:r>
          </a:p>
          <a:p>
            <a:r>
              <a:rPr lang="en-US" b="1" dirty="0" smtClean="0"/>
              <a:t>Agreeing upon a division of </a:t>
            </a:r>
            <a:r>
              <a:rPr lang="en-US" b="1" dirty="0" err="1" smtClean="0"/>
              <a:t>labour</a:t>
            </a:r>
            <a:r>
              <a:rPr lang="en-US" dirty="0" smtClean="0"/>
              <a:t>? Reform current survey and administrative procedures to include SDG2 or built parallel capacity?</a:t>
            </a:r>
          </a:p>
          <a:p>
            <a:endParaRPr lang="en-US" dirty="0" smtClean="0"/>
          </a:p>
          <a:p>
            <a:pPr marL="0" indent="0">
              <a:buNone/>
            </a:pPr>
            <a:endParaRPr lang="en-US" dirty="0" smtClean="0"/>
          </a:p>
          <a:p>
            <a:endParaRPr lang="en-US" b="1" dirty="0" smtClean="0"/>
          </a:p>
          <a:p>
            <a:endParaRPr lang="en-US" dirty="0"/>
          </a:p>
        </p:txBody>
      </p:sp>
    </p:spTree>
    <p:extLst>
      <p:ext uri="{BB962C8B-B14F-4D97-AF65-F5344CB8AC3E}">
        <p14:creationId xmlns:p14="http://schemas.microsoft.com/office/powerpoint/2010/main" val="282872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Reactions</a:t>
            </a:r>
            <a:endParaRPr lang="en-CA" dirty="0"/>
          </a:p>
        </p:txBody>
      </p:sp>
      <p:sp>
        <p:nvSpPr>
          <p:cNvPr id="3" name="Content Placeholder 2"/>
          <p:cNvSpPr>
            <a:spLocks noGrp="1"/>
          </p:cNvSpPr>
          <p:nvPr>
            <p:ph idx="1"/>
          </p:nvPr>
        </p:nvSpPr>
        <p:spPr/>
        <p:txBody>
          <a:bodyPr/>
          <a:lstStyle/>
          <a:p>
            <a:pPr marL="640080" lvl="1">
              <a:defRPr/>
            </a:pPr>
            <a:r>
              <a:rPr lang="en-CA" dirty="0"/>
              <a:t>Todd Moss at CGD: Boy we really don’t know anything!</a:t>
            </a:r>
          </a:p>
          <a:p>
            <a:pPr marL="640080" lvl="1">
              <a:defRPr/>
            </a:pPr>
            <a:r>
              <a:rPr lang="en-CA" dirty="0"/>
              <a:t>Andy Sumner and Charles Kenny in the Guardian:  Ghana escapes the ‘poverty trap’. </a:t>
            </a:r>
            <a:r>
              <a:rPr lang="en-CA" dirty="0" smtClean="0"/>
              <a:t>Paul Collier </a:t>
            </a:r>
            <a:r>
              <a:rPr lang="en-CA" dirty="0"/>
              <a:t>and </a:t>
            </a:r>
            <a:r>
              <a:rPr lang="en-CA" dirty="0" err="1" smtClean="0"/>
              <a:t>Dambisa</a:t>
            </a:r>
            <a:r>
              <a:rPr lang="en-CA" dirty="0" smtClean="0"/>
              <a:t> </a:t>
            </a:r>
            <a:r>
              <a:rPr lang="en-CA" dirty="0" err="1" smtClean="0"/>
              <a:t>Moyo</a:t>
            </a:r>
            <a:r>
              <a:rPr lang="en-CA" dirty="0" smtClean="0"/>
              <a:t> </a:t>
            </a:r>
            <a:r>
              <a:rPr lang="en-CA" dirty="0"/>
              <a:t>are wrong!</a:t>
            </a:r>
            <a:endParaRPr lang="en-CA" dirty="0">
              <a:hlinkClick r:id=""/>
            </a:endParaRPr>
          </a:p>
          <a:p>
            <a:pPr marL="640080" lvl="1">
              <a:defRPr/>
            </a:pPr>
            <a:r>
              <a:rPr lang="en-CA" dirty="0"/>
              <a:t>UNDP in Ghana:  It is a statistical illusion.</a:t>
            </a:r>
          </a:p>
          <a:p>
            <a:pPr marL="640080" lvl="1">
              <a:defRPr/>
            </a:pPr>
            <a:r>
              <a:rPr lang="en-CA" dirty="0" err="1"/>
              <a:t>Shanta</a:t>
            </a:r>
            <a:r>
              <a:rPr lang="en-CA" dirty="0"/>
              <a:t> </a:t>
            </a:r>
            <a:r>
              <a:rPr lang="en-CA" dirty="0" err="1"/>
              <a:t>Devarajan</a:t>
            </a:r>
            <a:r>
              <a:rPr lang="en-CA" dirty="0"/>
              <a:t>, World Bank Chief Economist for </a:t>
            </a:r>
            <a:r>
              <a:rPr lang="en-CA" dirty="0" smtClean="0"/>
              <a:t>Africa: declares </a:t>
            </a:r>
            <a:r>
              <a:rPr lang="en-CA" dirty="0"/>
              <a:t>Africa’s statistical </a:t>
            </a:r>
            <a:r>
              <a:rPr lang="en-CA" dirty="0" smtClean="0"/>
              <a:t>tragedy.</a:t>
            </a:r>
            <a:endParaRPr lang="en-CA" dirty="0"/>
          </a:p>
        </p:txBody>
      </p:sp>
    </p:spTree>
    <p:extLst>
      <p:ext uri="{BB962C8B-B14F-4D97-AF65-F5344CB8AC3E}">
        <p14:creationId xmlns:p14="http://schemas.microsoft.com/office/powerpoint/2010/main" val="461903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Is Africa much richer than we think?</a:t>
            </a:r>
            <a:endParaRPr lang="en-CA" dirty="0"/>
          </a:p>
        </p:txBody>
      </p:sp>
      <p:sp>
        <p:nvSpPr>
          <p:cNvPr id="3" name="Content Placeholder 2"/>
          <p:cNvSpPr>
            <a:spLocks noGrp="1"/>
          </p:cNvSpPr>
          <p:nvPr>
            <p:ph idx="1"/>
          </p:nvPr>
        </p:nvSpPr>
        <p:spPr>
          <a:xfrm>
            <a:off x="1991544" y="1556793"/>
            <a:ext cx="8229600" cy="4525963"/>
          </a:xfrm>
        </p:spPr>
        <p:txBody>
          <a:bodyPr>
            <a:normAutofit/>
          </a:bodyPr>
          <a:lstStyle/>
          <a:p>
            <a:pPr marL="0" indent="0">
              <a:buNone/>
            </a:pPr>
            <a:r>
              <a:rPr lang="en-CA" dirty="0" smtClean="0"/>
              <a:t>Nigeria just announced </a:t>
            </a:r>
            <a:r>
              <a:rPr lang="en-CA" dirty="0"/>
              <a:t>the </a:t>
            </a:r>
            <a:r>
              <a:rPr lang="en-CA" dirty="0" smtClean="0"/>
              <a:t>GDP figures – GDP almost doubled…</a:t>
            </a:r>
          </a:p>
          <a:p>
            <a:pPr marL="0" indent="0">
              <a:buNone/>
            </a:pPr>
            <a:endParaRPr lang="en-CA" dirty="0" smtClean="0"/>
          </a:p>
          <a:p>
            <a:pPr marL="0" indent="0">
              <a:buNone/>
            </a:pPr>
            <a:r>
              <a:rPr lang="en-CA" dirty="0" smtClean="0"/>
              <a:t>In 2012 I guesstimated (in African Affairs) that GDP in Nigeria was underestimated that were about 40 ‘</a:t>
            </a:r>
            <a:r>
              <a:rPr lang="en-CA" dirty="0" err="1" smtClean="0"/>
              <a:t>Malawis</a:t>
            </a:r>
            <a:r>
              <a:rPr lang="en-CA" dirty="0" smtClean="0"/>
              <a:t>’  unaccounted for inside Nigeria…</a:t>
            </a:r>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a:p>
          <a:p>
            <a:pPr marL="0" indent="0">
              <a:buNone/>
            </a:pPr>
            <a:endParaRPr lang="en-CA" dirty="0"/>
          </a:p>
          <a:p>
            <a:endParaRPr lang="en-CA" dirty="0"/>
          </a:p>
        </p:txBody>
      </p:sp>
    </p:spTree>
    <p:extLst>
      <p:ext uri="{BB962C8B-B14F-4D97-AF65-F5344CB8AC3E}">
        <p14:creationId xmlns:p14="http://schemas.microsoft.com/office/powerpoint/2010/main" val="3443945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Is Africa much richer than we think?</a:t>
            </a:r>
            <a:endParaRPr lang="en-CA" dirty="0"/>
          </a:p>
        </p:txBody>
      </p:sp>
      <p:sp>
        <p:nvSpPr>
          <p:cNvPr id="3" name="Content Placeholder 2"/>
          <p:cNvSpPr>
            <a:spLocks noGrp="1"/>
          </p:cNvSpPr>
          <p:nvPr>
            <p:ph idx="1"/>
          </p:nvPr>
        </p:nvSpPr>
        <p:spPr>
          <a:xfrm>
            <a:off x="1991544" y="1556793"/>
            <a:ext cx="8229600" cy="4525963"/>
          </a:xfrm>
        </p:spPr>
        <p:txBody>
          <a:bodyPr>
            <a:normAutofit/>
          </a:bodyPr>
          <a:lstStyle/>
          <a:p>
            <a:pPr marL="0" indent="0">
              <a:buNone/>
            </a:pPr>
            <a:r>
              <a:rPr lang="en-CA" dirty="0" smtClean="0"/>
              <a:t>Nigeria just announced </a:t>
            </a:r>
            <a:r>
              <a:rPr lang="en-CA" dirty="0"/>
              <a:t>the </a:t>
            </a:r>
            <a:r>
              <a:rPr lang="en-CA" dirty="0" smtClean="0"/>
              <a:t>GDP figures – GDP doubled…</a:t>
            </a:r>
          </a:p>
          <a:p>
            <a:pPr marL="0" indent="0">
              <a:buNone/>
            </a:pPr>
            <a:endParaRPr lang="en-CA" dirty="0" smtClean="0"/>
          </a:p>
          <a:p>
            <a:pPr marL="0" indent="0">
              <a:buNone/>
            </a:pPr>
            <a:r>
              <a:rPr lang="en-CA" dirty="0" smtClean="0"/>
              <a:t>In 2012 I guesstimated (in African Affairs) that GDP in Nigeria was underestimated that were about 40 ‘</a:t>
            </a:r>
            <a:r>
              <a:rPr lang="en-CA" dirty="0" err="1" smtClean="0"/>
              <a:t>Malawis</a:t>
            </a:r>
            <a:r>
              <a:rPr lang="en-CA" dirty="0" smtClean="0"/>
              <a:t>’  unaccounted for inside Nigeria…</a:t>
            </a:r>
          </a:p>
          <a:p>
            <a:pPr marL="0" indent="0">
              <a:buNone/>
            </a:pPr>
            <a:r>
              <a:rPr lang="en-CA" dirty="0" smtClean="0"/>
              <a:t>	Turns out there were 58…</a:t>
            </a:r>
            <a:endParaRPr lang="en-CA" dirty="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a:p>
          <a:p>
            <a:pPr marL="0" indent="0">
              <a:buNone/>
            </a:pPr>
            <a:endParaRPr lang="en-CA" dirty="0"/>
          </a:p>
          <a:p>
            <a:endParaRPr lang="en-CA" dirty="0"/>
          </a:p>
        </p:txBody>
      </p:sp>
    </p:spTree>
    <p:extLst>
      <p:ext uri="{BB962C8B-B14F-4D97-AF65-F5344CB8AC3E}">
        <p14:creationId xmlns:p14="http://schemas.microsoft.com/office/powerpoint/2010/main" val="59696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Poor Numbers</a:t>
            </a:r>
            <a:endParaRPr lang="en-CA" dirty="0"/>
          </a:p>
        </p:txBody>
      </p:sp>
      <p:pic>
        <p:nvPicPr>
          <p:cNvPr id="2051"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981200" y="3581975"/>
            <a:ext cx="4038600" cy="5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6096000" y="1916833"/>
            <a:ext cx="4038600" cy="4525963"/>
          </a:xfrm>
        </p:spPr>
        <p:txBody>
          <a:bodyPr>
            <a:normAutofit lnSpcReduction="10000"/>
          </a:bodyPr>
          <a:lstStyle/>
          <a:p>
            <a:pPr marL="0" indent="0">
              <a:buNone/>
            </a:pPr>
            <a:r>
              <a:rPr lang="en-CA" dirty="0"/>
              <a:t>1. What Do We Know about Income and Growth in Africa?</a:t>
            </a:r>
          </a:p>
          <a:p>
            <a:pPr marL="0" indent="0">
              <a:buNone/>
            </a:pPr>
            <a:r>
              <a:rPr lang="en-CA" dirty="0"/>
              <a:t>2. Measuring African Wealth and Progress</a:t>
            </a:r>
          </a:p>
          <a:p>
            <a:pPr marL="0" indent="0">
              <a:buNone/>
            </a:pPr>
            <a:r>
              <a:rPr lang="en-CA" dirty="0"/>
              <a:t>3. Facts, Assumptions, and Controversy: Lessons from the Datasets</a:t>
            </a:r>
          </a:p>
          <a:p>
            <a:pPr marL="0" indent="0">
              <a:buNone/>
            </a:pPr>
            <a:r>
              <a:rPr lang="en-CA" dirty="0"/>
              <a:t>4. Data for Development: Using and Improving African </a:t>
            </a:r>
            <a:r>
              <a:rPr lang="en-CA" dirty="0" smtClean="0"/>
              <a:t>Statistics</a:t>
            </a:r>
            <a:endParaRPr lang="en-CA"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59089"/>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952" y="1916832"/>
            <a:ext cx="3333960" cy="456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017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questions</a:t>
            </a:r>
            <a:endParaRPr lang="fr-FR" dirty="0"/>
          </a:p>
        </p:txBody>
      </p:sp>
      <p:sp>
        <p:nvSpPr>
          <p:cNvPr id="3" name="Content Placeholder 2"/>
          <p:cNvSpPr>
            <a:spLocks noGrp="1"/>
          </p:cNvSpPr>
          <p:nvPr>
            <p:ph idx="1"/>
          </p:nvPr>
        </p:nvSpPr>
        <p:spPr/>
        <p:txBody>
          <a:bodyPr>
            <a:normAutofit fontScale="77500" lnSpcReduction="20000"/>
          </a:bodyPr>
          <a:lstStyle/>
          <a:p>
            <a:pPr marL="514350" lvl="0" indent="-514350">
              <a:buFont typeface="+mj-lt"/>
              <a:buAutoNum type="arabicPeriod"/>
            </a:pPr>
            <a:r>
              <a:rPr lang="en-GB" b="1" dirty="0"/>
              <a:t>Can we assume that SDG2 is fully aligned with national priorities, policies and strategies</a:t>
            </a:r>
            <a:r>
              <a:rPr lang="en-GB" dirty="0"/>
              <a:t>? To what extent have policies and strategies been put into place that will enable achievement of SDG2? What did the development community learn about how to combat hunger and malnutrition since 1990 and how did countries go about promoting food security and sustainable agriculture? What does this mean for the willingness of national governments to monitor and evaluate SDG2?</a:t>
            </a:r>
            <a:endParaRPr lang="fr-FR" dirty="0"/>
          </a:p>
          <a:p>
            <a:pPr marL="514350" lvl="0" indent="-514350">
              <a:buFont typeface="+mj-lt"/>
              <a:buAutoNum type="arabicPeriod"/>
            </a:pPr>
            <a:r>
              <a:rPr lang="en-GB" b="1" dirty="0"/>
              <a:t>How well are national M&amp;E systems equipped to track progress on SDG2 and other related SDGs</a:t>
            </a:r>
            <a:r>
              <a:rPr lang="en-GB" dirty="0"/>
              <a:t>? How has data availability at country level improved with regard to SDG2? What do we know about past experiences in tracking progress in combating hunger and malnutrition? How well are national M&amp;E system equipped in measuring tracking improvements in food security, nutrition and sustainable agriculture?</a:t>
            </a:r>
            <a:endParaRPr lang="fr-FR" dirty="0"/>
          </a:p>
          <a:p>
            <a:pPr marL="514350" lvl="0" indent="-514350">
              <a:buFont typeface="+mj-lt"/>
              <a:buAutoNum type="arabicPeriod"/>
            </a:pPr>
            <a:r>
              <a:rPr lang="en-GB" b="1" dirty="0"/>
              <a:t>What will be critical capacity gaps and data gaps</a:t>
            </a:r>
            <a:r>
              <a:rPr lang="en-GB" dirty="0"/>
              <a:t>? What are the experiences, good practices and pitfalls of national M&amp;E systems under the MDG era? And to what extent will this change under the SDGs?</a:t>
            </a:r>
            <a:endParaRPr lang="fr-FR" dirty="0"/>
          </a:p>
          <a:p>
            <a:endParaRPr lang="fr-FR" dirty="0"/>
          </a:p>
        </p:txBody>
      </p:sp>
    </p:spTree>
    <p:extLst>
      <p:ext uri="{BB962C8B-B14F-4D97-AF65-F5344CB8AC3E}">
        <p14:creationId xmlns:p14="http://schemas.microsoft.com/office/powerpoint/2010/main" val="1080965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a:t>
            </a:r>
            <a:r>
              <a:rPr lang="en-US" dirty="0" smtClean="0">
                <a:effectLst/>
              </a:rPr>
              <a:t>End hunger, achieve food security and </a:t>
            </a:r>
            <a:br>
              <a:rPr lang="en-US" dirty="0" smtClean="0">
                <a:effectLst/>
              </a:rPr>
            </a:br>
            <a:r>
              <a:rPr lang="en-US" dirty="0" smtClean="0">
                <a:effectLst/>
              </a:rPr>
              <a:t>improved nutrition and promote sustainable agriculture’</a:t>
            </a:r>
            <a:r>
              <a:rPr lang="en-US" dirty="0" smtClean="0"/>
              <a:t/>
            </a:r>
            <a:br>
              <a:rPr lang="en-US" dirty="0" smtClean="0"/>
            </a:br>
            <a:endParaRPr lang="en-US" dirty="0"/>
          </a:p>
        </p:txBody>
      </p:sp>
      <p:sp>
        <p:nvSpPr>
          <p:cNvPr id="3" name="Plassholder for innhold 2"/>
          <p:cNvSpPr>
            <a:spLocks noGrp="1"/>
          </p:cNvSpPr>
          <p:nvPr>
            <p:ph idx="1"/>
          </p:nvPr>
        </p:nvSpPr>
        <p:spPr/>
        <p:txBody>
          <a:bodyPr>
            <a:normAutofit fontScale="47500" lnSpcReduction="20000"/>
          </a:bodyPr>
          <a:lstStyle/>
          <a:p>
            <a:r>
              <a:rPr lang="en-US" dirty="0" smtClean="0">
                <a:effectLst/>
              </a:rPr>
              <a:t>2.1 by 2030 end hunger and ensure access</a:t>
            </a:r>
            <a:r>
              <a:rPr lang="en-US" b="1" dirty="0" smtClean="0">
                <a:effectLst/>
              </a:rPr>
              <a:t> </a:t>
            </a:r>
            <a:r>
              <a:rPr lang="en-US" dirty="0" smtClean="0">
                <a:effectLst/>
              </a:rPr>
              <a:t>by all people, in particular the poor and people in vulnerable situations including infants, to safe, nutritious and sufficient food all year round </a:t>
            </a:r>
          </a:p>
          <a:p>
            <a:r>
              <a:rPr lang="en-US" dirty="0" smtClean="0">
                <a:effectLst/>
              </a:rPr>
              <a:t>2.2 by 2030 end all forms of malnutrition, including achieving by 2025 the internationally agreed targets on stunting and wasting in children under five years of age, and address the nutritional needs of adolescent girls, pregnant and lactating women, and older persons </a:t>
            </a:r>
          </a:p>
          <a:p>
            <a:r>
              <a:rPr lang="en-US" dirty="0" smtClean="0">
                <a:effectLst/>
              </a:rPr>
              <a:t>2.3 by 2030 double the agricultural productivity and the incomes of small-scale food producers, particularly women, indigenous peoples, family farmers, pastoralists and fishers, including through secure and equal access to land, other productive resources and inputs, knowledge, financial services, markets, and opportunities for value addition and non-farm employment </a:t>
            </a:r>
          </a:p>
          <a:p>
            <a:r>
              <a:rPr lang="en-US" dirty="0" smtClean="0">
                <a:effectLst/>
              </a:rPr>
              <a:t>2.4 by 2030 ensure sustainable food production systems and implement resilient agricultural practices that increase productivity and production, that help maintain ecosystems, that strengthen capacity for adaptation to climate change, extreme weather, drought, flooding and other disasters, and that progressively improve land and soil quality </a:t>
            </a:r>
          </a:p>
          <a:p>
            <a:r>
              <a:rPr lang="en-US" dirty="0" smtClean="0">
                <a:effectLst/>
              </a:rPr>
              <a:t>2.5 by 2020 maintain genetic diversity of seeds, cultivated plants, farmed and domesticated animals and their related wild species, including through soundly managed and diversified seed and plant banks at national, regional and international levels, and ensure access to and fair and equitable sharing of benefits arising from the utilization of genetic resources and associated traditional knowledge as internationally agreed </a:t>
            </a:r>
          </a:p>
          <a:p>
            <a:r>
              <a:rPr lang="en-US" dirty="0" smtClean="0">
                <a:effectLst/>
              </a:rPr>
              <a:t>2.a increase investment, including through enhanced international cooperation, in rural infrastructure, agricultural research and extension services, technology development, and plant and livestock gene banks to enhance agricultural productive capacity in developing countries, in particular in least developed countries </a:t>
            </a:r>
          </a:p>
          <a:p>
            <a:r>
              <a:rPr lang="en-US" dirty="0" smtClean="0">
                <a:effectLst/>
              </a:rPr>
              <a:t>2.b. correct and prevent trade restrictions and distortions in world agricultural markets including by the parallel elimination of all forms of agricultural export subsidies and all export measures with equivalent effect, in accordance with the mandate of the Doha Development Round </a:t>
            </a:r>
          </a:p>
          <a:p>
            <a:r>
              <a:rPr lang="en-US" dirty="0" smtClean="0">
                <a:effectLst/>
              </a:rPr>
              <a:t>2.c. adopt measures to ensure the proper functioning of food commodity markets and their derivatives, and facilitate timely access to market information, including on food reserves, in order to help limit extreme food price volatility </a:t>
            </a:r>
          </a:p>
          <a:p>
            <a:endParaRPr lang="en-US" dirty="0"/>
          </a:p>
        </p:txBody>
      </p:sp>
    </p:spTree>
    <p:extLst>
      <p:ext uri="{BB962C8B-B14F-4D97-AF65-F5344CB8AC3E}">
        <p14:creationId xmlns:p14="http://schemas.microsoft.com/office/powerpoint/2010/main" val="179754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2637</Words>
  <Application>Microsoft Office PowerPoint</Application>
  <PresentationFormat>Widescreen</PresentationFormat>
  <Paragraphs>163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AdvOT5843c571</vt:lpstr>
      <vt:lpstr>Arial</vt:lpstr>
      <vt:lpstr>Calibri</vt:lpstr>
      <vt:lpstr>Calibri Light</vt:lpstr>
      <vt:lpstr>Times New Roman</vt:lpstr>
      <vt:lpstr>Office Theme</vt:lpstr>
      <vt:lpstr>National statistical systems, SDG2 and data availability </vt:lpstr>
      <vt:lpstr>A Knowledge Problem</vt:lpstr>
      <vt:lpstr>The Symptom of a Knowledge Problem</vt:lpstr>
      <vt:lpstr>Reactions</vt:lpstr>
      <vt:lpstr>Is Africa much richer than we think?</vt:lpstr>
      <vt:lpstr>Is Africa much richer than we think?</vt:lpstr>
      <vt:lpstr>Poor Numbers</vt:lpstr>
      <vt:lpstr>Thematic questions</vt:lpstr>
      <vt:lpstr>‘End hunger, achieve food security and  improved nutrition and promote sustainable agriculture’ </vt:lpstr>
      <vt:lpstr>‘End hunger, achieve food security and  improved nutrition and promote sustainable agriculture’ </vt:lpstr>
      <vt:lpstr>Preliminary Answers</vt:lpstr>
      <vt:lpstr>The knowledge problem in Agricultural Statistics in African countries</vt:lpstr>
      <vt:lpstr>Traditional Sources of Knowledge</vt:lpstr>
      <vt:lpstr>Traditional Sources of Knowledge</vt:lpstr>
      <vt:lpstr>Counting Crops</vt:lpstr>
      <vt:lpstr>Counting Crops</vt:lpstr>
      <vt:lpstr>Counting Crops</vt:lpstr>
      <vt:lpstr>Counting Crops</vt:lpstr>
      <vt:lpstr>Knowledge &amp; Governance</vt:lpstr>
      <vt:lpstr>Knowledge &amp; Governance</vt:lpstr>
      <vt:lpstr>Knowledge and Governance:</vt:lpstr>
      <vt:lpstr>Knowledge and Governance</vt:lpstr>
      <vt:lpstr>Fertilizers: do they work?</vt:lpstr>
      <vt:lpstr>PowerPoint Presentation</vt:lpstr>
      <vt:lpstr>Measuring growth from space?</vt:lpstr>
      <vt:lpstr>Big data and technology:  promises and problems</vt:lpstr>
      <vt:lpstr>Big data and technology:  promises and problems</vt:lpstr>
      <vt:lpstr>Big data and technology:  promises and problems</vt:lpstr>
      <vt:lpstr>Big Questions for Big Data and International Development</vt:lpstr>
      <vt:lpstr>The way forward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statistical systems and data availability</dc:title>
  <dc:creator>Mjerven</dc:creator>
  <cp:lastModifiedBy>Mjerven</cp:lastModifiedBy>
  <cp:revision>11</cp:revision>
  <dcterms:created xsi:type="dcterms:W3CDTF">2015-11-14T19:37:25Z</dcterms:created>
  <dcterms:modified xsi:type="dcterms:W3CDTF">2015-11-17T11:29:58Z</dcterms:modified>
</cp:coreProperties>
</file>