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11" autoAdjust="0"/>
  </p:normalViewPr>
  <p:slideViewPr>
    <p:cSldViewPr>
      <p:cViewPr varScale="1">
        <p:scale>
          <a:sx n="71" d="100"/>
          <a:sy n="71" d="100"/>
        </p:scale>
        <p:origin x="-19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1324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89D-9092-40E6-BA32-5A8D61D947A6}" type="datetimeFigureOut">
              <a:rPr lang="es-BO" smtClean="0"/>
              <a:t>04/04/2014</a:t>
            </a:fld>
            <a:endParaRPr lang="es-B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B3D48-12C2-4712-BFED-37FA88362729}" type="slidenum">
              <a:rPr lang="es-BO" smtClean="0"/>
              <a:t>‹Nº›</a:t>
            </a:fld>
            <a:endParaRPr lang="es-BO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89D-9092-40E6-BA32-5A8D61D947A6}" type="datetimeFigureOut">
              <a:rPr lang="es-BO" smtClean="0"/>
              <a:t>04/04/2014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B3D48-12C2-4712-BFED-37FA88362729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89D-9092-40E6-BA32-5A8D61D947A6}" type="datetimeFigureOut">
              <a:rPr lang="es-BO" smtClean="0"/>
              <a:t>04/04/2014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B3D48-12C2-4712-BFED-37FA88362729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89D-9092-40E6-BA32-5A8D61D947A6}" type="datetimeFigureOut">
              <a:rPr lang="es-BO" smtClean="0"/>
              <a:t>04/04/2014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B3D48-12C2-4712-BFED-37FA88362729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89D-9092-40E6-BA32-5A8D61D947A6}" type="datetimeFigureOut">
              <a:rPr lang="es-BO" smtClean="0"/>
              <a:t>04/04/2014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B3D48-12C2-4712-BFED-37FA88362729}" type="slidenum">
              <a:rPr lang="es-BO" smtClean="0"/>
              <a:t>‹Nº›</a:t>
            </a:fld>
            <a:endParaRPr lang="es-BO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89D-9092-40E6-BA32-5A8D61D947A6}" type="datetimeFigureOut">
              <a:rPr lang="es-BO" smtClean="0"/>
              <a:t>04/04/2014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B3D48-12C2-4712-BFED-37FA88362729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89D-9092-40E6-BA32-5A8D61D947A6}" type="datetimeFigureOut">
              <a:rPr lang="es-BO" smtClean="0"/>
              <a:t>04/04/2014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B3D48-12C2-4712-BFED-37FA88362729}" type="slidenum">
              <a:rPr lang="es-BO" smtClean="0"/>
              <a:t>‹Nº›</a:t>
            </a:fld>
            <a:endParaRPr lang="es-BO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89D-9092-40E6-BA32-5A8D61D947A6}" type="datetimeFigureOut">
              <a:rPr lang="es-BO" smtClean="0"/>
              <a:t>04/04/2014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B3D48-12C2-4712-BFED-37FA88362729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89D-9092-40E6-BA32-5A8D61D947A6}" type="datetimeFigureOut">
              <a:rPr lang="es-BO" smtClean="0"/>
              <a:t>04/04/2014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B3D48-12C2-4712-BFED-37FA88362729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5A789D-9092-40E6-BA32-5A8D61D947A6}" type="datetimeFigureOut">
              <a:rPr lang="es-BO" smtClean="0"/>
              <a:t>04/04/2014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DB3D48-12C2-4712-BFED-37FA88362729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55A789D-9092-40E6-BA32-5A8D61D947A6}" type="datetimeFigureOut">
              <a:rPr lang="es-BO" smtClean="0"/>
              <a:t>04/04/2014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CDB3D48-12C2-4712-BFED-37FA88362729}" type="slidenum">
              <a:rPr lang="es-BO" smtClean="0"/>
              <a:t>‹Nº›</a:t>
            </a:fld>
            <a:endParaRPr lang="es-B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5A789D-9092-40E6-BA32-5A8D61D947A6}" type="datetimeFigureOut">
              <a:rPr lang="es-BO" smtClean="0"/>
              <a:t>04/04/2014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B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CDB3D48-12C2-4712-BFED-37FA88362729}" type="slidenum">
              <a:rPr lang="es-BO" smtClean="0"/>
              <a:t>‹Nº›</a:t>
            </a:fld>
            <a:endParaRPr lang="es-B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>
            <a:noAutofit/>
          </a:bodyPr>
          <a:lstStyle/>
          <a:p>
            <a:pPr algn="just"/>
            <a:r>
              <a:rPr lang="es-BO" sz="2400" dirty="0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Tema 3: Arreglos sistemáticos para la aprobación, operatividad e implementación del Programa FIDA en Bolivia</a:t>
            </a:r>
            <a:r>
              <a:rPr lang="es-BO" sz="2400" dirty="0" smtClean="0">
                <a:solidFill>
                  <a:schemeClr val="tx2">
                    <a:lumMod val="75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.</a:t>
            </a:r>
            <a:endParaRPr lang="es-BO" sz="2400" dirty="0">
              <a:solidFill>
                <a:schemeClr val="tx2">
                  <a:lumMod val="75000"/>
                </a:schemeClr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136904" cy="1008112"/>
          </a:xfrm>
        </p:spPr>
        <p:txBody>
          <a:bodyPr>
            <a:noAutofit/>
          </a:bodyPr>
          <a:lstStyle/>
          <a:p>
            <a:pPr marL="514350" indent="-514350" algn="l">
              <a:buFont typeface="Wingdings" pitchFamily="2" charset="2"/>
              <a:buChar char="Ø"/>
            </a:pPr>
            <a:r>
              <a:rPr lang="es-BO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BO" sz="1800" b="1" dirty="0" smtClean="0">
                <a:solidFill>
                  <a:schemeClr val="tx2">
                    <a:lumMod val="75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Cuales son las causas principales de los retrasos en la aprobación y operatividad de los proyectos del FIDA y que soluciones podrían ser planteadas?</a:t>
            </a:r>
            <a:endParaRPr lang="es-BO" sz="1800" b="1" dirty="0">
              <a:solidFill>
                <a:schemeClr val="tx2">
                  <a:lumMod val="75000"/>
                </a:schemeClr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220072" y="26064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BO" dirty="0" smtClean="0"/>
              <a:t>Mesa Redonda Nacional</a:t>
            </a:r>
            <a:endParaRPr lang="es-BO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3212976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 smtClean="0"/>
              <a:t>       Deficiencias en el  diseño del proyecto,</a:t>
            </a:r>
          </a:p>
          <a:p>
            <a:r>
              <a:rPr lang="es-BO" dirty="0"/>
              <a:t> </a:t>
            </a:r>
            <a:r>
              <a:rPr lang="es-BO" dirty="0" smtClean="0"/>
              <a:t>       No siempre  se toma en cuenta  la realidad del país, debilidad en los aspectos</a:t>
            </a:r>
          </a:p>
          <a:p>
            <a:r>
              <a:rPr lang="es-BO" dirty="0"/>
              <a:t> </a:t>
            </a:r>
            <a:r>
              <a:rPr lang="es-BO" dirty="0" smtClean="0"/>
              <a:t>       técnicos, desconocimiento de la normativa,</a:t>
            </a:r>
          </a:p>
          <a:p>
            <a:r>
              <a:rPr lang="es-BO" dirty="0"/>
              <a:t> </a:t>
            </a:r>
            <a:r>
              <a:rPr lang="es-BO" dirty="0" smtClean="0"/>
              <a:t>       arreglos institucionales,  etc.</a:t>
            </a:r>
          </a:p>
          <a:p>
            <a:r>
              <a:rPr lang="es-BO" dirty="0" smtClean="0"/>
              <a:t>        No establecen  criterios orientativos  sobre la ruta critica de aspectos </a:t>
            </a:r>
          </a:p>
          <a:p>
            <a:r>
              <a:rPr lang="es-BO" dirty="0"/>
              <a:t> </a:t>
            </a:r>
            <a:r>
              <a:rPr lang="es-BO" dirty="0" smtClean="0"/>
              <a:t>       necesarios para antes de entrada en operación del  proyecto   </a:t>
            </a:r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836712"/>
            <a:ext cx="79928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400" b="1" dirty="0" smtClean="0"/>
              <a:t>Soluciones:</a:t>
            </a:r>
          </a:p>
          <a:p>
            <a:r>
              <a:rPr lang="es-BO" dirty="0"/>
              <a:t> </a:t>
            </a:r>
            <a:r>
              <a:rPr lang="es-BO" dirty="0" smtClean="0"/>
              <a:t>      </a:t>
            </a:r>
          </a:p>
          <a:p>
            <a:r>
              <a:rPr lang="es-BO" dirty="0"/>
              <a:t> </a:t>
            </a:r>
            <a:r>
              <a:rPr lang="es-BO" dirty="0" smtClean="0"/>
              <a:t>       Contratación de equipos conceptuales que apoyen en el diseño del proyecto,</a:t>
            </a:r>
          </a:p>
          <a:p>
            <a:r>
              <a:rPr lang="es-BO" dirty="0"/>
              <a:t> </a:t>
            </a:r>
            <a:r>
              <a:rPr lang="es-BO" dirty="0" smtClean="0"/>
              <a:t>       con mayor conocimiento y experiencia en el país.</a:t>
            </a:r>
          </a:p>
          <a:p>
            <a:r>
              <a:rPr lang="es-BO" dirty="0"/>
              <a:t> </a:t>
            </a:r>
            <a:r>
              <a:rPr lang="es-BO" dirty="0" smtClean="0"/>
              <a:t>       Mayor liderazgo del país (institucional).</a:t>
            </a:r>
          </a:p>
          <a:p>
            <a:r>
              <a:rPr lang="es-BO" dirty="0"/>
              <a:t> </a:t>
            </a:r>
            <a:r>
              <a:rPr lang="es-BO" dirty="0" smtClean="0"/>
              <a:t>       Previsión de recursos no reembolsables  orientados a:</a:t>
            </a:r>
          </a:p>
          <a:p>
            <a:r>
              <a:rPr lang="es-BO" dirty="0" smtClean="0"/>
              <a:t>        Instrumentos Operativos necesarios e imprescindibles para el inicio del </a:t>
            </a:r>
          </a:p>
          <a:p>
            <a:r>
              <a:rPr lang="es-BO" dirty="0"/>
              <a:t> </a:t>
            </a:r>
            <a:r>
              <a:rPr lang="es-BO" dirty="0" smtClean="0"/>
              <a:t>       proyecto.</a:t>
            </a:r>
          </a:p>
          <a:p>
            <a:r>
              <a:rPr lang="es-BO" dirty="0"/>
              <a:t> </a:t>
            </a:r>
            <a:r>
              <a:rPr lang="es-BO" dirty="0" smtClean="0"/>
              <a:t>       Fortalecimiento de  equipos de especialistas  FIDA.</a:t>
            </a:r>
          </a:p>
          <a:p>
            <a:r>
              <a:rPr lang="es-BO" dirty="0" smtClean="0"/>
              <a:t>        Inducción de los equipos en la estrategia de ejecución del proyectos</a:t>
            </a:r>
          </a:p>
          <a:p>
            <a:r>
              <a:rPr lang="es-BO" dirty="0" smtClean="0"/>
              <a:t>        Adoptar experiencias, (instrumentos, etc.) exitosas (fuera y dentro)</a:t>
            </a:r>
            <a:endParaRPr lang="es-B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539552" y="620688"/>
            <a:ext cx="813690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s-B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BO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Cuales son las causas principales de los retrasos en la implementación de los proyectos del FIDA y que soluciones podrían ser planteadas?</a:t>
            </a:r>
            <a:endParaRPr kumimoji="0" lang="es-BO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icrosoft Sans Serif" pitchFamily="34" charset="0"/>
              <a:ea typeface="+mn-ea"/>
              <a:cs typeface="Microsoft Sans Serif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27584" y="2204864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 smtClean="0"/>
              <a:t>       Autoevaluaciones periódicas que permitan ajustar el proyecto</a:t>
            </a:r>
          </a:p>
          <a:p>
            <a:r>
              <a:rPr lang="es-BO" dirty="0"/>
              <a:t> </a:t>
            </a:r>
            <a:r>
              <a:rPr lang="es-BO" dirty="0" smtClean="0"/>
              <a:t>       Retroalimentación de los socios.</a:t>
            </a:r>
          </a:p>
          <a:p>
            <a:r>
              <a:rPr lang="es-BO" dirty="0"/>
              <a:t> </a:t>
            </a:r>
            <a:r>
              <a:rPr lang="es-BO" dirty="0" smtClean="0"/>
              <a:t>       Cultura de gestión por resultados.</a:t>
            </a:r>
          </a:p>
          <a:p>
            <a:r>
              <a:rPr lang="es-BO" dirty="0"/>
              <a:t> </a:t>
            </a:r>
            <a:r>
              <a:rPr lang="es-BO" dirty="0" smtClean="0"/>
              <a:t>       Fortalecer capacidades permanente del Personal </a:t>
            </a:r>
          </a:p>
          <a:p>
            <a:r>
              <a:rPr lang="es-BO" dirty="0"/>
              <a:t> </a:t>
            </a:r>
            <a:r>
              <a:rPr lang="es-BO" dirty="0" smtClean="0"/>
              <a:t>       Ausencia de sistemas gerenciales de información</a:t>
            </a:r>
          </a:p>
          <a:p>
            <a:r>
              <a:rPr lang="es-BO" dirty="0"/>
              <a:t> </a:t>
            </a:r>
            <a:r>
              <a:rPr lang="es-BO" dirty="0" smtClean="0"/>
              <a:t>       Condiciones adecuadas de trabajo</a:t>
            </a:r>
          </a:p>
          <a:p>
            <a:r>
              <a:rPr lang="es-BO" dirty="0"/>
              <a:t> </a:t>
            </a:r>
            <a:r>
              <a:rPr lang="es-BO" dirty="0" smtClean="0"/>
              <a:t>       Difusión de las buenas prácticas utilizando sistemas que permita llegar también </a:t>
            </a:r>
          </a:p>
          <a:p>
            <a:r>
              <a:rPr lang="es-BO" dirty="0"/>
              <a:t> </a:t>
            </a:r>
            <a:r>
              <a:rPr lang="es-BO" dirty="0" smtClean="0"/>
              <a:t>       a los beneficiarios.</a:t>
            </a:r>
          </a:p>
          <a:p>
            <a:r>
              <a:rPr lang="es-BO" dirty="0"/>
              <a:t> </a:t>
            </a:r>
            <a:r>
              <a:rPr lang="es-BO" dirty="0" smtClean="0"/>
              <a:t>            </a:t>
            </a:r>
          </a:p>
          <a:p>
            <a:r>
              <a:rPr lang="es-BO" dirty="0"/>
              <a:t> </a:t>
            </a:r>
            <a:r>
              <a:rPr lang="es-BO" dirty="0" smtClean="0"/>
              <a:t>      Barco</a:t>
            </a:r>
          </a:p>
          <a:p>
            <a:r>
              <a:rPr lang="es-BO" dirty="0"/>
              <a:t> </a:t>
            </a:r>
            <a:r>
              <a:rPr lang="es-BO" dirty="0" smtClean="0"/>
              <a:t>      Rumbo</a:t>
            </a:r>
          </a:p>
          <a:p>
            <a:r>
              <a:rPr lang="es-BO" dirty="0"/>
              <a:t> </a:t>
            </a:r>
            <a:r>
              <a:rPr lang="es-BO" dirty="0" smtClean="0"/>
              <a:t>      Timón</a:t>
            </a:r>
          </a:p>
          <a:p>
            <a:r>
              <a:rPr lang="es-BO" dirty="0" smtClean="0"/>
              <a:t>       Remo </a:t>
            </a:r>
          </a:p>
          <a:p>
            <a:endParaRPr lang="es-BO" dirty="0"/>
          </a:p>
          <a:p>
            <a:r>
              <a:rPr lang="es-BO" dirty="0" smtClean="0"/>
              <a:t>       Ajustes de las Normas Contrataciones (DS 181) que respondan a la características</a:t>
            </a:r>
          </a:p>
          <a:p>
            <a:r>
              <a:rPr lang="es-BO" dirty="0"/>
              <a:t> </a:t>
            </a:r>
            <a:r>
              <a:rPr lang="es-BO" dirty="0" smtClean="0"/>
              <a:t>     de los proyectos (temporalidad)  de los proyectos.</a:t>
            </a:r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467544" y="548680"/>
            <a:ext cx="83529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es-BO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BO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Como y cuando establecer sistemas de seguimiento</a:t>
            </a:r>
            <a:r>
              <a:rPr kumimoji="0" lang="es-BO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Microsoft Sans Serif" pitchFamily="34" charset="0"/>
              </a:rPr>
              <a:t> y evaluación sólidos; como medir impacto?</a:t>
            </a:r>
            <a:endParaRPr kumimoji="0" lang="es-BO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icrosoft Sans Serif" pitchFamily="34" charset="0"/>
              <a:ea typeface="+mn-ea"/>
              <a:cs typeface="Microsoft Sans Serif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27584" y="2204864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 smtClean="0"/>
              <a:t>       Todos los proyectos antes de iniciar actividades debe contar con un Sistema de</a:t>
            </a:r>
          </a:p>
          <a:p>
            <a:r>
              <a:rPr lang="es-BO" dirty="0"/>
              <a:t> </a:t>
            </a:r>
            <a:r>
              <a:rPr lang="es-BO" dirty="0" smtClean="0"/>
              <a:t>      Seguimiento y Evaluación definidos.</a:t>
            </a:r>
          </a:p>
          <a:p>
            <a:endParaRPr lang="es-BO" dirty="0"/>
          </a:p>
          <a:p>
            <a:r>
              <a:rPr lang="es-BO" dirty="0" smtClean="0"/>
              <a:t>        Estudios de Líneas de Base que incluyan, sistemas de evaluación ex-post (de </a:t>
            </a:r>
          </a:p>
          <a:p>
            <a:r>
              <a:rPr lang="es-BO" dirty="0"/>
              <a:t> </a:t>
            </a:r>
            <a:r>
              <a:rPr lang="es-BO" dirty="0" smtClean="0"/>
              <a:t>       resultados y de impacto) a nivel  proyecto con beneficiarios.</a:t>
            </a:r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375</Words>
  <Application>Microsoft Office PowerPoint</Application>
  <PresentationFormat>Presentación en pantalla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Metro</vt:lpstr>
      <vt:lpstr>Tema 3: Arreglos sistemáticos para la aprobación, operatividad e implementación del Programa FIDA en Bolivia.</vt:lpstr>
      <vt:lpstr>Diapositiva 2</vt:lpstr>
      <vt:lpstr>Diapositiva 3</vt:lpstr>
      <vt:lpstr>Diapositiva 4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3: Arreglos sistemáticos para la aprobación, operatividad e implementación del Programa FIDA en Bolivia.</dc:title>
  <dc:creator>Centor</dc:creator>
  <cp:lastModifiedBy>Centor</cp:lastModifiedBy>
  <cp:revision>5</cp:revision>
  <dcterms:created xsi:type="dcterms:W3CDTF">2014-04-04T18:01:14Z</dcterms:created>
  <dcterms:modified xsi:type="dcterms:W3CDTF">2014-04-04T19:40:05Z</dcterms:modified>
</cp:coreProperties>
</file>