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3" r:id="rId5"/>
    <p:sldId id="258" r:id="rId6"/>
    <p:sldId id="259" r:id="rId7"/>
    <p:sldId id="260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4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2A443F-4616-4BAF-9F0F-3D087ACD3148}" type="doc">
      <dgm:prSet loTypeId="urn:microsoft.com/office/officeart/2005/8/layout/radial1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F28AAA69-EBC4-429F-B010-088284A6C5ED}">
      <dgm:prSet phldrT="[Text]"/>
      <dgm:spPr/>
      <dgm:t>
        <a:bodyPr/>
        <a:lstStyle/>
        <a:p>
          <a:r>
            <a:rPr lang="en-GB" dirty="0" smtClean="0"/>
            <a:t>Capacity friendly evaluation</a:t>
          </a:r>
          <a:endParaRPr lang="en-GB" dirty="0"/>
        </a:p>
      </dgm:t>
    </dgm:pt>
    <dgm:pt modelId="{B65E484A-2D03-408A-9307-58EC881080A6}" type="parTrans" cxnId="{D0C604C9-1DBC-4855-8635-A81C0365C7A9}">
      <dgm:prSet/>
      <dgm:spPr/>
      <dgm:t>
        <a:bodyPr/>
        <a:lstStyle/>
        <a:p>
          <a:endParaRPr lang="en-GB"/>
        </a:p>
      </dgm:t>
    </dgm:pt>
    <dgm:pt modelId="{E8676452-6A4F-4DD2-AF07-3E845C100BFE}" type="sibTrans" cxnId="{D0C604C9-1DBC-4855-8635-A81C0365C7A9}">
      <dgm:prSet/>
      <dgm:spPr/>
      <dgm:t>
        <a:bodyPr/>
        <a:lstStyle/>
        <a:p>
          <a:endParaRPr lang="en-GB"/>
        </a:p>
      </dgm:t>
    </dgm:pt>
    <dgm:pt modelId="{FB8E1785-164B-4A39-BF22-B47A17F5373B}">
      <dgm:prSet phldrT="[Text]"/>
      <dgm:spPr/>
      <dgm:t>
        <a:bodyPr/>
        <a:lstStyle/>
        <a:p>
          <a:r>
            <a:rPr lang="en-GB" dirty="0" smtClean="0"/>
            <a:t>Contextual analysis (political economy) </a:t>
          </a:r>
          <a:endParaRPr lang="en-GB" dirty="0"/>
        </a:p>
      </dgm:t>
    </dgm:pt>
    <dgm:pt modelId="{F009B284-7228-4497-8196-240AA6638497}" type="parTrans" cxnId="{8BD44FB6-F276-4E14-B534-6709EEA2248B}">
      <dgm:prSet/>
      <dgm:spPr/>
      <dgm:t>
        <a:bodyPr/>
        <a:lstStyle/>
        <a:p>
          <a:endParaRPr lang="en-GB"/>
        </a:p>
      </dgm:t>
    </dgm:pt>
    <dgm:pt modelId="{081F9C2C-8307-40A2-8565-CDCF48FEF045}" type="sibTrans" cxnId="{8BD44FB6-F276-4E14-B534-6709EEA2248B}">
      <dgm:prSet/>
      <dgm:spPr/>
      <dgm:t>
        <a:bodyPr/>
        <a:lstStyle/>
        <a:p>
          <a:endParaRPr lang="en-GB"/>
        </a:p>
      </dgm:t>
    </dgm:pt>
    <dgm:pt modelId="{D705D9D4-B0AA-4462-BACE-E7E7997B5BB6}">
      <dgm:prSet phldrT="[Text]"/>
      <dgm:spPr/>
      <dgm:t>
        <a:bodyPr/>
        <a:lstStyle/>
        <a:p>
          <a:r>
            <a:rPr lang="en-GB" dirty="0" smtClean="0"/>
            <a:t>Peer review  (guidelines, products)</a:t>
          </a:r>
          <a:endParaRPr lang="en-GB" dirty="0"/>
        </a:p>
      </dgm:t>
    </dgm:pt>
    <dgm:pt modelId="{5F0D4202-D667-4C7B-8523-B5E7CF1939A0}" type="parTrans" cxnId="{C6544E6E-DD7D-4226-9935-6CFE9C4272F6}">
      <dgm:prSet/>
      <dgm:spPr/>
      <dgm:t>
        <a:bodyPr/>
        <a:lstStyle/>
        <a:p>
          <a:endParaRPr lang="en-GB"/>
        </a:p>
      </dgm:t>
    </dgm:pt>
    <dgm:pt modelId="{89F8A782-0317-4E11-AE7C-4579666E3E9E}" type="sibTrans" cxnId="{C6544E6E-DD7D-4226-9935-6CFE9C4272F6}">
      <dgm:prSet/>
      <dgm:spPr/>
      <dgm:t>
        <a:bodyPr/>
        <a:lstStyle/>
        <a:p>
          <a:endParaRPr lang="en-GB"/>
        </a:p>
      </dgm:t>
    </dgm:pt>
    <dgm:pt modelId="{5AB8BB7C-C8CE-475E-B8E2-A92DAF78A3B4}">
      <dgm:prSet phldrT="[Text]"/>
      <dgm:spPr/>
      <dgm:t>
        <a:bodyPr/>
        <a:lstStyle/>
        <a:p>
          <a:r>
            <a:rPr lang="en-GB" dirty="0" smtClean="0"/>
            <a:t>Knowledge sharing, dialogue</a:t>
          </a:r>
          <a:endParaRPr lang="en-GB" dirty="0"/>
        </a:p>
      </dgm:t>
    </dgm:pt>
    <dgm:pt modelId="{33B3E58A-08CE-43E1-ACD1-70FBC4C3AE46}" type="parTrans" cxnId="{2DC27CB0-5EA9-493A-BDA0-D110E9C57855}">
      <dgm:prSet/>
      <dgm:spPr/>
      <dgm:t>
        <a:bodyPr/>
        <a:lstStyle/>
        <a:p>
          <a:endParaRPr lang="en-GB"/>
        </a:p>
      </dgm:t>
    </dgm:pt>
    <dgm:pt modelId="{ECB58A84-3348-461F-A845-CDF2E14AD54B}" type="sibTrans" cxnId="{2DC27CB0-5EA9-493A-BDA0-D110E9C57855}">
      <dgm:prSet/>
      <dgm:spPr/>
      <dgm:t>
        <a:bodyPr/>
        <a:lstStyle/>
        <a:p>
          <a:endParaRPr lang="en-GB"/>
        </a:p>
      </dgm:t>
    </dgm:pt>
    <dgm:pt modelId="{AF2F1778-8410-4908-9D67-788ED512BB3B}">
      <dgm:prSet phldrT="[Text]"/>
      <dgm:spPr/>
      <dgm:t>
        <a:bodyPr/>
        <a:lstStyle/>
        <a:p>
          <a:r>
            <a:rPr lang="en-GB" dirty="0" smtClean="0"/>
            <a:t>Collaborative evaluations</a:t>
          </a:r>
          <a:endParaRPr lang="en-GB" dirty="0"/>
        </a:p>
      </dgm:t>
    </dgm:pt>
    <dgm:pt modelId="{9AC63819-60B6-4D23-A931-827D4F941EA8}" type="parTrans" cxnId="{9A35208A-D2E4-4BCA-A6B1-EEC6B12E2363}">
      <dgm:prSet/>
      <dgm:spPr/>
      <dgm:t>
        <a:bodyPr/>
        <a:lstStyle/>
        <a:p>
          <a:endParaRPr lang="en-GB"/>
        </a:p>
      </dgm:t>
    </dgm:pt>
    <dgm:pt modelId="{1B873E2A-BACD-4A89-B5EC-15C6214419C7}" type="sibTrans" cxnId="{9A35208A-D2E4-4BCA-A6B1-EEC6B12E2363}">
      <dgm:prSet/>
      <dgm:spPr/>
      <dgm:t>
        <a:bodyPr/>
        <a:lstStyle/>
        <a:p>
          <a:endParaRPr lang="en-GB"/>
        </a:p>
      </dgm:t>
    </dgm:pt>
    <dgm:pt modelId="{2929B70B-9D66-4DA3-B6F2-08DE9F091B33}">
      <dgm:prSet phldrT="[Text]"/>
      <dgm:spPr/>
      <dgm:t>
        <a:bodyPr/>
        <a:lstStyle/>
        <a:p>
          <a:r>
            <a:rPr lang="en-GB" dirty="0" smtClean="0"/>
            <a:t>Networking, peer-to-peer learning</a:t>
          </a:r>
          <a:endParaRPr lang="en-GB" dirty="0"/>
        </a:p>
      </dgm:t>
    </dgm:pt>
    <dgm:pt modelId="{E2919DA6-41B8-41E9-9BA9-A202B84CF537}" type="parTrans" cxnId="{68C20B85-284D-4BD9-B04F-A3737645FE1C}">
      <dgm:prSet/>
      <dgm:spPr/>
      <dgm:t>
        <a:bodyPr/>
        <a:lstStyle/>
        <a:p>
          <a:endParaRPr lang="en-GB"/>
        </a:p>
      </dgm:t>
    </dgm:pt>
    <dgm:pt modelId="{5F54050C-1811-47E4-8A95-2B46E3621461}" type="sibTrans" cxnId="{68C20B85-284D-4BD9-B04F-A3737645FE1C}">
      <dgm:prSet/>
      <dgm:spPr/>
      <dgm:t>
        <a:bodyPr/>
        <a:lstStyle/>
        <a:p>
          <a:endParaRPr lang="en-GB"/>
        </a:p>
      </dgm:t>
    </dgm:pt>
    <dgm:pt modelId="{90D271C0-00B6-4B7B-9428-32DEDE6A45DE}">
      <dgm:prSet phldrT="[Text]"/>
      <dgm:spPr/>
      <dgm:t>
        <a:bodyPr/>
        <a:lstStyle/>
        <a:p>
          <a:r>
            <a:rPr lang="en-GB" dirty="0" smtClean="0"/>
            <a:t>Training, mentoring</a:t>
          </a:r>
          <a:endParaRPr lang="en-GB" dirty="0"/>
        </a:p>
      </dgm:t>
    </dgm:pt>
    <dgm:pt modelId="{9E87B7DA-A272-4D4B-A8D6-4A1DE72D976F}" type="parTrans" cxnId="{ED3FF645-50C6-4BDD-819A-1AC5AA7E7C3A}">
      <dgm:prSet/>
      <dgm:spPr/>
      <dgm:t>
        <a:bodyPr/>
        <a:lstStyle/>
        <a:p>
          <a:endParaRPr lang="en-GB"/>
        </a:p>
      </dgm:t>
    </dgm:pt>
    <dgm:pt modelId="{24BDED73-4E35-48A0-A9BB-C6E0EDDE2F2E}" type="sibTrans" cxnId="{ED3FF645-50C6-4BDD-819A-1AC5AA7E7C3A}">
      <dgm:prSet/>
      <dgm:spPr/>
      <dgm:t>
        <a:bodyPr/>
        <a:lstStyle/>
        <a:p>
          <a:endParaRPr lang="en-GB"/>
        </a:p>
      </dgm:t>
    </dgm:pt>
    <dgm:pt modelId="{2A25163E-20AB-4125-9DFC-E9F54DCC7526}" type="pres">
      <dgm:prSet presAssocID="{932A443F-4616-4BAF-9F0F-3D087ACD314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CE901DA-3F9D-47FE-B82A-10EF35123686}" type="pres">
      <dgm:prSet presAssocID="{F28AAA69-EBC4-429F-B010-088284A6C5ED}" presName="centerShape" presStyleLbl="node0" presStyleIdx="0" presStyleCnt="1"/>
      <dgm:spPr/>
      <dgm:t>
        <a:bodyPr/>
        <a:lstStyle/>
        <a:p>
          <a:endParaRPr lang="en-GB"/>
        </a:p>
      </dgm:t>
    </dgm:pt>
    <dgm:pt modelId="{F97D47AF-01D8-4E37-B783-83497891C21C}" type="pres">
      <dgm:prSet presAssocID="{F009B284-7228-4497-8196-240AA6638497}" presName="Name9" presStyleLbl="parChTrans1D2" presStyleIdx="0" presStyleCnt="6"/>
      <dgm:spPr/>
      <dgm:t>
        <a:bodyPr/>
        <a:lstStyle/>
        <a:p>
          <a:endParaRPr lang="en-GB"/>
        </a:p>
      </dgm:t>
    </dgm:pt>
    <dgm:pt modelId="{83DA39DD-613D-4FB9-BF90-ABEEF17499EF}" type="pres">
      <dgm:prSet presAssocID="{F009B284-7228-4497-8196-240AA6638497}" presName="connTx" presStyleLbl="parChTrans1D2" presStyleIdx="0" presStyleCnt="6"/>
      <dgm:spPr/>
      <dgm:t>
        <a:bodyPr/>
        <a:lstStyle/>
        <a:p>
          <a:endParaRPr lang="en-GB"/>
        </a:p>
      </dgm:t>
    </dgm:pt>
    <dgm:pt modelId="{BA434FE3-BB54-4175-A1DD-D2B95C7F33EC}" type="pres">
      <dgm:prSet presAssocID="{FB8E1785-164B-4A39-BF22-B47A17F5373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D0F512-4765-46CB-9B40-C950CD52AFF1}" type="pres">
      <dgm:prSet presAssocID="{5F0D4202-D667-4C7B-8523-B5E7CF1939A0}" presName="Name9" presStyleLbl="parChTrans1D2" presStyleIdx="1" presStyleCnt="6"/>
      <dgm:spPr/>
      <dgm:t>
        <a:bodyPr/>
        <a:lstStyle/>
        <a:p>
          <a:endParaRPr lang="en-GB"/>
        </a:p>
      </dgm:t>
    </dgm:pt>
    <dgm:pt modelId="{41521BE5-86C5-44AE-944D-2A59E12E887D}" type="pres">
      <dgm:prSet presAssocID="{5F0D4202-D667-4C7B-8523-B5E7CF1939A0}" presName="connTx" presStyleLbl="parChTrans1D2" presStyleIdx="1" presStyleCnt="6"/>
      <dgm:spPr/>
      <dgm:t>
        <a:bodyPr/>
        <a:lstStyle/>
        <a:p>
          <a:endParaRPr lang="en-GB"/>
        </a:p>
      </dgm:t>
    </dgm:pt>
    <dgm:pt modelId="{B2AECAC0-2C74-4032-A26C-BD8790324039}" type="pres">
      <dgm:prSet presAssocID="{D705D9D4-B0AA-4462-BACE-E7E7997B5BB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2813F3E-4AD2-49AD-9AA0-0C62F5358D1E}" type="pres">
      <dgm:prSet presAssocID="{33B3E58A-08CE-43E1-ACD1-70FBC4C3AE46}" presName="Name9" presStyleLbl="parChTrans1D2" presStyleIdx="2" presStyleCnt="6"/>
      <dgm:spPr/>
      <dgm:t>
        <a:bodyPr/>
        <a:lstStyle/>
        <a:p>
          <a:endParaRPr lang="en-GB"/>
        </a:p>
      </dgm:t>
    </dgm:pt>
    <dgm:pt modelId="{CFB18A81-C6A9-429E-AF7F-B887402DF1BE}" type="pres">
      <dgm:prSet presAssocID="{33B3E58A-08CE-43E1-ACD1-70FBC4C3AE46}" presName="connTx" presStyleLbl="parChTrans1D2" presStyleIdx="2" presStyleCnt="6"/>
      <dgm:spPr/>
      <dgm:t>
        <a:bodyPr/>
        <a:lstStyle/>
        <a:p>
          <a:endParaRPr lang="en-GB"/>
        </a:p>
      </dgm:t>
    </dgm:pt>
    <dgm:pt modelId="{7AF0AE97-27AF-4BD9-963D-E10043C52813}" type="pres">
      <dgm:prSet presAssocID="{5AB8BB7C-C8CE-475E-B8E2-A92DAF78A3B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2AFD24-EC86-462D-86C0-E698B2D3E355}" type="pres">
      <dgm:prSet presAssocID="{9E87B7DA-A272-4D4B-A8D6-4A1DE72D976F}" presName="Name9" presStyleLbl="parChTrans1D2" presStyleIdx="3" presStyleCnt="6"/>
      <dgm:spPr/>
      <dgm:t>
        <a:bodyPr/>
        <a:lstStyle/>
        <a:p>
          <a:endParaRPr lang="en-GB"/>
        </a:p>
      </dgm:t>
    </dgm:pt>
    <dgm:pt modelId="{7BEF86EA-3A3C-4696-9F45-9C5EA7CA371A}" type="pres">
      <dgm:prSet presAssocID="{9E87B7DA-A272-4D4B-A8D6-4A1DE72D976F}" presName="connTx" presStyleLbl="parChTrans1D2" presStyleIdx="3" presStyleCnt="6"/>
      <dgm:spPr/>
      <dgm:t>
        <a:bodyPr/>
        <a:lstStyle/>
        <a:p>
          <a:endParaRPr lang="en-GB"/>
        </a:p>
      </dgm:t>
    </dgm:pt>
    <dgm:pt modelId="{4C60B248-8851-467F-AFF1-B0B22FE2E3CD}" type="pres">
      <dgm:prSet presAssocID="{90D271C0-00B6-4B7B-9428-32DEDE6A45D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531BD44-461A-4D98-B440-AD4C94656D25}" type="pres">
      <dgm:prSet presAssocID="{9AC63819-60B6-4D23-A931-827D4F941EA8}" presName="Name9" presStyleLbl="parChTrans1D2" presStyleIdx="4" presStyleCnt="6"/>
      <dgm:spPr/>
      <dgm:t>
        <a:bodyPr/>
        <a:lstStyle/>
        <a:p>
          <a:endParaRPr lang="en-GB"/>
        </a:p>
      </dgm:t>
    </dgm:pt>
    <dgm:pt modelId="{F9114C59-46FB-4589-8B35-F52AE6551E04}" type="pres">
      <dgm:prSet presAssocID="{9AC63819-60B6-4D23-A931-827D4F941EA8}" presName="connTx" presStyleLbl="parChTrans1D2" presStyleIdx="4" presStyleCnt="6"/>
      <dgm:spPr/>
      <dgm:t>
        <a:bodyPr/>
        <a:lstStyle/>
        <a:p>
          <a:endParaRPr lang="en-GB"/>
        </a:p>
      </dgm:t>
    </dgm:pt>
    <dgm:pt modelId="{0EA77A1B-8F04-41EC-9EDB-7923B00BD581}" type="pres">
      <dgm:prSet presAssocID="{AF2F1778-8410-4908-9D67-788ED512BB3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D3B463-A84A-4C4F-9060-A78865F0538F}" type="pres">
      <dgm:prSet presAssocID="{E2919DA6-41B8-41E9-9BA9-A202B84CF537}" presName="Name9" presStyleLbl="parChTrans1D2" presStyleIdx="5" presStyleCnt="6"/>
      <dgm:spPr/>
      <dgm:t>
        <a:bodyPr/>
        <a:lstStyle/>
        <a:p>
          <a:endParaRPr lang="en-GB"/>
        </a:p>
      </dgm:t>
    </dgm:pt>
    <dgm:pt modelId="{2BE4AC1C-0BC2-4B30-832F-7ED2D564A06B}" type="pres">
      <dgm:prSet presAssocID="{E2919DA6-41B8-41E9-9BA9-A202B84CF537}" presName="connTx" presStyleLbl="parChTrans1D2" presStyleIdx="5" presStyleCnt="6"/>
      <dgm:spPr/>
      <dgm:t>
        <a:bodyPr/>
        <a:lstStyle/>
        <a:p>
          <a:endParaRPr lang="en-GB"/>
        </a:p>
      </dgm:t>
    </dgm:pt>
    <dgm:pt modelId="{198D90C3-D137-4F86-8A52-266B5A5459AA}" type="pres">
      <dgm:prSet presAssocID="{2929B70B-9D66-4DA3-B6F2-08DE9F091B3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342437C-330B-4955-B22E-B4BDC53EF4FF}" type="presOf" srcId="{5F0D4202-D667-4C7B-8523-B5E7CF1939A0}" destId="{C5D0F512-4765-46CB-9B40-C950CD52AFF1}" srcOrd="0" destOrd="0" presId="urn:microsoft.com/office/officeart/2005/8/layout/radial1"/>
    <dgm:cxn modelId="{BEB3074C-68A3-49EC-94D9-CDF6C10AF0A1}" type="presOf" srcId="{9AC63819-60B6-4D23-A931-827D4F941EA8}" destId="{F9114C59-46FB-4589-8B35-F52AE6551E04}" srcOrd="1" destOrd="0" presId="urn:microsoft.com/office/officeart/2005/8/layout/radial1"/>
    <dgm:cxn modelId="{C6544E6E-DD7D-4226-9935-6CFE9C4272F6}" srcId="{F28AAA69-EBC4-429F-B010-088284A6C5ED}" destId="{D705D9D4-B0AA-4462-BACE-E7E7997B5BB6}" srcOrd="1" destOrd="0" parTransId="{5F0D4202-D667-4C7B-8523-B5E7CF1939A0}" sibTransId="{89F8A782-0317-4E11-AE7C-4579666E3E9E}"/>
    <dgm:cxn modelId="{C2EF7E9F-0271-43E9-BB8E-5822D8045598}" type="presOf" srcId="{9E87B7DA-A272-4D4B-A8D6-4A1DE72D976F}" destId="{962AFD24-EC86-462D-86C0-E698B2D3E355}" srcOrd="0" destOrd="0" presId="urn:microsoft.com/office/officeart/2005/8/layout/radial1"/>
    <dgm:cxn modelId="{4090FB7F-CF68-4CE9-8B5D-F07CE220A651}" type="presOf" srcId="{F009B284-7228-4497-8196-240AA6638497}" destId="{83DA39DD-613D-4FB9-BF90-ABEEF17499EF}" srcOrd="1" destOrd="0" presId="urn:microsoft.com/office/officeart/2005/8/layout/radial1"/>
    <dgm:cxn modelId="{D168A66D-5D68-4602-B4E6-DD3B96C1A9F9}" type="presOf" srcId="{33B3E58A-08CE-43E1-ACD1-70FBC4C3AE46}" destId="{CFB18A81-C6A9-429E-AF7F-B887402DF1BE}" srcOrd="1" destOrd="0" presId="urn:microsoft.com/office/officeart/2005/8/layout/radial1"/>
    <dgm:cxn modelId="{A179F671-4900-4878-99B1-0DFC0DC99E7A}" type="presOf" srcId="{E2919DA6-41B8-41E9-9BA9-A202B84CF537}" destId="{2BE4AC1C-0BC2-4B30-832F-7ED2D564A06B}" srcOrd="1" destOrd="0" presId="urn:microsoft.com/office/officeart/2005/8/layout/radial1"/>
    <dgm:cxn modelId="{ED3FF645-50C6-4BDD-819A-1AC5AA7E7C3A}" srcId="{F28AAA69-EBC4-429F-B010-088284A6C5ED}" destId="{90D271C0-00B6-4B7B-9428-32DEDE6A45DE}" srcOrd="3" destOrd="0" parTransId="{9E87B7DA-A272-4D4B-A8D6-4A1DE72D976F}" sibTransId="{24BDED73-4E35-48A0-A9BB-C6E0EDDE2F2E}"/>
    <dgm:cxn modelId="{6B7EF7D0-080A-4EC6-B99D-6EB330C113C2}" type="presOf" srcId="{D705D9D4-B0AA-4462-BACE-E7E7997B5BB6}" destId="{B2AECAC0-2C74-4032-A26C-BD8790324039}" srcOrd="0" destOrd="0" presId="urn:microsoft.com/office/officeart/2005/8/layout/radial1"/>
    <dgm:cxn modelId="{0F1D8CD4-9F11-43EF-852A-0D30C7E97BB6}" type="presOf" srcId="{90D271C0-00B6-4B7B-9428-32DEDE6A45DE}" destId="{4C60B248-8851-467F-AFF1-B0B22FE2E3CD}" srcOrd="0" destOrd="0" presId="urn:microsoft.com/office/officeart/2005/8/layout/radial1"/>
    <dgm:cxn modelId="{377A1187-2ED0-40C1-B780-F1A340C04BC6}" type="presOf" srcId="{F28AAA69-EBC4-429F-B010-088284A6C5ED}" destId="{FCE901DA-3F9D-47FE-B82A-10EF35123686}" srcOrd="0" destOrd="0" presId="urn:microsoft.com/office/officeart/2005/8/layout/radial1"/>
    <dgm:cxn modelId="{41866A19-762D-4C6E-870E-EC21AD17B4F2}" type="presOf" srcId="{FB8E1785-164B-4A39-BF22-B47A17F5373B}" destId="{BA434FE3-BB54-4175-A1DD-D2B95C7F33EC}" srcOrd="0" destOrd="0" presId="urn:microsoft.com/office/officeart/2005/8/layout/radial1"/>
    <dgm:cxn modelId="{5F2F50E8-EB10-4AF5-9D14-F2F2010DC502}" type="presOf" srcId="{932A443F-4616-4BAF-9F0F-3D087ACD3148}" destId="{2A25163E-20AB-4125-9DFC-E9F54DCC7526}" srcOrd="0" destOrd="0" presId="urn:microsoft.com/office/officeart/2005/8/layout/radial1"/>
    <dgm:cxn modelId="{56D2D8A9-8712-4DD8-B551-4DFD89890310}" type="presOf" srcId="{9E87B7DA-A272-4D4B-A8D6-4A1DE72D976F}" destId="{7BEF86EA-3A3C-4696-9F45-9C5EA7CA371A}" srcOrd="1" destOrd="0" presId="urn:microsoft.com/office/officeart/2005/8/layout/radial1"/>
    <dgm:cxn modelId="{0AA739FF-34D8-45DF-9666-6E0A3035C2AF}" type="presOf" srcId="{5F0D4202-D667-4C7B-8523-B5E7CF1939A0}" destId="{41521BE5-86C5-44AE-944D-2A59E12E887D}" srcOrd="1" destOrd="0" presId="urn:microsoft.com/office/officeart/2005/8/layout/radial1"/>
    <dgm:cxn modelId="{9A35208A-D2E4-4BCA-A6B1-EEC6B12E2363}" srcId="{F28AAA69-EBC4-429F-B010-088284A6C5ED}" destId="{AF2F1778-8410-4908-9D67-788ED512BB3B}" srcOrd="4" destOrd="0" parTransId="{9AC63819-60B6-4D23-A931-827D4F941EA8}" sibTransId="{1B873E2A-BACD-4A89-B5EC-15C6214419C7}"/>
    <dgm:cxn modelId="{EC9DEA11-559F-4F78-9FDC-5CF0D72E4D94}" type="presOf" srcId="{9AC63819-60B6-4D23-A931-827D4F941EA8}" destId="{A531BD44-461A-4D98-B440-AD4C94656D25}" srcOrd="0" destOrd="0" presId="urn:microsoft.com/office/officeart/2005/8/layout/radial1"/>
    <dgm:cxn modelId="{AF4C717F-8966-4A78-8053-D99A91AF896B}" type="presOf" srcId="{33B3E58A-08CE-43E1-ACD1-70FBC4C3AE46}" destId="{72813F3E-4AD2-49AD-9AA0-0C62F5358D1E}" srcOrd="0" destOrd="0" presId="urn:microsoft.com/office/officeart/2005/8/layout/radial1"/>
    <dgm:cxn modelId="{2DC27CB0-5EA9-493A-BDA0-D110E9C57855}" srcId="{F28AAA69-EBC4-429F-B010-088284A6C5ED}" destId="{5AB8BB7C-C8CE-475E-B8E2-A92DAF78A3B4}" srcOrd="2" destOrd="0" parTransId="{33B3E58A-08CE-43E1-ACD1-70FBC4C3AE46}" sibTransId="{ECB58A84-3348-461F-A845-CDF2E14AD54B}"/>
    <dgm:cxn modelId="{D0C604C9-1DBC-4855-8635-A81C0365C7A9}" srcId="{932A443F-4616-4BAF-9F0F-3D087ACD3148}" destId="{F28AAA69-EBC4-429F-B010-088284A6C5ED}" srcOrd="0" destOrd="0" parTransId="{B65E484A-2D03-408A-9307-58EC881080A6}" sibTransId="{E8676452-6A4F-4DD2-AF07-3E845C100BFE}"/>
    <dgm:cxn modelId="{A01399F8-D627-4BAC-A59D-041007185A23}" type="presOf" srcId="{F009B284-7228-4497-8196-240AA6638497}" destId="{F97D47AF-01D8-4E37-B783-83497891C21C}" srcOrd="0" destOrd="0" presId="urn:microsoft.com/office/officeart/2005/8/layout/radial1"/>
    <dgm:cxn modelId="{68C20B85-284D-4BD9-B04F-A3737645FE1C}" srcId="{F28AAA69-EBC4-429F-B010-088284A6C5ED}" destId="{2929B70B-9D66-4DA3-B6F2-08DE9F091B33}" srcOrd="5" destOrd="0" parTransId="{E2919DA6-41B8-41E9-9BA9-A202B84CF537}" sibTransId="{5F54050C-1811-47E4-8A95-2B46E3621461}"/>
    <dgm:cxn modelId="{B9CC1B35-3799-4D9C-86FD-6BBA0DC2E399}" type="presOf" srcId="{AF2F1778-8410-4908-9D67-788ED512BB3B}" destId="{0EA77A1B-8F04-41EC-9EDB-7923B00BD581}" srcOrd="0" destOrd="0" presId="urn:microsoft.com/office/officeart/2005/8/layout/radial1"/>
    <dgm:cxn modelId="{B1CA6E4F-81F4-4DD5-8979-034D74337FF0}" type="presOf" srcId="{2929B70B-9D66-4DA3-B6F2-08DE9F091B33}" destId="{198D90C3-D137-4F86-8A52-266B5A5459AA}" srcOrd="0" destOrd="0" presId="urn:microsoft.com/office/officeart/2005/8/layout/radial1"/>
    <dgm:cxn modelId="{8BD44FB6-F276-4E14-B534-6709EEA2248B}" srcId="{F28AAA69-EBC4-429F-B010-088284A6C5ED}" destId="{FB8E1785-164B-4A39-BF22-B47A17F5373B}" srcOrd="0" destOrd="0" parTransId="{F009B284-7228-4497-8196-240AA6638497}" sibTransId="{081F9C2C-8307-40A2-8565-CDCF48FEF045}"/>
    <dgm:cxn modelId="{0936B079-22F4-4EFF-B70A-1D8F060D43F3}" type="presOf" srcId="{5AB8BB7C-C8CE-475E-B8E2-A92DAF78A3B4}" destId="{7AF0AE97-27AF-4BD9-963D-E10043C52813}" srcOrd="0" destOrd="0" presId="urn:microsoft.com/office/officeart/2005/8/layout/radial1"/>
    <dgm:cxn modelId="{CCEA511B-C5FF-49F4-B6DA-CF6C71872419}" type="presOf" srcId="{E2919DA6-41B8-41E9-9BA9-A202B84CF537}" destId="{11D3B463-A84A-4C4F-9060-A78865F0538F}" srcOrd="0" destOrd="0" presId="urn:microsoft.com/office/officeart/2005/8/layout/radial1"/>
    <dgm:cxn modelId="{44B9324B-01FF-49B5-9154-8D2A28E1E620}" type="presParOf" srcId="{2A25163E-20AB-4125-9DFC-E9F54DCC7526}" destId="{FCE901DA-3F9D-47FE-B82A-10EF35123686}" srcOrd="0" destOrd="0" presId="urn:microsoft.com/office/officeart/2005/8/layout/radial1"/>
    <dgm:cxn modelId="{BC66D692-E0DD-45DA-B599-9083AA5548C0}" type="presParOf" srcId="{2A25163E-20AB-4125-9DFC-E9F54DCC7526}" destId="{F97D47AF-01D8-4E37-B783-83497891C21C}" srcOrd="1" destOrd="0" presId="urn:microsoft.com/office/officeart/2005/8/layout/radial1"/>
    <dgm:cxn modelId="{ACFA9CF7-46F9-4672-9894-C6737A62138D}" type="presParOf" srcId="{F97D47AF-01D8-4E37-B783-83497891C21C}" destId="{83DA39DD-613D-4FB9-BF90-ABEEF17499EF}" srcOrd="0" destOrd="0" presId="urn:microsoft.com/office/officeart/2005/8/layout/radial1"/>
    <dgm:cxn modelId="{42E774CA-FA6E-4842-A2F6-2C749A357A16}" type="presParOf" srcId="{2A25163E-20AB-4125-9DFC-E9F54DCC7526}" destId="{BA434FE3-BB54-4175-A1DD-D2B95C7F33EC}" srcOrd="2" destOrd="0" presId="urn:microsoft.com/office/officeart/2005/8/layout/radial1"/>
    <dgm:cxn modelId="{BEAE488F-1942-4AB4-8620-A1A6C4E25C6F}" type="presParOf" srcId="{2A25163E-20AB-4125-9DFC-E9F54DCC7526}" destId="{C5D0F512-4765-46CB-9B40-C950CD52AFF1}" srcOrd="3" destOrd="0" presId="urn:microsoft.com/office/officeart/2005/8/layout/radial1"/>
    <dgm:cxn modelId="{3BEF501F-C125-4A20-9A5F-D3ED49A4FACE}" type="presParOf" srcId="{C5D0F512-4765-46CB-9B40-C950CD52AFF1}" destId="{41521BE5-86C5-44AE-944D-2A59E12E887D}" srcOrd="0" destOrd="0" presId="urn:microsoft.com/office/officeart/2005/8/layout/radial1"/>
    <dgm:cxn modelId="{29E5FAFF-D5C7-4328-A9AF-CB3B4F47774B}" type="presParOf" srcId="{2A25163E-20AB-4125-9DFC-E9F54DCC7526}" destId="{B2AECAC0-2C74-4032-A26C-BD8790324039}" srcOrd="4" destOrd="0" presId="urn:microsoft.com/office/officeart/2005/8/layout/radial1"/>
    <dgm:cxn modelId="{8ABEE92D-AFB6-4F03-AE1F-4631211E1C8F}" type="presParOf" srcId="{2A25163E-20AB-4125-9DFC-E9F54DCC7526}" destId="{72813F3E-4AD2-49AD-9AA0-0C62F5358D1E}" srcOrd="5" destOrd="0" presId="urn:microsoft.com/office/officeart/2005/8/layout/radial1"/>
    <dgm:cxn modelId="{9B92D7F1-FE98-4901-BDCC-84AFAC9C0AF0}" type="presParOf" srcId="{72813F3E-4AD2-49AD-9AA0-0C62F5358D1E}" destId="{CFB18A81-C6A9-429E-AF7F-B887402DF1BE}" srcOrd="0" destOrd="0" presId="urn:microsoft.com/office/officeart/2005/8/layout/radial1"/>
    <dgm:cxn modelId="{94C8D73F-1C6D-43C9-BF77-6B5395E98B88}" type="presParOf" srcId="{2A25163E-20AB-4125-9DFC-E9F54DCC7526}" destId="{7AF0AE97-27AF-4BD9-963D-E10043C52813}" srcOrd="6" destOrd="0" presId="urn:microsoft.com/office/officeart/2005/8/layout/radial1"/>
    <dgm:cxn modelId="{196F4D68-CEA0-4486-A7F7-9CA2015D570F}" type="presParOf" srcId="{2A25163E-20AB-4125-9DFC-E9F54DCC7526}" destId="{962AFD24-EC86-462D-86C0-E698B2D3E355}" srcOrd="7" destOrd="0" presId="urn:microsoft.com/office/officeart/2005/8/layout/radial1"/>
    <dgm:cxn modelId="{E2358422-941B-4F99-A09A-E3EA3CAF7E87}" type="presParOf" srcId="{962AFD24-EC86-462D-86C0-E698B2D3E355}" destId="{7BEF86EA-3A3C-4696-9F45-9C5EA7CA371A}" srcOrd="0" destOrd="0" presId="urn:microsoft.com/office/officeart/2005/8/layout/radial1"/>
    <dgm:cxn modelId="{E1ADDDAB-1440-4D92-B37D-6336C1D656FB}" type="presParOf" srcId="{2A25163E-20AB-4125-9DFC-E9F54DCC7526}" destId="{4C60B248-8851-467F-AFF1-B0B22FE2E3CD}" srcOrd="8" destOrd="0" presId="urn:microsoft.com/office/officeart/2005/8/layout/radial1"/>
    <dgm:cxn modelId="{BA0F10B8-8C72-4286-B452-39F6F20F6017}" type="presParOf" srcId="{2A25163E-20AB-4125-9DFC-E9F54DCC7526}" destId="{A531BD44-461A-4D98-B440-AD4C94656D25}" srcOrd="9" destOrd="0" presId="urn:microsoft.com/office/officeart/2005/8/layout/radial1"/>
    <dgm:cxn modelId="{224C7144-EB2A-4DAE-AB2D-3674DB627B1B}" type="presParOf" srcId="{A531BD44-461A-4D98-B440-AD4C94656D25}" destId="{F9114C59-46FB-4589-8B35-F52AE6551E04}" srcOrd="0" destOrd="0" presId="urn:microsoft.com/office/officeart/2005/8/layout/radial1"/>
    <dgm:cxn modelId="{B40283DC-F65D-46CD-B97A-796FFB6FD241}" type="presParOf" srcId="{2A25163E-20AB-4125-9DFC-E9F54DCC7526}" destId="{0EA77A1B-8F04-41EC-9EDB-7923B00BD581}" srcOrd="10" destOrd="0" presId="urn:microsoft.com/office/officeart/2005/8/layout/radial1"/>
    <dgm:cxn modelId="{480D579A-BFFF-48EB-8403-ED3F06A1F019}" type="presParOf" srcId="{2A25163E-20AB-4125-9DFC-E9F54DCC7526}" destId="{11D3B463-A84A-4C4F-9060-A78865F0538F}" srcOrd="11" destOrd="0" presId="urn:microsoft.com/office/officeart/2005/8/layout/radial1"/>
    <dgm:cxn modelId="{60A51ABD-FD3E-421D-8DBC-C6B1BAE05691}" type="presParOf" srcId="{11D3B463-A84A-4C4F-9060-A78865F0538F}" destId="{2BE4AC1C-0BC2-4B30-832F-7ED2D564A06B}" srcOrd="0" destOrd="0" presId="urn:microsoft.com/office/officeart/2005/8/layout/radial1"/>
    <dgm:cxn modelId="{42BEB58B-018F-49DB-9E3C-11C14CF17579}" type="presParOf" srcId="{2A25163E-20AB-4125-9DFC-E9F54DCC7526}" destId="{198D90C3-D137-4F86-8A52-266B5A5459AA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901DA-3F9D-47FE-B82A-10EF35123686}">
      <dsp:nvSpPr>
        <dsp:cNvPr id="0" name=""/>
        <dsp:cNvSpPr/>
      </dsp:nvSpPr>
      <dsp:spPr>
        <a:xfrm>
          <a:off x="3486931" y="1635112"/>
          <a:ext cx="1255737" cy="12557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Capacity friendly evaluation</a:t>
          </a:r>
          <a:endParaRPr lang="en-GB" sz="1600" kern="1200" dirty="0"/>
        </a:p>
      </dsp:txBody>
      <dsp:txXfrm>
        <a:off x="3670829" y="1819010"/>
        <a:ext cx="887941" cy="887941"/>
      </dsp:txXfrm>
    </dsp:sp>
    <dsp:sp modelId="{F97D47AF-01D8-4E37-B783-83497891C21C}">
      <dsp:nvSpPr>
        <dsp:cNvPr id="0" name=""/>
        <dsp:cNvSpPr/>
      </dsp:nvSpPr>
      <dsp:spPr>
        <a:xfrm rot="16200000">
          <a:off x="3926349" y="143292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105377" y="1437239"/>
        <a:ext cx="18845" cy="18845"/>
      </dsp:txXfrm>
    </dsp:sp>
    <dsp:sp modelId="{BA434FE3-BB54-4175-A1DD-D2B95C7F33EC}">
      <dsp:nvSpPr>
        <dsp:cNvPr id="0" name=""/>
        <dsp:cNvSpPr/>
      </dsp:nvSpPr>
      <dsp:spPr>
        <a:xfrm>
          <a:off x="3486931" y="2474"/>
          <a:ext cx="1255737" cy="12557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Contextual analysis (political economy) </a:t>
          </a:r>
          <a:endParaRPr lang="en-GB" sz="1200" kern="1200" dirty="0"/>
        </a:p>
      </dsp:txBody>
      <dsp:txXfrm>
        <a:off x="3670829" y="186372"/>
        <a:ext cx="887941" cy="887941"/>
      </dsp:txXfrm>
    </dsp:sp>
    <dsp:sp modelId="{C5D0F512-4765-46CB-9B40-C950CD52AFF1}">
      <dsp:nvSpPr>
        <dsp:cNvPr id="0" name=""/>
        <dsp:cNvSpPr/>
      </dsp:nvSpPr>
      <dsp:spPr>
        <a:xfrm rot="19800000">
          <a:off x="4633302" y="184108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812330" y="1845399"/>
        <a:ext cx="18845" cy="18845"/>
      </dsp:txXfrm>
    </dsp:sp>
    <dsp:sp modelId="{B2AECAC0-2C74-4032-A26C-BD8790324039}">
      <dsp:nvSpPr>
        <dsp:cNvPr id="0" name=""/>
        <dsp:cNvSpPr/>
      </dsp:nvSpPr>
      <dsp:spPr>
        <a:xfrm>
          <a:off x="4900837" y="818793"/>
          <a:ext cx="1255737" cy="1255737"/>
        </a:xfrm>
        <a:prstGeom prst="ellipse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Peer review  (guidelines, products)</a:t>
          </a:r>
          <a:endParaRPr lang="en-GB" sz="1200" kern="1200" dirty="0"/>
        </a:p>
      </dsp:txBody>
      <dsp:txXfrm>
        <a:off x="5084735" y="1002691"/>
        <a:ext cx="887941" cy="887941"/>
      </dsp:txXfrm>
    </dsp:sp>
    <dsp:sp modelId="{72813F3E-4AD2-49AD-9AA0-0C62F5358D1E}">
      <dsp:nvSpPr>
        <dsp:cNvPr id="0" name=""/>
        <dsp:cNvSpPr/>
      </dsp:nvSpPr>
      <dsp:spPr>
        <a:xfrm rot="1800000">
          <a:off x="4633302" y="265740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812330" y="2661718"/>
        <a:ext cx="18845" cy="18845"/>
      </dsp:txXfrm>
    </dsp:sp>
    <dsp:sp modelId="{7AF0AE97-27AF-4BD9-963D-E10043C52813}">
      <dsp:nvSpPr>
        <dsp:cNvPr id="0" name=""/>
        <dsp:cNvSpPr/>
      </dsp:nvSpPr>
      <dsp:spPr>
        <a:xfrm>
          <a:off x="4900837" y="2451431"/>
          <a:ext cx="1255737" cy="1255737"/>
        </a:xfrm>
        <a:prstGeom prst="ellipse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Knowledge sharing, dialogue</a:t>
          </a:r>
          <a:endParaRPr lang="en-GB" sz="1200" kern="1200" dirty="0"/>
        </a:p>
      </dsp:txBody>
      <dsp:txXfrm>
        <a:off x="5084735" y="2635329"/>
        <a:ext cx="887941" cy="887941"/>
      </dsp:txXfrm>
    </dsp:sp>
    <dsp:sp modelId="{962AFD24-EC86-462D-86C0-E698B2D3E355}">
      <dsp:nvSpPr>
        <dsp:cNvPr id="0" name=""/>
        <dsp:cNvSpPr/>
      </dsp:nvSpPr>
      <dsp:spPr>
        <a:xfrm rot="5400000">
          <a:off x="3926349" y="3065567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4105377" y="3069878"/>
        <a:ext cx="18845" cy="18845"/>
      </dsp:txXfrm>
    </dsp:sp>
    <dsp:sp modelId="{4C60B248-8851-467F-AFF1-B0B22FE2E3CD}">
      <dsp:nvSpPr>
        <dsp:cNvPr id="0" name=""/>
        <dsp:cNvSpPr/>
      </dsp:nvSpPr>
      <dsp:spPr>
        <a:xfrm>
          <a:off x="3486931" y="3267751"/>
          <a:ext cx="1255737" cy="1255737"/>
        </a:xfrm>
        <a:prstGeom prst="ellipse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Training, mentoring</a:t>
          </a:r>
          <a:endParaRPr lang="en-GB" sz="1200" kern="1200" dirty="0"/>
        </a:p>
      </dsp:txBody>
      <dsp:txXfrm>
        <a:off x="3670829" y="3451649"/>
        <a:ext cx="887941" cy="887941"/>
      </dsp:txXfrm>
    </dsp:sp>
    <dsp:sp modelId="{A531BD44-461A-4D98-B440-AD4C94656D25}">
      <dsp:nvSpPr>
        <dsp:cNvPr id="0" name=""/>
        <dsp:cNvSpPr/>
      </dsp:nvSpPr>
      <dsp:spPr>
        <a:xfrm rot="9000000">
          <a:off x="3219396" y="2657408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398424" y="2661718"/>
        <a:ext cx="18845" cy="18845"/>
      </dsp:txXfrm>
    </dsp:sp>
    <dsp:sp modelId="{0EA77A1B-8F04-41EC-9EDB-7923B00BD581}">
      <dsp:nvSpPr>
        <dsp:cNvPr id="0" name=""/>
        <dsp:cNvSpPr/>
      </dsp:nvSpPr>
      <dsp:spPr>
        <a:xfrm>
          <a:off x="2073025" y="2451431"/>
          <a:ext cx="1255737" cy="1255737"/>
        </a:xfrm>
        <a:prstGeom prst="ellipse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Collaborative evaluations</a:t>
          </a:r>
          <a:endParaRPr lang="en-GB" sz="1200" kern="1200" dirty="0"/>
        </a:p>
      </dsp:txBody>
      <dsp:txXfrm>
        <a:off x="2256923" y="2635329"/>
        <a:ext cx="887941" cy="887941"/>
      </dsp:txXfrm>
    </dsp:sp>
    <dsp:sp modelId="{11D3B463-A84A-4C4F-9060-A78865F0538F}">
      <dsp:nvSpPr>
        <dsp:cNvPr id="0" name=""/>
        <dsp:cNvSpPr/>
      </dsp:nvSpPr>
      <dsp:spPr>
        <a:xfrm rot="12600000">
          <a:off x="3219396" y="1841089"/>
          <a:ext cx="376900" cy="27465"/>
        </a:xfrm>
        <a:custGeom>
          <a:avLst/>
          <a:gdLst/>
          <a:ahLst/>
          <a:cxnLst/>
          <a:rect l="0" t="0" r="0" b="0"/>
          <a:pathLst>
            <a:path>
              <a:moveTo>
                <a:pt x="0" y="13732"/>
              </a:moveTo>
              <a:lnTo>
                <a:pt x="376900" y="1373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398424" y="1845399"/>
        <a:ext cx="18845" cy="18845"/>
      </dsp:txXfrm>
    </dsp:sp>
    <dsp:sp modelId="{198D90C3-D137-4F86-8A52-266B5A5459AA}">
      <dsp:nvSpPr>
        <dsp:cNvPr id="0" name=""/>
        <dsp:cNvSpPr/>
      </dsp:nvSpPr>
      <dsp:spPr>
        <a:xfrm>
          <a:off x="2073025" y="818793"/>
          <a:ext cx="1255737" cy="1255737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Networking, peer-to-peer learning</a:t>
          </a:r>
          <a:endParaRPr lang="en-GB" sz="1200" kern="1200" dirty="0"/>
        </a:p>
      </dsp:txBody>
      <dsp:txXfrm>
        <a:off x="2256923" y="1002691"/>
        <a:ext cx="887941" cy="887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810A-34A0-41C4-B7B7-A083ABEB78ED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BE7-1882-41C0-BB0D-3A15B6998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0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810A-34A0-41C4-B7B7-A083ABEB78ED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BE7-1882-41C0-BB0D-3A15B6998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49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810A-34A0-41C4-B7B7-A083ABEB78ED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BE7-1882-41C0-BB0D-3A15B6998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47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223963" y="0"/>
            <a:ext cx="7920037" cy="3717032"/>
          </a:xfr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sp>
      <p:sp>
        <p:nvSpPr>
          <p:cNvPr id="5" name="Rectangle 4"/>
          <p:cNvSpPr/>
          <p:nvPr userDrawn="1"/>
        </p:nvSpPr>
        <p:spPr bwMode="auto">
          <a:xfrm>
            <a:off x="-3175" y="0"/>
            <a:ext cx="1227138" cy="3717032"/>
          </a:xfrm>
          <a:prstGeom prst="rect">
            <a:avLst/>
          </a:prstGeom>
          <a:solidFill>
            <a:srgbClr val="0070C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1264096" y="3789040"/>
            <a:ext cx="7628384" cy="720080"/>
          </a:xfrm>
        </p:spPr>
        <p:txBody>
          <a:bodyPr/>
          <a:lstStyle>
            <a:lvl1pPr>
              <a:defRPr sz="36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2"/>
          </p:nvPr>
        </p:nvSpPr>
        <p:spPr>
          <a:xfrm>
            <a:off x="1267544" y="4531568"/>
            <a:ext cx="7624936" cy="112968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80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88640"/>
            <a:ext cx="8135938" cy="863600"/>
          </a:xfrm>
        </p:spPr>
        <p:txBody>
          <a:bodyPr anchor="ctr"/>
          <a:lstStyle>
            <a:lvl1pPr marL="0" indent="0">
              <a:buNone/>
              <a:defRPr sz="3600" baseline="0">
                <a:solidFill>
                  <a:schemeClr val="bg1"/>
                </a:solidFill>
              </a:defRPr>
            </a:lvl1pPr>
            <a:lvl2pPr marL="385763" indent="0">
              <a:buNone/>
              <a:defRPr sz="3200">
                <a:solidFill>
                  <a:schemeClr val="bg1"/>
                </a:solidFill>
              </a:defRPr>
            </a:lvl2pPr>
            <a:lvl3pPr marL="766763" indent="0">
              <a:buNone/>
              <a:defRPr sz="2400">
                <a:solidFill>
                  <a:schemeClr val="bg1"/>
                </a:solidFill>
              </a:defRPr>
            </a:lvl3pPr>
            <a:lvl4pPr marL="1150938" indent="0">
              <a:buNone/>
              <a:defRPr sz="2400">
                <a:solidFill>
                  <a:schemeClr val="bg1"/>
                </a:solidFill>
              </a:defRPr>
            </a:lvl4pPr>
            <a:lvl5pPr marL="1570038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insert slide title</a:t>
            </a:r>
          </a:p>
        </p:txBody>
      </p:sp>
    </p:spTree>
    <p:extLst>
      <p:ext uri="{BB962C8B-B14F-4D97-AF65-F5344CB8AC3E}">
        <p14:creationId xmlns:p14="http://schemas.microsoft.com/office/powerpoint/2010/main" val="256156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7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6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66724" y="1438274"/>
            <a:ext cx="8065715" cy="444965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88640"/>
            <a:ext cx="8135938" cy="863600"/>
          </a:xfrm>
        </p:spPr>
        <p:txBody>
          <a:bodyPr anchor="ctr"/>
          <a:lstStyle>
            <a:lvl1pPr marL="0" indent="0">
              <a:buNone/>
              <a:defRPr sz="3600" baseline="0">
                <a:solidFill>
                  <a:schemeClr val="bg1"/>
                </a:solidFill>
              </a:defRPr>
            </a:lvl1pPr>
            <a:lvl2pPr marL="385763" indent="0">
              <a:buNone/>
              <a:defRPr sz="3200">
                <a:solidFill>
                  <a:schemeClr val="bg1"/>
                </a:solidFill>
              </a:defRPr>
            </a:lvl2pPr>
            <a:lvl3pPr marL="766763" indent="0">
              <a:buNone/>
              <a:defRPr sz="2400">
                <a:solidFill>
                  <a:schemeClr val="bg1"/>
                </a:solidFill>
              </a:defRPr>
            </a:lvl3pPr>
            <a:lvl4pPr marL="1150938" indent="0">
              <a:buNone/>
              <a:defRPr sz="2400">
                <a:solidFill>
                  <a:schemeClr val="bg1"/>
                </a:solidFill>
              </a:defRPr>
            </a:lvl4pPr>
            <a:lvl5pPr marL="1570038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insert slide title</a:t>
            </a:r>
          </a:p>
        </p:txBody>
      </p:sp>
    </p:spTree>
    <p:extLst>
      <p:ext uri="{BB962C8B-B14F-4D97-AF65-F5344CB8AC3E}">
        <p14:creationId xmlns:p14="http://schemas.microsoft.com/office/powerpoint/2010/main" val="3139629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88640"/>
            <a:ext cx="8135938" cy="863600"/>
          </a:xfrm>
        </p:spPr>
        <p:txBody>
          <a:bodyPr anchor="ctr"/>
          <a:lstStyle>
            <a:lvl1pPr marL="0" indent="0">
              <a:buNone/>
              <a:defRPr sz="3600" baseline="0">
                <a:solidFill>
                  <a:schemeClr val="bg1"/>
                </a:solidFill>
              </a:defRPr>
            </a:lvl1pPr>
            <a:lvl2pPr marL="385763" indent="0">
              <a:buNone/>
              <a:defRPr sz="3200">
                <a:solidFill>
                  <a:schemeClr val="bg1"/>
                </a:solidFill>
              </a:defRPr>
            </a:lvl2pPr>
            <a:lvl3pPr marL="766763" indent="0">
              <a:buNone/>
              <a:defRPr sz="2400">
                <a:solidFill>
                  <a:schemeClr val="bg1"/>
                </a:solidFill>
              </a:defRPr>
            </a:lvl3pPr>
            <a:lvl4pPr marL="1150938" indent="0">
              <a:buNone/>
              <a:defRPr sz="2400">
                <a:solidFill>
                  <a:schemeClr val="bg1"/>
                </a:solidFill>
              </a:defRPr>
            </a:lvl4pPr>
            <a:lvl5pPr marL="1570038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insert 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915816" y="6309320"/>
            <a:ext cx="2592388" cy="359768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- </a:t>
            </a:r>
            <a:fld id="{978A0B10-9AF1-4485-B308-5DC5DB5807EA}" type="slidenum">
              <a:rPr lang="en-US" smtClean="0"/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90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F9810A-34A0-41C4-B7B7-A083ABEB78ED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7E4BE7-1882-41C0-BB0D-3A15B6998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20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810A-34A0-41C4-B7B7-A083ABEB78ED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BE7-1882-41C0-BB0D-3A15B6998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20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810A-34A0-41C4-B7B7-A083ABEB78ED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BE7-1882-41C0-BB0D-3A15B6998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38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810A-34A0-41C4-B7B7-A083ABEB78ED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BE7-1882-41C0-BB0D-3A15B6998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93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810A-34A0-41C4-B7B7-A083ABEB78ED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BE7-1882-41C0-BB0D-3A15B6998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7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810A-34A0-41C4-B7B7-A083ABEB78ED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BE7-1882-41C0-BB0D-3A15B6998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90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810A-34A0-41C4-B7B7-A083ABEB78ED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BE7-1882-41C0-BB0D-3A15B6998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12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810A-34A0-41C4-B7B7-A083ABEB78ED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BE7-1882-41C0-BB0D-3A15B6998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344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9810A-34A0-41C4-B7B7-A083ABEB78ED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E4BE7-1882-41C0-BB0D-3A15B6998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05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9810A-34A0-41C4-B7B7-A083ABEB78ED}" type="datetimeFigureOut">
              <a:rPr lang="en-GB" smtClean="0"/>
              <a:t>29/10/2015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E4BE7-1882-41C0-BB0D-3A15B6998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0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5887928"/>
            <a:ext cx="1554480" cy="853440"/>
          </a:xfrm>
          <a:prstGeom prst="rect">
            <a:avLst/>
          </a:prstGeom>
        </p:spPr>
      </p:pic>
      <p:sp>
        <p:nvSpPr>
          <p:cNvPr id="1027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66725" y="358775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4" y="1438274"/>
            <a:ext cx="8065715" cy="4449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0"/>
            <a:ext cx="9144000" cy="1340768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5864333" y="6300231"/>
            <a:ext cx="2778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Independent Office of Evaluation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7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8" r:id="rId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195263" indent="-195263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190500" algn="l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960438" indent="-193675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9538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7986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558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130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1702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27438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>
                <a:latin typeface="+mn-lt"/>
              </a:rPr>
              <a:t>IFAD’s </a:t>
            </a:r>
            <a:r>
              <a:rPr lang="en-US" sz="2200" b="1" dirty="0">
                <a:latin typeface="+mn-lt"/>
              </a:rPr>
              <a:t>approach to </a:t>
            </a:r>
            <a:r>
              <a:rPr lang="en-US" sz="2200" b="1" dirty="0" smtClean="0">
                <a:latin typeface="+mn-lt"/>
              </a:rPr>
              <a:t>Evaluation Capacity Development</a:t>
            </a:r>
            <a:r>
              <a:rPr lang="en-US" dirty="0">
                <a:latin typeface="+mn-lt"/>
              </a:rPr>
              <a:t> </a:t>
            </a:r>
            <a:endParaRPr lang="en-GB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2"/>
          </p:nvPr>
        </p:nvSpPr>
        <p:spPr/>
        <p:txBody>
          <a:bodyPr/>
          <a:lstStyle/>
          <a:p>
            <a:r>
              <a:rPr lang="en-US" sz="1800" dirty="0" smtClean="0"/>
              <a:t>Emerging practices for peer-to-peer collaboration in China and Ethiopia</a:t>
            </a:r>
            <a:endParaRPr lang="en-GB" sz="1800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4" t="26981" r="9373" b="19018"/>
          <a:stretch/>
        </p:blipFill>
        <p:spPr>
          <a:xfrm>
            <a:off x="1156945" y="0"/>
            <a:ext cx="7987055" cy="3717032"/>
          </a:xfrm>
        </p:spPr>
      </p:pic>
    </p:spTree>
    <p:extLst>
      <p:ext uri="{BB962C8B-B14F-4D97-AF65-F5344CB8AC3E}">
        <p14:creationId xmlns:p14="http://schemas.microsoft.com/office/powerpoint/2010/main" val="200634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1262809" y="4509120"/>
            <a:ext cx="6156684" cy="1800200"/>
          </a:xfrm>
          <a:prstGeom prst="flowChartPunchedTap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i="1" dirty="0" smtClean="0">
                <a:solidFill>
                  <a:schemeClr val="accent2"/>
                </a:solidFill>
              </a:rPr>
              <a:t>Individual</a:t>
            </a:r>
          </a:p>
          <a:p>
            <a:r>
              <a:rPr lang="en-GB" i="1" dirty="0" smtClean="0">
                <a:solidFill>
                  <a:schemeClr val="accent2"/>
                </a:solidFill>
              </a:rPr>
              <a:t>Level </a:t>
            </a:r>
            <a:endParaRPr lang="en-GB" i="1" dirty="0">
              <a:solidFill>
                <a:schemeClr val="accent2"/>
              </a:solidFill>
            </a:endParaRPr>
          </a:p>
        </p:txBody>
      </p:sp>
      <p:sp>
        <p:nvSpPr>
          <p:cNvPr id="5" name="Flowchart: Punched Tape 4"/>
          <p:cNvSpPr/>
          <p:nvPr/>
        </p:nvSpPr>
        <p:spPr>
          <a:xfrm>
            <a:off x="1259632" y="2780928"/>
            <a:ext cx="6120680" cy="2160239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i="1" dirty="0" smtClean="0">
                <a:solidFill>
                  <a:schemeClr val="accent2"/>
                </a:solidFill>
              </a:rPr>
              <a:t>Institutional</a:t>
            </a:r>
          </a:p>
          <a:p>
            <a:r>
              <a:rPr lang="en-GB" i="1" dirty="0" smtClean="0">
                <a:solidFill>
                  <a:schemeClr val="accent2"/>
                </a:solidFill>
              </a:rPr>
              <a:t>Level</a:t>
            </a:r>
            <a:endParaRPr lang="en-GB" i="1" dirty="0">
              <a:solidFill>
                <a:schemeClr val="accent2"/>
              </a:solidFill>
            </a:endParaRPr>
          </a:p>
        </p:txBody>
      </p:sp>
      <p:sp>
        <p:nvSpPr>
          <p:cNvPr id="3" name="Flowchart: Punched Tape 2"/>
          <p:cNvSpPr/>
          <p:nvPr/>
        </p:nvSpPr>
        <p:spPr>
          <a:xfrm>
            <a:off x="1262809" y="1196752"/>
            <a:ext cx="6120680" cy="2001039"/>
          </a:xfrm>
          <a:prstGeom prst="flowChartPunchedTap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i="1" dirty="0" smtClean="0">
                <a:solidFill>
                  <a:schemeClr val="accent2"/>
                </a:solidFill>
              </a:rPr>
              <a:t>Systemic</a:t>
            </a:r>
          </a:p>
          <a:p>
            <a:r>
              <a:rPr lang="en-GB" i="1" dirty="0" smtClean="0">
                <a:solidFill>
                  <a:schemeClr val="accent2"/>
                </a:solidFill>
              </a:rPr>
              <a:t>Level</a:t>
            </a:r>
            <a:endParaRPr lang="en-GB" i="1" dirty="0">
              <a:solidFill>
                <a:schemeClr val="accent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sz="4000" b="1" dirty="0" smtClean="0">
                <a:solidFill>
                  <a:schemeClr val="tx2"/>
                </a:solidFill>
              </a:rPr>
              <a:t>Elements of IFAD’s peer-to-peer approach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7" name="Right Arrow Callout 6"/>
          <p:cNvSpPr/>
          <p:nvPr/>
        </p:nvSpPr>
        <p:spPr>
          <a:xfrm>
            <a:off x="323528" y="1412776"/>
            <a:ext cx="864096" cy="4608512"/>
          </a:xfrm>
          <a:prstGeom prst="right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b="1" i="1" dirty="0" smtClean="0">
                <a:solidFill>
                  <a:schemeClr val="tx2"/>
                </a:solidFill>
              </a:rPr>
              <a:t>Supply </a:t>
            </a:r>
            <a:endParaRPr lang="en-GB" b="1" i="1" dirty="0">
              <a:solidFill>
                <a:schemeClr val="tx2"/>
              </a:solidFill>
            </a:endParaRPr>
          </a:p>
        </p:txBody>
      </p:sp>
      <p:sp>
        <p:nvSpPr>
          <p:cNvPr id="8" name="Left Arrow Callout 7"/>
          <p:cNvSpPr/>
          <p:nvPr/>
        </p:nvSpPr>
        <p:spPr>
          <a:xfrm>
            <a:off x="7524328" y="1468010"/>
            <a:ext cx="936104" cy="4752528"/>
          </a:xfrm>
          <a:prstGeom prst="left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b="1" i="1" dirty="0" smtClean="0">
                <a:solidFill>
                  <a:schemeClr val="tx2"/>
                </a:solidFill>
              </a:rPr>
              <a:t>Demand</a:t>
            </a: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5703479"/>
              </p:ext>
            </p:extLst>
          </p:nvPr>
        </p:nvGraphicFramePr>
        <p:xfrm>
          <a:off x="518864" y="154511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26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3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Institutional Partners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Institutional cooperation as starting point for ECD</a:t>
            </a:r>
          </a:p>
          <a:p>
            <a:r>
              <a:rPr lang="en-GB" b="1" dirty="0" smtClean="0"/>
              <a:t>China: </a:t>
            </a:r>
            <a:r>
              <a:rPr lang="en-GB" dirty="0" smtClean="0"/>
              <a:t>Statement of Intent with Ministry of Finance of the Peoples Republic of China</a:t>
            </a:r>
          </a:p>
          <a:p>
            <a:r>
              <a:rPr lang="en-GB" b="1" dirty="0" smtClean="0"/>
              <a:t>Ethiopia</a:t>
            </a:r>
            <a:r>
              <a:rPr lang="en-GB" dirty="0" smtClean="0"/>
              <a:t>: </a:t>
            </a:r>
            <a:r>
              <a:rPr lang="en-US" dirty="0" smtClean="0"/>
              <a:t>Planning </a:t>
            </a:r>
            <a:r>
              <a:rPr lang="en-US" dirty="0"/>
              <a:t>and Programming Directorate (PPD) </a:t>
            </a:r>
            <a:r>
              <a:rPr lang="en-GB" dirty="0"/>
              <a:t>of  the </a:t>
            </a:r>
            <a:r>
              <a:rPr lang="en-GB" dirty="0" smtClean="0">
                <a:ea typeface="Calibri"/>
                <a:cs typeface="Arial"/>
              </a:rPr>
              <a:t>Ministry </a:t>
            </a:r>
            <a:r>
              <a:rPr lang="en-GB" dirty="0">
                <a:ea typeface="Calibri"/>
                <a:cs typeface="Arial"/>
              </a:rPr>
              <a:t>of Agriculture and Natural </a:t>
            </a:r>
            <a:r>
              <a:rPr lang="en-GB" dirty="0" smtClean="0">
                <a:ea typeface="Calibri"/>
                <a:cs typeface="Arial"/>
              </a:rPr>
              <a:t>Resources and </a:t>
            </a:r>
            <a:r>
              <a:rPr lang="en-GB" dirty="0">
                <a:ea typeface="Calibri"/>
                <a:cs typeface="Arial"/>
              </a:rPr>
              <a:t>the Ministry of  Livestock and </a:t>
            </a:r>
            <a:r>
              <a:rPr lang="en-GB" dirty="0" smtClean="0">
                <a:ea typeface="Calibri"/>
                <a:cs typeface="Arial"/>
              </a:rPr>
              <a:t>Fisheries; </a:t>
            </a:r>
            <a:r>
              <a:rPr lang="en-GB" dirty="0" smtClean="0"/>
              <a:t>Ethiopian </a:t>
            </a:r>
            <a:r>
              <a:rPr lang="en-GB" dirty="0"/>
              <a:t>Agriculture Transformation Agency (ATA</a:t>
            </a:r>
            <a:r>
              <a:rPr lang="en-GB" dirty="0" smtClean="0"/>
              <a:t>); Ethiopian </a:t>
            </a:r>
            <a:r>
              <a:rPr lang="en-GB" dirty="0"/>
              <a:t>Evaluation Association (</a:t>
            </a:r>
            <a:r>
              <a:rPr lang="en-GB" dirty="0" err="1"/>
              <a:t>EEvA</a:t>
            </a:r>
            <a:r>
              <a:rPr lang="en-GB" dirty="0"/>
              <a:t>) </a:t>
            </a:r>
            <a:endParaRPr lang="en-GB" dirty="0" smtClean="0"/>
          </a:p>
          <a:p>
            <a:pPr>
              <a:buFont typeface="Calibri" panose="020F0502020204030204" pitchFamily="34" charset="0"/>
              <a:buChar char="→"/>
            </a:pPr>
            <a:r>
              <a:rPr lang="en-GB" b="1" dirty="0" smtClean="0">
                <a:solidFill>
                  <a:schemeClr val="accent2"/>
                </a:solidFill>
              </a:rPr>
              <a:t>Entry point through formal cooperation </a:t>
            </a:r>
            <a:r>
              <a:rPr lang="en-GB" b="1" dirty="0" smtClean="0">
                <a:solidFill>
                  <a:schemeClr val="accent2"/>
                </a:solidFill>
              </a:rPr>
              <a:t>partners</a:t>
            </a:r>
            <a:endParaRPr lang="en-GB" b="1" dirty="0">
              <a:solidFill>
                <a:schemeClr val="accent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0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Contextual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300" dirty="0" smtClean="0"/>
              <a:t>Evaluation Capacity Mapping provides contextual analysis</a:t>
            </a:r>
          </a:p>
          <a:p>
            <a:r>
              <a:rPr lang="en-GB" sz="3300" b="1" dirty="0" smtClean="0"/>
              <a:t>China </a:t>
            </a:r>
            <a:r>
              <a:rPr lang="en-GB" sz="3300" dirty="0" smtClean="0"/>
              <a:t>: Cross-</a:t>
            </a:r>
            <a:r>
              <a:rPr lang="en-GB" sz="3300" dirty="0" err="1" smtClean="0"/>
              <a:t>sectoral</a:t>
            </a:r>
            <a:r>
              <a:rPr lang="en-GB" sz="3300" dirty="0" smtClean="0"/>
              <a:t> ministries (e.g. MOF) have evaluation functions, but limited capacity to guide </a:t>
            </a:r>
            <a:r>
              <a:rPr lang="en-GB" sz="3300" dirty="0"/>
              <a:t>sectors; </a:t>
            </a:r>
            <a:r>
              <a:rPr lang="en-GB" sz="3300" dirty="0" smtClean="0"/>
              <a:t>sector guidance </a:t>
            </a:r>
            <a:r>
              <a:rPr lang="en-GB" sz="3300" dirty="0"/>
              <a:t>mainly on M less on </a:t>
            </a:r>
            <a:r>
              <a:rPr lang="en-GB" sz="3300" dirty="0" smtClean="0"/>
              <a:t>E; institutional independence of evaluation not given; some individual capacities and nascent network, </a:t>
            </a:r>
            <a:r>
              <a:rPr lang="en-GB" sz="3300" dirty="0"/>
              <a:t>e.g. education; </a:t>
            </a:r>
            <a:endParaRPr lang="en-GB" sz="3300" dirty="0" smtClean="0"/>
          </a:p>
          <a:p>
            <a:r>
              <a:rPr lang="en-GB" sz="3300" b="1" dirty="0" smtClean="0"/>
              <a:t>Ethiopia </a:t>
            </a:r>
            <a:r>
              <a:rPr lang="en-GB" sz="3300" dirty="0" smtClean="0"/>
              <a:t>: </a:t>
            </a:r>
            <a:r>
              <a:rPr lang="en-GB" sz="3300" dirty="0"/>
              <a:t>Very little tradition of </a:t>
            </a:r>
            <a:r>
              <a:rPr lang="en-GB" sz="3300" dirty="0" smtClean="0"/>
              <a:t>evidence-based policy development; </a:t>
            </a:r>
            <a:r>
              <a:rPr lang="en-GB" sz="3300" dirty="0" err="1" smtClean="0"/>
              <a:t>GoE</a:t>
            </a:r>
            <a:r>
              <a:rPr lang="en-GB" sz="3300" dirty="0" smtClean="0"/>
              <a:t> </a:t>
            </a:r>
            <a:r>
              <a:rPr lang="en-GB" sz="3300" dirty="0"/>
              <a:t>commitment on M&amp;E system and adoption of results-based approach; </a:t>
            </a:r>
            <a:r>
              <a:rPr lang="en-GB" sz="3300" dirty="0" err="1"/>
              <a:t>EEvA</a:t>
            </a:r>
            <a:r>
              <a:rPr lang="en-GB" sz="3300" dirty="0"/>
              <a:t> established, developing the Ethiopian Evaluation standard; Lack of systematic data management system, technical skills and adequate human capacity financial resources and dedicated </a:t>
            </a:r>
            <a:r>
              <a:rPr lang="en-GB" sz="3300" dirty="0" smtClean="0"/>
              <a:t>budget</a:t>
            </a:r>
          </a:p>
          <a:p>
            <a:pPr>
              <a:buFont typeface="Calibri" panose="020F0502020204030204" pitchFamily="34" charset="0"/>
              <a:buChar char="→"/>
            </a:pPr>
            <a:r>
              <a:rPr lang="en-GB" sz="3300" b="1" dirty="0" smtClean="0">
                <a:solidFill>
                  <a:schemeClr val="accent2"/>
                </a:solidFill>
              </a:rPr>
              <a:t>Evaluation Capacity Mapping </a:t>
            </a:r>
            <a:r>
              <a:rPr lang="en-GB" sz="3300" dirty="0" smtClean="0">
                <a:solidFill>
                  <a:schemeClr val="accent2"/>
                </a:solidFill>
              </a:rPr>
              <a:t>helps to position cooperation within the political economy of </a:t>
            </a:r>
            <a:r>
              <a:rPr lang="en-GB" sz="3300" dirty="0" smtClean="0">
                <a:solidFill>
                  <a:schemeClr val="accent2"/>
                </a:solidFill>
              </a:rPr>
              <a:t>evaluation; adds important </a:t>
            </a:r>
            <a:r>
              <a:rPr lang="en-GB" sz="3300" b="1" dirty="0" smtClean="0">
                <a:solidFill>
                  <a:schemeClr val="accent2"/>
                </a:solidFill>
              </a:rPr>
              <a:t>systemic dimension </a:t>
            </a:r>
            <a:r>
              <a:rPr lang="en-GB" sz="3300" dirty="0" smtClean="0">
                <a:solidFill>
                  <a:schemeClr val="accent2"/>
                </a:solidFill>
              </a:rPr>
              <a:t>to ECD</a:t>
            </a:r>
            <a:endParaRPr lang="en-GB" sz="3300" dirty="0" smtClean="0">
              <a:solidFill>
                <a:schemeClr val="accent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37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</a:t>
            </a:r>
            <a:r>
              <a:rPr lang="en-GB" dirty="0" smtClean="0"/>
              <a:t>ollaborative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sz="5100" dirty="0" smtClean="0"/>
              <a:t>Participation of partners in field work and debriefing, less in </a:t>
            </a:r>
            <a:r>
              <a:rPr lang="en-GB" sz="5100" dirty="0" smtClean="0"/>
              <a:t>design</a:t>
            </a:r>
          </a:p>
          <a:p>
            <a:r>
              <a:rPr lang="en-US" sz="5100" dirty="0" smtClean="0"/>
              <a:t>For </a:t>
            </a:r>
            <a:r>
              <a:rPr lang="en-US" sz="5100" dirty="0"/>
              <a:t>CPEs, IOE </a:t>
            </a:r>
            <a:r>
              <a:rPr lang="en-US" sz="5100" dirty="0" smtClean="0"/>
              <a:t>preparatory </a:t>
            </a:r>
            <a:r>
              <a:rPr lang="en-US" sz="5100" dirty="0"/>
              <a:t>mission to identify key questions with in-country </a:t>
            </a:r>
            <a:r>
              <a:rPr lang="en-US" sz="5100" dirty="0" smtClean="0"/>
              <a:t>stakeholders; draft </a:t>
            </a:r>
            <a:r>
              <a:rPr lang="en-US" sz="5100" dirty="0"/>
              <a:t>approach paper with them for comments</a:t>
            </a:r>
            <a:endParaRPr lang="en-GB" sz="5100" dirty="0" smtClean="0"/>
          </a:p>
          <a:p>
            <a:r>
              <a:rPr lang="en-GB" sz="5100" dirty="0" smtClean="0"/>
              <a:t>Balancing IOE independence with partner involvement</a:t>
            </a:r>
          </a:p>
          <a:p>
            <a:r>
              <a:rPr lang="en-GB" sz="5100" b="1" dirty="0" smtClean="0"/>
              <a:t>China</a:t>
            </a:r>
            <a:r>
              <a:rPr lang="en-GB" sz="5100" dirty="0" smtClean="0"/>
              <a:t>: Partners from MOF and MOA joined project evaluation mission; worked on selected evaluation question</a:t>
            </a:r>
          </a:p>
          <a:p>
            <a:r>
              <a:rPr lang="en-GB" sz="5100" b="1" dirty="0"/>
              <a:t>Ethiopia</a:t>
            </a:r>
            <a:r>
              <a:rPr lang="en-GB" sz="5100" dirty="0"/>
              <a:t>: </a:t>
            </a:r>
            <a:r>
              <a:rPr lang="en-GB" sz="5100" dirty="0" err="1"/>
              <a:t>MoA</a:t>
            </a:r>
            <a:r>
              <a:rPr lang="en-GB" sz="5100" dirty="0"/>
              <a:t> PPD staff participation in the evaluation of the Poverty Investment </a:t>
            </a:r>
            <a:r>
              <a:rPr lang="en-GB" sz="5100" dirty="0" smtClean="0"/>
              <a:t>Framework; pilot </a:t>
            </a:r>
            <a:r>
              <a:rPr lang="en-GB" sz="5100" dirty="0"/>
              <a:t>ex ante impact evaluation by ATA</a:t>
            </a:r>
          </a:p>
          <a:p>
            <a:r>
              <a:rPr lang="en-GB" sz="5100" dirty="0"/>
              <a:t>Opportunity to enhance evaluation practice, pilot innovative methods</a:t>
            </a:r>
          </a:p>
          <a:p>
            <a:r>
              <a:rPr lang="en-GB" sz="5100" dirty="0"/>
              <a:t>Useful for IOE to engage partners in evaluation practice; triangulate perspectives on project success and </a:t>
            </a:r>
            <a:r>
              <a:rPr lang="en-GB" sz="5100" dirty="0" smtClean="0"/>
              <a:t>failures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en-GB" sz="5000" b="1" dirty="0">
                <a:solidFill>
                  <a:schemeClr val="accent2"/>
                </a:solidFill>
              </a:rPr>
              <a:t>Evaluation practice </a:t>
            </a:r>
            <a:r>
              <a:rPr lang="en-GB" sz="5000" dirty="0">
                <a:solidFill>
                  <a:schemeClr val="accent2"/>
                </a:solidFill>
              </a:rPr>
              <a:t>is an integral part of evaluation capacity </a:t>
            </a:r>
            <a:r>
              <a:rPr lang="en-GB" sz="5000" dirty="0">
                <a:solidFill>
                  <a:schemeClr val="accent2"/>
                </a:solidFill>
              </a:rPr>
              <a:t>building</a:t>
            </a:r>
          </a:p>
          <a:p>
            <a:pPr>
              <a:buFont typeface="Calibri" panose="020F0502020204030204" pitchFamily="34" charset="0"/>
              <a:buChar char="→"/>
            </a:pPr>
            <a:r>
              <a:rPr lang="en-GB" sz="5100" b="1" dirty="0" smtClean="0">
                <a:solidFill>
                  <a:schemeClr val="accent2"/>
                </a:solidFill>
              </a:rPr>
              <a:t>Enhanced depth of exposure would require change of IOE evaluation practice</a:t>
            </a:r>
            <a:r>
              <a:rPr lang="en-GB" sz="5100" dirty="0" smtClean="0">
                <a:solidFill>
                  <a:schemeClr val="accent2"/>
                </a:solidFill>
              </a:rPr>
              <a:t>: e.g. Participation in design as an opportunity to unpack the theory of change underpinning the evaluation</a:t>
            </a:r>
            <a:r>
              <a:rPr lang="en-GB" sz="5100" dirty="0">
                <a:solidFill>
                  <a:schemeClr val="accent2"/>
                </a:solidFill>
              </a:rPr>
              <a:t>; larger team with more national </a:t>
            </a:r>
            <a:r>
              <a:rPr lang="en-GB" sz="5100" dirty="0" smtClean="0">
                <a:solidFill>
                  <a:schemeClr val="accent2"/>
                </a:solidFill>
              </a:rPr>
              <a:t>evaluators; </a:t>
            </a:r>
            <a:r>
              <a:rPr lang="en-GB" sz="5100" dirty="0" smtClean="0">
                <a:solidFill>
                  <a:schemeClr val="accent2"/>
                </a:solidFill>
              </a:rPr>
              <a:t>all </a:t>
            </a:r>
            <a:r>
              <a:rPr lang="en-GB" sz="5100" dirty="0" smtClean="0">
                <a:solidFill>
                  <a:schemeClr val="accent2"/>
                </a:solidFill>
              </a:rPr>
              <a:t>requires</a:t>
            </a:r>
            <a:r>
              <a:rPr lang="en-GB" sz="5100" b="1" dirty="0" smtClean="0">
                <a:solidFill>
                  <a:schemeClr val="accent2"/>
                </a:solidFill>
              </a:rPr>
              <a:t> additional resources</a:t>
            </a:r>
            <a:r>
              <a:rPr lang="en-GB" sz="5100" dirty="0" smtClean="0">
                <a:solidFill>
                  <a:schemeClr val="accent2"/>
                </a:solidFill>
              </a:rPr>
              <a:t>.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882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Mutual review of guidelines and standards for learning and to strengthen credibility of evaluation standards, guidelines and products</a:t>
            </a:r>
          </a:p>
          <a:p>
            <a:r>
              <a:rPr lang="en-GB" b="1" dirty="0" smtClean="0"/>
              <a:t>China</a:t>
            </a:r>
            <a:r>
              <a:rPr lang="en-GB" dirty="0" smtClean="0"/>
              <a:t>: MOF China guidelines for IOE comments</a:t>
            </a:r>
          </a:p>
          <a:p>
            <a:r>
              <a:rPr lang="en-GB" b="1" dirty="0" smtClean="0"/>
              <a:t>Ethiopia</a:t>
            </a:r>
            <a:r>
              <a:rPr lang="en-GB" dirty="0" smtClean="0"/>
              <a:t>: Development of Ethiopia evaluation standards supported by IOE</a:t>
            </a:r>
          </a:p>
          <a:p>
            <a:r>
              <a:rPr lang="en-GB" dirty="0" smtClean="0"/>
              <a:t>IOE guidelines shared with partners</a:t>
            </a:r>
          </a:p>
          <a:p>
            <a:pPr>
              <a:buFont typeface="Calibri" panose="020F0502020204030204" pitchFamily="34" charset="0"/>
              <a:buChar char="→"/>
            </a:pPr>
            <a:r>
              <a:rPr lang="en-GB" b="1" dirty="0" smtClean="0">
                <a:solidFill>
                  <a:schemeClr val="accent2"/>
                </a:solidFill>
              </a:rPr>
              <a:t>Process of reviewing guidelines </a:t>
            </a:r>
            <a:r>
              <a:rPr lang="en-GB" dirty="0" smtClean="0">
                <a:solidFill>
                  <a:schemeClr val="accent2"/>
                </a:solidFill>
              </a:rPr>
              <a:t>as opportunity to reflect on </a:t>
            </a:r>
            <a:r>
              <a:rPr lang="en-GB" dirty="0" smtClean="0">
                <a:solidFill>
                  <a:schemeClr val="accent2"/>
                </a:solidFill>
              </a:rPr>
              <a:t>evaluation </a:t>
            </a:r>
            <a:r>
              <a:rPr lang="en-GB" dirty="0" smtClean="0">
                <a:solidFill>
                  <a:schemeClr val="accent2"/>
                </a:solidFill>
              </a:rPr>
              <a:t>practice, enhance common understanding of </a:t>
            </a:r>
            <a:r>
              <a:rPr lang="en-GB" dirty="0" smtClean="0">
                <a:solidFill>
                  <a:schemeClr val="accent2"/>
                </a:solidFill>
              </a:rPr>
              <a:t>evaluation </a:t>
            </a:r>
            <a:r>
              <a:rPr lang="en-GB" dirty="0" smtClean="0">
                <a:solidFill>
                  <a:schemeClr val="accent2"/>
                </a:solidFill>
              </a:rPr>
              <a:t>principles and mobilise support from </a:t>
            </a:r>
            <a:r>
              <a:rPr lang="en-GB" dirty="0" smtClean="0">
                <a:solidFill>
                  <a:schemeClr val="accent2"/>
                </a:solidFill>
              </a:rPr>
              <a:t>evaluation peers; successful process can be a key element of </a:t>
            </a:r>
            <a:r>
              <a:rPr lang="en-GB" b="1" dirty="0" smtClean="0">
                <a:solidFill>
                  <a:schemeClr val="accent2"/>
                </a:solidFill>
              </a:rPr>
              <a:t>institutional capacity building</a:t>
            </a:r>
            <a:endParaRPr lang="en-GB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97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 and Knowledge Sharing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smtClean="0"/>
              <a:t>China</a:t>
            </a:r>
            <a:r>
              <a:rPr lang="en-GB" b="1" dirty="0" smtClean="0"/>
              <a:t>: </a:t>
            </a:r>
            <a:r>
              <a:rPr lang="en-GB" dirty="0" smtClean="0"/>
              <a:t>Methodology </a:t>
            </a:r>
            <a:r>
              <a:rPr lang="en-GB" dirty="0"/>
              <a:t>workshop in July 2014 in Beijing </a:t>
            </a:r>
            <a:r>
              <a:rPr lang="en-GB" dirty="0" smtClean="0"/>
              <a:t>(in conjunction with CPE China)</a:t>
            </a:r>
            <a:endParaRPr lang="en-GB" b="1" dirty="0" smtClean="0"/>
          </a:p>
          <a:p>
            <a:r>
              <a:rPr lang="en-GB" dirty="0" smtClean="0"/>
              <a:t>SHIPDET </a:t>
            </a:r>
            <a:r>
              <a:rPr lang="en-GB" dirty="0" smtClean="0"/>
              <a:t>Spring 2015 (Shanghai)</a:t>
            </a:r>
          </a:p>
          <a:p>
            <a:pPr lvl="1"/>
            <a:r>
              <a:rPr lang="en-GB" dirty="0" smtClean="0"/>
              <a:t>Well attended formal training, mainly targeted at evaluators and evaluation managers at the Provincial Departments of Finance</a:t>
            </a:r>
          </a:p>
          <a:p>
            <a:pPr lvl="1"/>
            <a:r>
              <a:rPr lang="en-GB" dirty="0" smtClean="0"/>
              <a:t>Useful event to present IFAD’s approach to project evaluation</a:t>
            </a:r>
          </a:p>
          <a:p>
            <a:pPr lvl="1"/>
            <a:r>
              <a:rPr lang="en-GB" dirty="0" smtClean="0"/>
              <a:t>Interest to learn more about complex evaluations, e.g. country programme evaluations and synthesis</a:t>
            </a:r>
          </a:p>
          <a:p>
            <a:r>
              <a:rPr lang="en-GB" sz="3600" b="1" dirty="0" smtClean="0"/>
              <a:t>Ethiopia</a:t>
            </a:r>
            <a:r>
              <a:rPr lang="en-GB" dirty="0" smtClean="0"/>
              <a:t>: ECD </a:t>
            </a:r>
            <a:r>
              <a:rPr lang="en-GB" dirty="0" smtClean="0"/>
              <a:t>Workshop on </a:t>
            </a:r>
            <a:r>
              <a:rPr lang="en-GB" dirty="0"/>
              <a:t>6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smtClean="0"/>
              <a:t>Nov.2015</a:t>
            </a:r>
          </a:p>
          <a:p>
            <a:pPr lvl="1"/>
            <a:r>
              <a:rPr lang="en-GB" dirty="0"/>
              <a:t>IOE </a:t>
            </a:r>
            <a:r>
              <a:rPr lang="en-GB" dirty="0" smtClean="0"/>
              <a:t>sponsored (from </a:t>
            </a:r>
            <a:r>
              <a:rPr lang="en-GB" dirty="0"/>
              <a:t>SDC funds) </a:t>
            </a:r>
            <a:r>
              <a:rPr lang="en-GB" dirty="0" smtClean="0"/>
              <a:t>participation </a:t>
            </a:r>
            <a:r>
              <a:rPr lang="en-GB" dirty="0"/>
              <a:t>of  Government of Ethiopia official </a:t>
            </a:r>
            <a:r>
              <a:rPr lang="en-GB" dirty="0" smtClean="0"/>
              <a:t>in </a:t>
            </a:r>
            <a:r>
              <a:rPr lang="en-GB" dirty="0"/>
              <a:t>2015 IPDET in </a:t>
            </a:r>
            <a:r>
              <a:rPr lang="en-GB" dirty="0" smtClean="0"/>
              <a:t>Canada</a:t>
            </a:r>
            <a:endParaRPr lang="en-GB" dirty="0"/>
          </a:p>
          <a:p>
            <a:pPr>
              <a:buFont typeface="Arial" panose="020B0604020202020204" pitchFamily="34" charset="0"/>
              <a:buChar char="→"/>
            </a:pPr>
            <a:r>
              <a:rPr lang="en-GB" sz="3500" dirty="0" smtClean="0">
                <a:solidFill>
                  <a:schemeClr val="accent2"/>
                </a:solidFill>
              </a:rPr>
              <a:t> </a:t>
            </a:r>
            <a:r>
              <a:rPr lang="en-GB" sz="2900" dirty="0" smtClean="0">
                <a:solidFill>
                  <a:schemeClr val="accent2"/>
                </a:solidFill>
              </a:rPr>
              <a:t>Strengthening individual </a:t>
            </a:r>
            <a:r>
              <a:rPr lang="en-GB" sz="2900" b="1" dirty="0">
                <a:solidFill>
                  <a:schemeClr val="accent2"/>
                </a:solidFill>
              </a:rPr>
              <a:t>evaluation skills and knowledge </a:t>
            </a:r>
            <a:r>
              <a:rPr lang="en-GB" sz="2900" dirty="0" smtClean="0">
                <a:solidFill>
                  <a:schemeClr val="accent2"/>
                </a:solidFill>
              </a:rPr>
              <a:t>as integral </a:t>
            </a:r>
            <a:r>
              <a:rPr lang="en-GB" sz="2900" dirty="0">
                <a:solidFill>
                  <a:schemeClr val="accent2"/>
                </a:solidFill>
              </a:rPr>
              <a:t>part of </a:t>
            </a:r>
            <a:r>
              <a:rPr lang="en-GB" sz="2900" dirty="0" smtClean="0">
                <a:solidFill>
                  <a:schemeClr val="accent2"/>
                </a:solidFill>
              </a:rPr>
              <a:t>ECD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en-GB" sz="2900" dirty="0" smtClean="0">
                <a:solidFill>
                  <a:schemeClr val="accent2"/>
                </a:solidFill>
              </a:rPr>
              <a:t> Skilled personnel may become </a:t>
            </a:r>
            <a:r>
              <a:rPr lang="en-GB" sz="2900" b="1" dirty="0" smtClean="0">
                <a:solidFill>
                  <a:schemeClr val="accent2"/>
                </a:solidFill>
              </a:rPr>
              <a:t>evaluation champions</a:t>
            </a:r>
            <a:endParaRPr lang="en-GB" sz="2900" b="1" dirty="0"/>
          </a:p>
        </p:txBody>
      </p:sp>
    </p:spTree>
    <p:extLst>
      <p:ext uri="{BB962C8B-B14F-4D97-AF65-F5344CB8AC3E}">
        <p14:creationId xmlns:p14="http://schemas.microsoft.com/office/powerpoint/2010/main" val="24803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Lessons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ECD activities are not </a:t>
            </a:r>
            <a:r>
              <a:rPr lang="en-GB" dirty="0" smtClean="0"/>
              <a:t>cost-neutral</a:t>
            </a:r>
          </a:p>
          <a:p>
            <a:r>
              <a:rPr lang="en-GB" dirty="0"/>
              <a:t>N</a:t>
            </a:r>
            <a:r>
              <a:rPr lang="en-GB" dirty="0" smtClean="0"/>
              <a:t>eed </a:t>
            </a:r>
            <a:r>
              <a:rPr lang="en-GB" dirty="0"/>
              <a:t>to have an appropriate institutional partner in the concerned country to </a:t>
            </a:r>
            <a:r>
              <a:rPr lang="en-GB" b="1" dirty="0"/>
              <a:t>champion</a:t>
            </a:r>
            <a:r>
              <a:rPr lang="en-GB" dirty="0"/>
              <a:t> ECD </a:t>
            </a:r>
            <a:endParaRPr lang="en-GB" dirty="0" smtClean="0"/>
          </a:p>
          <a:p>
            <a:r>
              <a:rPr lang="en-GB" dirty="0" smtClean="0"/>
              <a:t>Greater </a:t>
            </a:r>
            <a:r>
              <a:rPr lang="en-GB" dirty="0" smtClean="0"/>
              <a:t>appreciation of the </a:t>
            </a:r>
            <a:r>
              <a:rPr lang="en-GB" b="1" dirty="0" smtClean="0"/>
              <a:t>Independence</a:t>
            </a:r>
            <a:r>
              <a:rPr lang="en-GB" dirty="0" smtClean="0"/>
              <a:t> of evaluation through ongoing dialogue</a:t>
            </a:r>
          </a:p>
          <a:p>
            <a:r>
              <a:rPr lang="en-GB" dirty="0" smtClean="0"/>
              <a:t>Evaluation often  perceived as </a:t>
            </a:r>
            <a:r>
              <a:rPr lang="en-GB" b="1" dirty="0" smtClean="0"/>
              <a:t>control</a:t>
            </a:r>
            <a:r>
              <a:rPr lang="en-GB" dirty="0" smtClean="0"/>
              <a:t>; less seen as </a:t>
            </a:r>
            <a:r>
              <a:rPr lang="en-GB" b="1" dirty="0" smtClean="0"/>
              <a:t>learning opportunity </a:t>
            </a:r>
            <a:r>
              <a:rPr lang="en-GB" dirty="0" smtClean="0"/>
              <a:t>to improve performance</a:t>
            </a:r>
          </a:p>
          <a:p>
            <a:r>
              <a:rPr lang="en-GB" b="1" dirty="0" smtClean="0"/>
              <a:t>Practical evaluation cases </a:t>
            </a:r>
            <a:r>
              <a:rPr lang="en-GB" dirty="0" smtClean="0"/>
              <a:t>can demonstrate the utility of evaluation and that investing in evaluations generates benefits greater than its costs</a:t>
            </a:r>
          </a:p>
          <a:p>
            <a:r>
              <a:rPr lang="en-GB" dirty="0" smtClean="0"/>
              <a:t>ECD is a </a:t>
            </a:r>
            <a:r>
              <a:rPr lang="en-GB" b="1" dirty="0" smtClean="0"/>
              <a:t>process</a:t>
            </a:r>
            <a:r>
              <a:rPr lang="en-GB" dirty="0" smtClean="0"/>
              <a:t> that stimulates interest and </a:t>
            </a:r>
            <a:r>
              <a:rPr lang="en-GB" b="1" dirty="0" smtClean="0"/>
              <a:t>demand</a:t>
            </a:r>
            <a:r>
              <a:rPr lang="en-GB" dirty="0" smtClean="0"/>
              <a:t>; increases usefulness, credibility and rigour on the </a:t>
            </a:r>
            <a:r>
              <a:rPr lang="en-GB" b="1" dirty="0" smtClean="0"/>
              <a:t>supply</a:t>
            </a:r>
            <a:r>
              <a:rPr lang="en-GB" dirty="0" smtClean="0"/>
              <a:t> side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1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_APR1_2014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  <a:cs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</TotalTime>
  <Words>655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_APR1_2014</vt:lpstr>
      <vt:lpstr>IFAD’s approach to Evaluation Capacity Development </vt:lpstr>
      <vt:lpstr>Elements of IFAD’s peer-to-peer approach</vt:lpstr>
      <vt:lpstr>Institutional Partners</vt:lpstr>
      <vt:lpstr>Contextual analysis</vt:lpstr>
      <vt:lpstr>Collaborative evaluation</vt:lpstr>
      <vt:lpstr>Peer review</vt:lpstr>
      <vt:lpstr>Training and Knowledge Sharing</vt:lpstr>
      <vt:lpstr>Overall Lessons</vt:lpstr>
    </vt:vector>
  </TitlesOfParts>
  <Company>IFAD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Pennarz, Johanna</dc:creator>
  <cp:lastModifiedBy>Pennarz, Johanna</cp:lastModifiedBy>
  <cp:revision>33</cp:revision>
  <dcterms:created xsi:type="dcterms:W3CDTF">2015-10-15T11:58:31Z</dcterms:created>
  <dcterms:modified xsi:type="dcterms:W3CDTF">2015-10-29T04:22:45Z</dcterms:modified>
</cp:coreProperties>
</file>