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2" r:id="rId5"/>
  </p:sldMasterIdLst>
  <p:notesMasterIdLst>
    <p:notesMasterId r:id="rId14"/>
  </p:notesMasterIdLst>
  <p:handoutMasterIdLst>
    <p:handoutMasterId r:id="rId15"/>
  </p:handoutMasterIdLst>
  <p:sldIdLst>
    <p:sldId id="260" r:id="rId6"/>
    <p:sldId id="266" r:id="rId7"/>
    <p:sldId id="277" r:id="rId8"/>
    <p:sldId id="267" r:id="rId9"/>
    <p:sldId id="271" r:id="rId10"/>
    <p:sldId id="273" r:id="rId11"/>
    <p:sldId id="275" r:id="rId12"/>
    <p:sldId id="276" r:id="rId13"/>
  </p:sldIdLst>
  <p:sldSz cx="9144000" cy="6858000" type="screen4x3"/>
  <p:notesSz cx="6794500" cy="9931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B3A1C7"/>
    <a:srgbClr val="CAC1FD"/>
    <a:srgbClr val="0E326F"/>
    <a:srgbClr val="760D45"/>
    <a:srgbClr val="AC1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27" autoAdjust="0"/>
    <p:restoredTop sz="94629" autoAdjust="0"/>
  </p:normalViewPr>
  <p:slideViewPr>
    <p:cSldViewPr>
      <p:cViewPr varScale="1">
        <p:scale>
          <a:sx n="74" d="100"/>
          <a:sy n="74" d="100"/>
        </p:scale>
        <p:origin x="-13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A7BF8E-ED35-4478-8BDC-F3B49C584127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F5ED5-A873-49A3-A325-44947882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391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17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934" y="4717415"/>
            <a:ext cx="4982633" cy="446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83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17" y="943483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03B7ACF-974A-4161-B14D-12E8A6B114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37183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pitchFamily="1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pitchFamily="1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pitchFamily="1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pitchFamily="1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1223963" y="0"/>
            <a:ext cx="7920037" cy="3717032"/>
          </a:xfr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sp>
      <p:sp>
        <p:nvSpPr>
          <p:cNvPr id="5" name="Rectangle 4"/>
          <p:cNvSpPr/>
          <p:nvPr userDrawn="1"/>
        </p:nvSpPr>
        <p:spPr bwMode="auto">
          <a:xfrm>
            <a:off x="-3175" y="0"/>
            <a:ext cx="1227138" cy="3717032"/>
          </a:xfrm>
          <a:prstGeom prst="rect">
            <a:avLst/>
          </a:prstGeom>
          <a:solidFill>
            <a:srgbClr val="660066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1264096" y="3789040"/>
            <a:ext cx="7628384" cy="720080"/>
          </a:xfrm>
        </p:spPr>
        <p:txBody>
          <a:bodyPr/>
          <a:lstStyle>
            <a:lvl1pPr>
              <a:defRPr sz="360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2"/>
          </p:nvPr>
        </p:nvSpPr>
        <p:spPr>
          <a:xfrm>
            <a:off x="1267544" y="4531568"/>
            <a:ext cx="7624936" cy="112968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31840" y="616021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83F9F-3B15-4F59-8058-CD6F0378FE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987824" y="6021288"/>
            <a:ext cx="2592288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8518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88640"/>
            <a:ext cx="8135938" cy="863600"/>
          </a:xfrm>
        </p:spPr>
        <p:txBody>
          <a:bodyPr anchor="ctr"/>
          <a:lstStyle>
            <a:lvl1pPr marL="0" indent="0">
              <a:buNone/>
              <a:defRPr sz="3600" baseline="0">
                <a:solidFill>
                  <a:schemeClr val="bg1"/>
                </a:solidFill>
              </a:defRPr>
            </a:lvl1pPr>
            <a:lvl2pPr marL="385763" indent="0">
              <a:buNone/>
              <a:defRPr sz="3200">
                <a:solidFill>
                  <a:schemeClr val="bg1"/>
                </a:solidFill>
              </a:defRPr>
            </a:lvl2pPr>
            <a:lvl3pPr marL="766763" indent="0">
              <a:buNone/>
              <a:defRPr sz="2400">
                <a:solidFill>
                  <a:schemeClr val="bg1"/>
                </a:solidFill>
              </a:defRPr>
            </a:lvl3pPr>
            <a:lvl4pPr marL="1150938" indent="0">
              <a:buNone/>
              <a:defRPr sz="2400">
                <a:solidFill>
                  <a:schemeClr val="bg1"/>
                </a:solidFill>
              </a:defRPr>
            </a:lvl4pPr>
            <a:lvl5pPr marL="1570038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insert slide title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46512" y="61653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- </a:t>
            </a:r>
            <a:fld id="{09E83F9F-3B15-4F59-8058-CD6F0378FEC1}" type="slidenum">
              <a:rPr lang="en-US" smtClean="0"/>
              <a:pPr/>
              <a:t>‹#›</a:t>
            </a:fld>
            <a:r>
              <a:rPr lang="en-US" dirty="0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698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31840" y="616021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83F9F-3B15-4F59-8058-CD6F0378FE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73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88AEF2-EA25-4038-9C66-3AFC00C2B195}" type="datetimeFigureOut">
              <a:rPr lang="en-GB" smtClean="0"/>
              <a:t>30/11/2015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99792" y="621659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853FB-A830-4F04-BED7-143C573257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818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805264"/>
            <a:ext cx="1554480" cy="853440"/>
          </a:xfrm>
          <a:prstGeom prst="rect">
            <a:avLst/>
          </a:prstGeom>
        </p:spPr>
      </p:pic>
      <p:sp>
        <p:nvSpPr>
          <p:cNvPr id="1027" name="Rectangle 23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358775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4" y="1438274"/>
            <a:ext cx="8065715" cy="444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1340768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864333" y="6217567"/>
            <a:ext cx="2778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Independent Office of Evaluation</a:t>
            </a:r>
          </a:p>
        </p:txBody>
      </p:sp>
    </p:spTree>
    <p:extLst>
      <p:ext uri="{BB962C8B-B14F-4D97-AF65-F5344CB8AC3E}">
        <p14:creationId xmlns:p14="http://schemas.microsoft.com/office/powerpoint/2010/main" val="313375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5" r:id="rId3"/>
    <p:sldLayoutId id="2147483657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195263" indent="-195263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76263" indent="-190500" algn="l" rtl="0" eaLnBrk="1" fontAlgn="base" hangingPunct="1"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960438" indent="-193675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9538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798638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55838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13038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170238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27438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64096" y="3789040"/>
            <a:ext cx="7628384" cy="1080120"/>
          </a:xfrm>
        </p:spPr>
        <p:txBody>
          <a:bodyPr/>
          <a:lstStyle/>
          <a:p>
            <a:r>
              <a:rPr lang="en-GB" dirty="0"/>
              <a:t>IFAD’s Approach to </a:t>
            </a:r>
            <a:r>
              <a:rPr lang="en-GB" dirty="0" smtClean="0"/>
              <a:t>Evaluation of Agriculture programmes 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2"/>
          </p:nvPr>
        </p:nvSpPr>
        <p:spPr>
          <a:xfrm>
            <a:off x="1267544" y="5179640"/>
            <a:ext cx="7624936" cy="409600"/>
          </a:xfrm>
        </p:spPr>
        <p:txBody>
          <a:bodyPr/>
          <a:lstStyle/>
          <a:p>
            <a:r>
              <a:rPr lang="en-GB" dirty="0">
                <a:solidFill>
                  <a:srgbClr val="7030A0"/>
                </a:solidFill>
              </a:rPr>
              <a:t>Presentation at </a:t>
            </a:r>
            <a:r>
              <a:rPr lang="en-GB" dirty="0" smtClean="0">
                <a:solidFill>
                  <a:srgbClr val="7030A0"/>
                </a:solidFill>
              </a:rPr>
              <a:t>ECD Workshop, Addis Ababa, 6 November 2015</a:t>
            </a:r>
            <a:endParaRPr lang="en-GB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31"/>
            <a:ext cx="7955549" cy="371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01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rbel" panose="020B0503020204020204" pitchFamily="34" charset="0"/>
              </a:rPr>
              <a:t>Benefits of monitoring &amp; evaluation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7544" y="1412776"/>
            <a:ext cx="8219256" cy="4525963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8000" dirty="0" smtClean="0">
                <a:latin typeface="Corbel" panose="020B0503020204020204" pitchFamily="34" charset="0"/>
              </a:rPr>
              <a:t>• Determine </a:t>
            </a:r>
            <a:r>
              <a:rPr lang="en-US" sz="8000" dirty="0">
                <a:latin typeface="Corbel" panose="020B0503020204020204" pitchFamily="34" charset="0"/>
              </a:rPr>
              <a:t>the extent to which the </a:t>
            </a:r>
            <a:r>
              <a:rPr lang="en-US" sz="8000" dirty="0" err="1" smtClean="0">
                <a:latin typeface="Corbel" panose="020B0503020204020204" pitchFamily="34" charset="0"/>
              </a:rPr>
              <a:t>programme</a:t>
            </a:r>
            <a:r>
              <a:rPr lang="en-US" sz="8000" dirty="0" smtClean="0">
                <a:latin typeface="Corbel" panose="020B0503020204020204" pitchFamily="34" charset="0"/>
              </a:rPr>
              <a:t> is on </a:t>
            </a:r>
            <a:r>
              <a:rPr lang="en-US" sz="8000" dirty="0">
                <a:latin typeface="Corbel" panose="020B0503020204020204" pitchFamily="34" charset="0"/>
              </a:rPr>
              <a:t>track and to make any needed </a:t>
            </a:r>
            <a:r>
              <a:rPr lang="en-US" sz="8000" dirty="0" smtClean="0">
                <a:latin typeface="Corbel" panose="020B0503020204020204" pitchFamily="34" charset="0"/>
              </a:rPr>
              <a:t>corrections accordingly</a:t>
            </a:r>
            <a:endParaRPr lang="en-US" sz="8000" dirty="0">
              <a:latin typeface="Corbel" panose="020B0503020204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8000" dirty="0">
                <a:latin typeface="Corbel" panose="020B0503020204020204" pitchFamily="34" charset="0"/>
              </a:rPr>
              <a:t>• </a:t>
            </a:r>
            <a:r>
              <a:rPr lang="en-US" sz="8000" dirty="0" smtClean="0">
                <a:latin typeface="Corbel" panose="020B0503020204020204" pitchFamily="34" charset="0"/>
              </a:rPr>
              <a:t>Make </a:t>
            </a:r>
            <a:r>
              <a:rPr lang="en-US" sz="8000" dirty="0">
                <a:latin typeface="Corbel" panose="020B0503020204020204" pitchFamily="34" charset="0"/>
              </a:rPr>
              <a:t>informed decisions regarding </a:t>
            </a:r>
            <a:r>
              <a:rPr lang="en-US" sz="8000" dirty="0" smtClean="0">
                <a:latin typeface="Corbel" panose="020B0503020204020204" pitchFamily="34" charset="0"/>
              </a:rPr>
              <a:t>operations management </a:t>
            </a:r>
            <a:r>
              <a:rPr lang="en-US" sz="8000" dirty="0">
                <a:latin typeface="Corbel" panose="020B0503020204020204" pitchFamily="34" charset="0"/>
              </a:rPr>
              <a:t>and service </a:t>
            </a:r>
            <a:r>
              <a:rPr lang="en-US" sz="8000" dirty="0" smtClean="0">
                <a:latin typeface="Corbel" panose="020B0503020204020204" pitchFamily="34" charset="0"/>
              </a:rPr>
              <a:t>delivery</a:t>
            </a:r>
            <a:endParaRPr lang="en-US" sz="8000" dirty="0">
              <a:latin typeface="Corbel" panose="020B0503020204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8000" dirty="0">
                <a:latin typeface="Corbel" panose="020B0503020204020204" pitchFamily="34" charset="0"/>
              </a:rPr>
              <a:t>• </a:t>
            </a:r>
            <a:r>
              <a:rPr lang="en-US" sz="8000" dirty="0" smtClean="0">
                <a:latin typeface="Corbel" panose="020B0503020204020204" pitchFamily="34" charset="0"/>
              </a:rPr>
              <a:t>Ensure </a:t>
            </a:r>
            <a:r>
              <a:rPr lang="en-US" sz="8000" dirty="0">
                <a:latin typeface="Corbel" panose="020B0503020204020204" pitchFamily="34" charset="0"/>
              </a:rPr>
              <a:t>the most effective and efficient use of </a:t>
            </a:r>
            <a:r>
              <a:rPr lang="en-US" sz="8000" dirty="0" smtClean="0">
                <a:latin typeface="Corbel" panose="020B0503020204020204" pitchFamily="34" charset="0"/>
              </a:rPr>
              <a:t>resources</a:t>
            </a:r>
            <a:endParaRPr lang="en-US" sz="8000" dirty="0">
              <a:latin typeface="Corbel" panose="020B0503020204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8000" dirty="0">
                <a:latin typeface="Corbel" panose="020B0503020204020204" pitchFamily="34" charset="0"/>
              </a:rPr>
              <a:t>• </a:t>
            </a:r>
            <a:r>
              <a:rPr lang="en-US" sz="8000" dirty="0" smtClean="0">
                <a:latin typeface="Corbel" panose="020B0503020204020204" pitchFamily="34" charset="0"/>
              </a:rPr>
              <a:t>Evaluate </a:t>
            </a:r>
            <a:r>
              <a:rPr lang="en-US" sz="8000" dirty="0">
                <a:latin typeface="Corbel" panose="020B0503020204020204" pitchFamily="34" charset="0"/>
              </a:rPr>
              <a:t>the extent to which the </a:t>
            </a:r>
            <a:r>
              <a:rPr lang="en-US" sz="8000" dirty="0" err="1" smtClean="0">
                <a:latin typeface="Corbel" panose="020B0503020204020204" pitchFamily="34" charset="0"/>
              </a:rPr>
              <a:t>programme</a:t>
            </a:r>
            <a:r>
              <a:rPr lang="en-US" sz="8000" dirty="0">
                <a:latin typeface="Corbel" panose="020B0503020204020204" pitchFamily="34" charset="0"/>
              </a:rPr>
              <a:t> </a:t>
            </a:r>
            <a:r>
              <a:rPr lang="en-US" sz="8000" dirty="0" smtClean="0">
                <a:latin typeface="Corbel" panose="020B0503020204020204" pitchFamily="34" charset="0"/>
              </a:rPr>
              <a:t>is having </a:t>
            </a:r>
            <a:r>
              <a:rPr lang="en-US" sz="8000" dirty="0">
                <a:latin typeface="Corbel" panose="020B0503020204020204" pitchFamily="34" charset="0"/>
              </a:rPr>
              <a:t>or has had the desired </a:t>
            </a:r>
            <a:r>
              <a:rPr lang="en-US" sz="8000" dirty="0" smtClean="0">
                <a:latin typeface="Corbel" panose="020B0503020204020204" pitchFamily="34" charset="0"/>
              </a:rPr>
              <a:t>effects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en-US" sz="8000" dirty="0" smtClean="0">
              <a:latin typeface="Corbel" panose="020B0503020204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8000" b="1" dirty="0" smtClean="0">
                <a:latin typeface="Corbel" panose="020B0503020204020204" pitchFamily="34" charset="0"/>
              </a:rPr>
              <a:t>Monitoring: </a:t>
            </a:r>
            <a:r>
              <a:rPr lang="en-US" sz="8000" dirty="0" smtClean="0">
                <a:latin typeface="Corbel" panose="020B0503020204020204" pitchFamily="34" charset="0"/>
              </a:rPr>
              <a:t>tracking </a:t>
            </a:r>
            <a:r>
              <a:rPr lang="en-US" sz="8000" dirty="0">
                <a:latin typeface="Corbel" panose="020B0503020204020204" pitchFamily="34" charset="0"/>
              </a:rPr>
              <a:t>the key elements of </a:t>
            </a:r>
            <a:r>
              <a:rPr lang="en-US" sz="8000" dirty="0" err="1">
                <a:latin typeface="Corbel" panose="020B0503020204020204" pitchFamily="34" charset="0"/>
              </a:rPr>
              <a:t>programme</a:t>
            </a:r>
            <a:r>
              <a:rPr lang="en-US" sz="8000" dirty="0">
                <a:latin typeface="Corbel" panose="020B0503020204020204" pitchFamily="34" charset="0"/>
              </a:rPr>
              <a:t> performance on a regular basis (inputs, activities, results). </a:t>
            </a:r>
            <a:r>
              <a:rPr lang="en-US" sz="8000" dirty="0" smtClean="0">
                <a:latin typeface="Corbel" panose="020B0503020204020204" pitchFamily="34" charset="0"/>
              </a:rPr>
              <a:t>Responsibility</a:t>
            </a:r>
            <a:r>
              <a:rPr lang="en-US" sz="8000" dirty="0">
                <a:latin typeface="Corbel" panose="020B0503020204020204" pitchFamily="34" charset="0"/>
              </a:rPr>
              <a:t>: </a:t>
            </a:r>
            <a:r>
              <a:rPr lang="en-US" sz="8000" dirty="0" smtClean="0">
                <a:latin typeface="Corbel" panose="020B0503020204020204" pitchFamily="34" charset="0"/>
              </a:rPr>
              <a:t>Management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8000" b="1" dirty="0" smtClean="0">
                <a:latin typeface="Corbel" panose="020B0503020204020204" pitchFamily="34" charset="0"/>
              </a:rPr>
              <a:t>Evaluation: </a:t>
            </a:r>
            <a:r>
              <a:rPr lang="en-US" sz="8000" dirty="0">
                <a:latin typeface="Corbel" panose="020B0503020204020204" pitchFamily="34" charset="0"/>
              </a:rPr>
              <a:t>The systematic and objective </a:t>
            </a:r>
            <a:r>
              <a:rPr lang="en-US" sz="8000" dirty="0" smtClean="0">
                <a:latin typeface="Corbel" panose="020B0503020204020204" pitchFamily="34" charset="0"/>
              </a:rPr>
              <a:t>assessment of </a:t>
            </a:r>
            <a:r>
              <a:rPr lang="en-US" sz="8000" dirty="0">
                <a:latin typeface="Corbel" panose="020B0503020204020204" pitchFamily="34" charset="0"/>
              </a:rPr>
              <a:t>an on-going or completed </a:t>
            </a:r>
            <a:r>
              <a:rPr lang="en-US" sz="8000" dirty="0" smtClean="0">
                <a:latin typeface="Corbel" panose="020B0503020204020204" pitchFamily="34" charset="0"/>
              </a:rPr>
              <a:t>project, </a:t>
            </a:r>
            <a:r>
              <a:rPr lang="en-US" sz="8000" dirty="0" err="1" smtClean="0">
                <a:latin typeface="Corbel" panose="020B0503020204020204" pitchFamily="34" charset="0"/>
              </a:rPr>
              <a:t>programme</a:t>
            </a:r>
            <a:r>
              <a:rPr lang="en-US" sz="8000" dirty="0" smtClean="0">
                <a:latin typeface="Corbel" panose="020B0503020204020204" pitchFamily="34" charset="0"/>
              </a:rPr>
              <a:t> </a:t>
            </a:r>
            <a:r>
              <a:rPr lang="en-US" sz="8000" dirty="0">
                <a:latin typeface="Corbel" panose="020B0503020204020204" pitchFamily="34" charset="0"/>
              </a:rPr>
              <a:t>or policy, its design, </a:t>
            </a:r>
            <a:r>
              <a:rPr lang="en-US" sz="8000" dirty="0" smtClean="0">
                <a:latin typeface="Corbel" panose="020B0503020204020204" pitchFamily="34" charset="0"/>
              </a:rPr>
              <a:t>implementation and </a:t>
            </a:r>
            <a:r>
              <a:rPr lang="en-US" sz="8000" dirty="0">
                <a:latin typeface="Corbel" panose="020B0503020204020204" pitchFamily="34" charset="0"/>
              </a:rPr>
              <a:t>results</a:t>
            </a:r>
            <a:r>
              <a:rPr lang="en-US" sz="8000" dirty="0" smtClean="0">
                <a:latin typeface="Corbel" panose="020B0503020204020204" pitchFamily="34" charset="0"/>
              </a:rPr>
              <a:t>. Responsibility: either Management or Independent Unit.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427984" y="6300231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C8A733-A2EA-481B-93DD-DA5920805A9C}" type="slidenum">
              <a:rPr lang="en-GB" sz="1000" smtClean="0"/>
              <a:t>2</a:t>
            </a:fld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40925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Independent Evaluation at IFAD</a:t>
            </a:r>
            <a:br>
              <a:rPr lang="en-GB" dirty="0" smtClean="0"/>
            </a:br>
            <a:endParaRPr lang="en-GB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GB" b="1" dirty="0">
                <a:latin typeface="Corbel" panose="020B0503020204020204" pitchFamily="34" charset="0"/>
              </a:rPr>
              <a:t>IFAD’s independent Office of Evaluation (IOE)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dirty="0" smtClean="0">
                <a:latin typeface="Corbel" panose="020B0503020204020204" pitchFamily="34" charset="0"/>
              </a:rPr>
              <a:t>Special division </a:t>
            </a:r>
            <a:r>
              <a:rPr lang="en-GB" dirty="0">
                <a:latin typeface="Corbel" panose="020B0503020204020204" pitchFamily="34" charset="0"/>
              </a:rPr>
              <a:t>of IFAD, does not report to IFAD’s management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dirty="0">
                <a:latin typeface="Corbel" panose="020B0503020204020204" pitchFamily="34" charset="0"/>
              </a:rPr>
              <a:t>Reports to the Executive Board of IFAD (representative of member states)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dirty="0">
                <a:latin typeface="Corbel" panose="020B0503020204020204" pitchFamily="34" charset="0"/>
              </a:rPr>
              <a:t>Evaluation Policy </a:t>
            </a:r>
            <a:r>
              <a:rPr lang="en-GB" dirty="0" smtClean="0">
                <a:latin typeface="Corbel" panose="020B0503020204020204" pitchFamily="34" charset="0"/>
              </a:rPr>
              <a:t>2011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dirty="0" smtClean="0">
                <a:latin typeface="Corbel" panose="020B0503020204020204" pitchFamily="34" charset="0"/>
              </a:rPr>
              <a:t>Evaluation Manual 2015</a:t>
            </a:r>
            <a:endParaRPr lang="en-GB" dirty="0">
              <a:latin typeface="Corbel" panose="020B0503020204020204" pitchFamily="34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dirty="0">
                <a:latin typeface="Corbel" panose="020B0503020204020204" pitchFamily="34" charset="0"/>
              </a:rPr>
              <a:t>Two main principles: accountability and learning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427984" y="6300231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C8A733-A2EA-481B-93DD-DA5920805A9C}" type="slidenum">
              <a:rPr lang="en-GB" sz="1000" smtClean="0"/>
              <a:t>3</a:t>
            </a:fld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40506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Types of Evaluations</a:t>
            </a:r>
            <a:endParaRPr lang="en-GB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91264" cy="452596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spcAft>
                <a:spcPts val="1200"/>
              </a:spcAft>
              <a:buNone/>
            </a:pPr>
            <a:r>
              <a:rPr lang="en-US" altLang="zh-CN" b="1" dirty="0">
                <a:latin typeface="Corbel" pitchFamily="34" charset="0"/>
              </a:rPr>
              <a:t>Types of evaluations by IOE</a:t>
            </a:r>
          </a:p>
          <a:p>
            <a:pPr>
              <a:lnSpc>
                <a:spcPct val="8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altLang="zh-CN" dirty="0" smtClean="0">
                <a:latin typeface="Corbel" pitchFamily="34" charset="0"/>
              </a:rPr>
              <a:t>Corporate-level Evaluations</a:t>
            </a:r>
            <a:endParaRPr lang="en-US" altLang="zh-CN" sz="2400" dirty="0" smtClean="0">
              <a:latin typeface="Corbel" pitchFamily="34" charset="0"/>
            </a:endParaRPr>
          </a:p>
          <a:p>
            <a:pPr>
              <a:lnSpc>
                <a:spcPct val="8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altLang="zh-CN" dirty="0" smtClean="0">
                <a:latin typeface="Corbel" pitchFamily="34" charset="0"/>
              </a:rPr>
              <a:t>Country </a:t>
            </a:r>
            <a:r>
              <a:rPr lang="en-US" altLang="zh-CN" dirty="0" err="1" smtClean="0">
                <a:latin typeface="Corbel" pitchFamily="34" charset="0"/>
              </a:rPr>
              <a:t>Programme</a:t>
            </a:r>
            <a:r>
              <a:rPr lang="en-US" altLang="zh-CN" dirty="0" smtClean="0">
                <a:latin typeface="Corbel" pitchFamily="34" charset="0"/>
              </a:rPr>
              <a:t> Evaluations</a:t>
            </a:r>
            <a:endParaRPr lang="en-US" altLang="zh-CN" sz="2400" dirty="0" smtClean="0">
              <a:latin typeface="Corbel" pitchFamily="34" charset="0"/>
            </a:endParaRPr>
          </a:p>
          <a:p>
            <a:pPr>
              <a:lnSpc>
                <a:spcPct val="8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altLang="zh-CN" dirty="0" smtClean="0">
                <a:latin typeface="Corbel" pitchFamily="34" charset="0"/>
              </a:rPr>
              <a:t>Project Evaluations</a:t>
            </a:r>
            <a:endParaRPr lang="en-US" altLang="zh-CN" sz="2400" u="sng" dirty="0" smtClean="0">
              <a:latin typeface="Corbel" pitchFamily="34" charset="0"/>
            </a:endParaRPr>
          </a:p>
          <a:p>
            <a:pPr>
              <a:lnSpc>
                <a:spcPct val="8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altLang="zh-CN" dirty="0" smtClean="0">
                <a:latin typeface="Corbel" pitchFamily="34" charset="0"/>
              </a:rPr>
              <a:t>Evaluation Synthesis Reports</a:t>
            </a:r>
            <a:endParaRPr lang="en-US" altLang="zh-CN" sz="2400" dirty="0" smtClean="0">
              <a:latin typeface="Corbel" pitchFamily="34" charset="0"/>
            </a:endParaRPr>
          </a:p>
          <a:p>
            <a:pPr>
              <a:lnSpc>
                <a:spcPct val="8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altLang="zh-CN" dirty="0" smtClean="0">
                <a:latin typeface="Corbel" pitchFamily="34" charset="0"/>
              </a:rPr>
              <a:t>Impact Evaluations</a:t>
            </a:r>
            <a:r>
              <a:rPr lang="en-GB" altLang="en-US" dirty="0" smtClean="0"/>
              <a:t> </a:t>
            </a:r>
          </a:p>
          <a:p>
            <a:pPr marL="0" indent="0">
              <a:lnSpc>
                <a:spcPct val="80000"/>
              </a:lnSpc>
              <a:spcAft>
                <a:spcPts val="1200"/>
              </a:spcAft>
              <a:buNone/>
            </a:pPr>
            <a:endParaRPr lang="en-GB" altLang="en-US" dirty="0" smtClean="0">
              <a:latin typeface="Corbel" pitchFamily="34" charset="0"/>
            </a:endParaRPr>
          </a:p>
          <a:p>
            <a:pPr marL="0" indent="0">
              <a:lnSpc>
                <a:spcPct val="80000"/>
              </a:lnSpc>
              <a:spcAft>
                <a:spcPts val="1200"/>
              </a:spcAft>
              <a:buNone/>
            </a:pPr>
            <a:r>
              <a:rPr lang="en-GB" altLang="en-US" dirty="0" smtClean="0">
                <a:latin typeface="Corbel" pitchFamily="34" charset="0"/>
              </a:rPr>
              <a:t>Annual </a:t>
            </a:r>
            <a:r>
              <a:rPr lang="en-GB" altLang="en-US" dirty="0">
                <a:latin typeface="Corbel" pitchFamily="34" charset="0"/>
              </a:rPr>
              <a:t>Report on Results and Impact (ARRI)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427984" y="6300231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C8A733-A2EA-481B-93DD-DA5920805A9C}" type="slidenum">
              <a:rPr lang="en-GB" sz="1000" smtClean="0"/>
              <a:t>4</a:t>
            </a:fld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84603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4" y="358775"/>
            <a:ext cx="8497763" cy="838200"/>
          </a:xfrm>
        </p:spPr>
        <p:txBody>
          <a:bodyPr>
            <a:normAutofit/>
          </a:bodyPr>
          <a:lstStyle/>
          <a:p>
            <a:r>
              <a:rPr lang="en-GB" dirty="0" smtClean="0"/>
              <a:t>Independent &amp; Self-Evaluation</a:t>
            </a:r>
            <a:endParaRPr lang="en-GB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9384" y="1412776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6854321"/>
              </p:ext>
            </p:extLst>
          </p:nvPr>
        </p:nvGraphicFramePr>
        <p:xfrm>
          <a:off x="539552" y="1556792"/>
          <a:ext cx="7848872" cy="42484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24436"/>
                <a:gridCol w="3924436"/>
              </a:tblGrid>
              <a:tr h="45501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Self-evaluation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Independent evaluation</a:t>
                      </a:r>
                      <a:endParaRPr lang="en-GB" sz="1800" dirty="0"/>
                    </a:p>
                  </a:txBody>
                  <a:tcPr/>
                </a:tc>
              </a:tr>
              <a:tr h="379345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Under management oversight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Closer to the action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Lacks distance, less objective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Exposed to vested interests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Often lacks evaluation skills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Interests and concerns may differ from beneficiaries.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Likely to select evidence that supports assumptions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20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Independence protected by governance structure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20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Challenges assumptions on the design of policies &amp; programs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 smtClean="0"/>
                        <a:t>Makes self-evaluators </a:t>
                      </a:r>
                      <a:r>
                        <a:rPr lang="en-US" sz="2000" dirty="0" smtClean="0"/>
                        <a:t>think about achievements, stakeholder consultation, program goals</a:t>
                      </a:r>
                      <a:r>
                        <a:rPr lang="en-US" sz="2000" baseline="0" dirty="0" smtClean="0"/>
                        <a:t> etc.</a:t>
                      </a:r>
                      <a:endParaRPr lang="en-US" sz="2000" dirty="0" smtClean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 smtClean="0"/>
                        <a:t>Enhances </a:t>
                      </a:r>
                      <a:r>
                        <a:rPr lang="en-US" sz="2000" dirty="0" smtClean="0"/>
                        <a:t>effectiveness of self-evaluation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/>
                        <a:t>Validates information</a:t>
                      </a:r>
                      <a:endParaRPr lang="en-US" sz="2000" baseline="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27984" y="6300231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C8A733-A2EA-481B-93DD-DA5920805A9C}" type="slidenum">
              <a:rPr lang="en-GB" sz="1000" smtClean="0"/>
              <a:t>5</a:t>
            </a:fld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1363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IOE’s Evaluation process</a:t>
            </a:r>
            <a:br>
              <a:rPr lang="en-GB" dirty="0" smtClean="0"/>
            </a:br>
            <a:endParaRPr lang="en-GB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8219256" cy="4641379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en-GB" sz="3100" b="1" dirty="0" smtClean="0"/>
              <a:t>Planning and </a:t>
            </a:r>
            <a:r>
              <a:rPr lang="en-GB" sz="3100" b="1" dirty="0"/>
              <a:t>conducting evaluations</a:t>
            </a:r>
            <a:endParaRPr lang="en-CA" sz="3100" b="1" dirty="0" smtClean="0">
              <a:latin typeface="Corbel" panose="020B0503020204020204" pitchFamily="34" charset="0"/>
            </a:endParaRPr>
          </a:p>
          <a:p>
            <a:pPr lvl="0"/>
            <a:r>
              <a:rPr lang="en-CA" dirty="0" smtClean="0">
                <a:latin typeface="Corbel" panose="020B0503020204020204" pitchFamily="34" charset="0"/>
              </a:rPr>
              <a:t>Selection of cases &amp; themes</a:t>
            </a:r>
          </a:p>
          <a:p>
            <a:pPr lvl="0"/>
            <a:r>
              <a:rPr lang="en-CA" b="1" dirty="0" smtClean="0">
                <a:latin typeface="Corbel" panose="020B0503020204020204" pitchFamily="34" charset="0"/>
              </a:rPr>
              <a:t>Approach </a:t>
            </a:r>
            <a:r>
              <a:rPr lang="en-CA" b="1" dirty="0">
                <a:latin typeface="Corbel" panose="020B0503020204020204" pitchFamily="34" charset="0"/>
              </a:rPr>
              <a:t>paper </a:t>
            </a:r>
            <a:r>
              <a:rPr lang="en-CA" b="1" dirty="0" smtClean="0">
                <a:latin typeface="Corbel" panose="020B0503020204020204" pitchFamily="34" charset="0"/>
              </a:rPr>
              <a:t> </a:t>
            </a:r>
          </a:p>
          <a:p>
            <a:pPr lvl="0"/>
            <a:r>
              <a:rPr lang="en-CA" dirty="0" smtClean="0">
                <a:latin typeface="Corbel" panose="020B0503020204020204" pitchFamily="34" charset="0"/>
              </a:rPr>
              <a:t>Desk review</a:t>
            </a:r>
          </a:p>
          <a:p>
            <a:pPr lvl="0"/>
            <a:r>
              <a:rPr lang="en-CA" b="1" dirty="0" smtClean="0">
                <a:latin typeface="Corbel" panose="020B0503020204020204" pitchFamily="34" charset="0"/>
              </a:rPr>
              <a:t>Data collection in the field</a:t>
            </a:r>
          </a:p>
          <a:p>
            <a:pPr lvl="0"/>
            <a:r>
              <a:rPr lang="en-CA" dirty="0" smtClean="0">
                <a:latin typeface="Corbel" panose="020B0503020204020204" pitchFamily="34" charset="0"/>
              </a:rPr>
              <a:t>Debriefing </a:t>
            </a:r>
          </a:p>
          <a:p>
            <a:pPr lvl="0"/>
            <a:r>
              <a:rPr lang="en-CA" dirty="0" smtClean="0">
                <a:latin typeface="Corbel" panose="020B0503020204020204" pitchFamily="34" charset="0"/>
              </a:rPr>
              <a:t>Draft report &amp; </a:t>
            </a:r>
            <a:r>
              <a:rPr lang="en-CA" dirty="0">
                <a:latin typeface="Corbel" panose="020B0503020204020204" pitchFamily="34" charset="0"/>
              </a:rPr>
              <a:t>peer </a:t>
            </a:r>
            <a:r>
              <a:rPr lang="en-CA" dirty="0" smtClean="0">
                <a:latin typeface="Corbel" panose="020B0503020204020204" pitchFamily="34" charset="0"/>
              </a:rPr>
              <a:t>review.</a:t>
            </a:r>
          </a:p>
          <a:p>
            <a:pPr lvl="0"/>
            <a:r>
              <a:rPr lang="en-CA" dirty="0" smtClean="0">
                <a:latin typeface="Corbel" panose="020B0503020204020204" pitchFamily="34" charset="0"/>
              </a:rPr>
              <a:t>Comments </a:t>
            </a:r>
            <a:r>
              <a:rPr lang="en-CA" dirty="0">
                <a:latin typeface="Corbel" panose="020B0503020204020204" pitchFamily="34" charset="0"/>
              </a:rPr>
              <a:t>by </a:t>
            </a:r>
            <a:r>
              <a:rPr lang="en-CA" dirty="0" smtClean="0">
                <a:latin typeface="Corbel" panose="020B0503020204020204" pitchFamily="34" charset="0"/>
              </a:rPr>
              <a:t>Government &amp; IFAD Management </a:t>
            </a:r>
          </a:p>
          <a:p>
            <a:pPr lvl="0"/>
            <a:r>
              <a:rPr lang="en-CA" b="1" dirty="0" smtClean="0">
                <a:latin typeface="Corbel" panose="020B0503020204020204" pitchFamily="34" charset="0"/>
              </a:rPr>
              <a:t>Feedback to Stakeholders</a:t>
            </a:r>
          </a:p>
          <a:p>
            <a:pPr lvl="0"/>
            <a:r>
              <a:rPr lang="en-CA" dirty="0" smtClean="0">
                <a:latin typeface="Corbel" panose="020B0503020204020204" pitchFamily="34" charset="0"/>
              </a:rPr>
              <a:t>Management response</a:t>
            </a:r>
          </a:p>
          <a:p>
            <a:r>
              <a:rPr lang="en-CA" dirty="0" smtClean="0">
                <a:latin typeface="Corbel" panose="020B0503020204020204" pitchFamily="34" charset="0"/>
              </a:rPr>
              <a:t>Agreement at completion point</a:t>
            </a:r>
          </a:p>
          <a:p>
            <a:pPr lvl="0"/>
            <a:r>
              <a:rPr lang="en-CA" b="1" dirty="0" smtClean="0">
                <a:latin typeface="Corbel" panose="020B0503020204020204" pitchFamily="34" charset="0"/>
              </a:rPr>
              <a:t>Final report</a:t>
            </a:r>
          </a:p>
          <a:p>
            <a:pPr lvl="0"/>
            <a:r>
              <a:rPr lang="en-CA" dirty="0" smtClean="0">
                <a:latin typeface="Corbel" panose="020B0503020204020204" pitchFamily="34" charset="0"/>
              </a:rPr>
              <a:t>Communication </a:t>
            </a:r>
            <a:r>
              <a:rPr lang="en-CA" dirty="0">
                <a:latin typeface="Corbel" panose="020B0503020204020204" pitchFamily="34" charset="0"/>
              </a:rPr>
              <a:t>products</a:t>
            </a:r>
            <a:endParaRPr lang="en-GB" dirty="0">
              <a:latin typeface="Corbel" panose="020B05030202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6300231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C8A733-A2EA-481B-93DD-DA5920805A9C}" type="slidenum">
              <a:rPr lang="en-GB" sz="1000" smtClean="0"/>
              <a:t>6</a:t>
            </a:fld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98691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Evaluation Criteria (6 point scale)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80528" y="1196752"/>
            <a:ext cx="8075240" cy="3513113"/>
          </a:xfrm>
        </p:spPr>
        <p:txBody>
          <a:bodyPr>
            <a:normAutofit/>
          </a:bodyPr>
          <a:lstStyle/>
          <a:p>
            <a:pPr fontAlgn="ctr"/>
            <a:endParaRPr lang="en-GB" dirty="0" smtClean="0"/>
          </a:p>
          <a:p>
            <a:pPr fontAlgn="ctr"/>
            <a:endParaRPr lang="en-GB" dirty="0" smtClean="0"/>
          </a:p>
          <a:p>
            <a:pPr fontAlgn="ctr"/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427984" y="6300231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C8A733-A2EA-481B-93DD-DA5920805A9C}" type="slidenum">
              <a:rPr lang="en-GB" sz="1000" smtClean="0"/>
              <a:t>7</a:t>
            </a:fld>
            <a:endParaRPr lang="en-GB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4135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42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Selected key principles</a:t>
            </a:r>
            <a:endParaRPr lang="en-GB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8219256" cy="4641379"/>
          </a:xfrm>
        </p:spPr>
        <p:txBody>
          <a:bodyPr>
            <a:normAutofit/>
          </a:bodyPr>
          <a:lstStyle/>
          <a:p>
            <a:pPr lvl="0"/>
            <a:r>
              <a:rPr lang="en-GB" dirty="0" smtClean="0">
                <a:latin typeface="Corbel" panose="020B0503020204020204" pitchFamily="34" charset="0"/>
              </a:rPr>
              <a:t>Baseline</a:t>
            </a:r>
          </a:p>
          <a:p>
            <a:pPr lvl="0"/>
            <a:r>
              <a:rPr lang="en-GB" dirty="0" smtClean="0">
                <a:latin typeface="Corbel" panose="020B0503020204020204" pitchFamily="34" charset="0"/>
              </a:rPr>
              <a:t>Counterfactuals</a:t>
            </a:r>
          </a:p>
          <a:p>
            <a:pPr lvl="0"/>
            <a:r>
              <a:rPr lang="en-GB" dirty="0" smtClean="0">
                <a:latin typeface="Corbel" panose="020B0503020204020204" pitchFamily="34" charset="0"/>
              </a:rPr>
              <a:t>Triangulation</a:t>
            </a:r>
          </a:p>
          <a:p>
            <a:pPr lvl="0"/>
            <a:r>
              <a:rPr lang="en-GB" dirty="0" smtClean="0">
                <a:latin typeface="Corbel" panose="020B0503020204020204" pitchFamily="34" charset="0"/>
              </a:rPr>
              <a:t>Evidence trail</a:t>
            </a:r>
          </a:p>
          <a:p>
            <a:pPr lvl="0"/>
            <a:r>
              <a:rPr lang="en-GB" dirty="0" smtClean="0">
                <a:latin typeface="Corbel" panose="020B0503020204020204" pitchFamily="34" charset="0"/>
              </a:rPr>
              <a:t>Answering the WHY question</a:t>
            </a:r>
            <a:endParaRPr lang="en-GB" dirty="0">
              <a:latin typeface="Corbel" panose="020B05030202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6300231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C8A733-A2EA-481B-93DD-DA5920805A9C}" type="slidenum">
              <a:rPr lang="en-GB" sz="1000" smtClean="0"/>
              <a:t>8</a:t>
            </a:fld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7253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_APR1_2014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  <a:cs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  <a:cs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ID xmlns="ffbe964c-68eb-4fe3-95fd-83c95ae91e19" xsi:nil="true"/>
  </documentManagement>
</p:properties>
</file>

<file path=customXml/item2.xml><?xml version="1.0" encoding="utf-8"?>
<LongProperties xmlns="http://schemas.microsoft.com/office/2006/metadata/longPropertie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6E2BF78300BE49AD0BD5099383BABE" ma:contentTypeVersion="1" ma:contentTypeDescription="Create a new document." ma:contentTypeScope="" ma:versionID="03e46ee336bc2371b2506cec175ddd7a">
  <xsd:schema xmlns:xsd="http://www.w3.org/2001/XMLSchema" xmlns:xs="http://www.w3.org/2001/XMLSchema" xmlns:p="http://schemas.microsoft.com/office/2006/metadata/properties" xmlns:ns2="ffbe964c-68eb-4fe3-95fd-83c95ae91e19" targetNamespace="http://schemas.microsoft.com/office/2006/metadata/properties" ma:root="true" ma:fieldsID="086b8e2514cde5ce4b99bd39a136db73" ns2:_="">
    <xsd:import namespace="ffbe964c-68eb-4fe3-95fd-83c95ae91e19"/>
    <xsd:element name="properties">
      <xsd:complexType>
        <xsd:sequence>
          <xsd:element name="documentManagement">
            <xsd:complexType>
              <xsd:all>
                <xsd:element ref="ns2:Doc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be964c-68eb-4fe3-95fd-83c95ae91e19" elementFormDefault="qualified">
    <xsd:import namespace="http://schemas.microsoft.com/office/2006/documentManagement/types"/>
    <xsd:import namespace="http://schemas.microsoft.com/office/infopath/2007/PartnerControls"/>
    <xsd:element name="DocID" ma:index="8" nillable="true" ma:displayName="DocID" ma:internalName="DocID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D60A38-927D-43D8-A505-FEB5B8977247}">
  <ds:schemaRefs>
    <ds:schemaRef ds:uri="http://schemas.openxmlformats.org/package/2006/metadata/core-properties"/>
    <ds:schemaRef ds:uri="http://purl.org/dc/dcmitype/"/>
    <ds:schemaRef ds:uri="ffbe964c-68eb-4fe3-95fd-83c95ae91e19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EB62FEF-DD99-464D-BC38-07A195B91C91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9F6EF36B-B934-49C5-8B29-2932A35340A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66B828F-5199-467A-A62A-5993422B15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be964c-68eb-4fe3-95fd-83c95ae91e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1318</TotalTime>
  <Words>358</Words>
  <Application>Microsoft Office PowerPoint</Application>
  <PresentationFormat>On-screen Show (4:3)</PresentationFormat>
  <Paragraphs>71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_APR1_2014</vt:lpstr>
      <vt:lpstr>IFAD’s Approach to Evaluation of Agriculture programmes </vt:lpstr>
      <vt:lpstr>Benefits of monitoring &amp; evaluation </vt:lpstr>
      <vt:lpstr>Independent Evaluation at IFAD </vt:lpstr>
      <vt:lpstr>Types of Evaluations</vt:lpstr>
      <vt:lpstr>Independent &amp; Self-Evaluation</vt:lpstr>
      <vt:lpstr>IOE’s Evaluation process </vt:lpstr>
      <vt:lpstr>Evaluation Criteria (6 point scale)</vt:lpstr>
      <vt:lpstr>Selected key principles</vt:lpstr>
    </vt:vector>
  </TitlesOfParts>
  <Company>IFAD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Alvarez-Pagella, Melba</dc:creator>
  <cp:lastModifiedBy>Souza, Jaqueline Rabelo</cp:lastModifiedBy>
  <cp:revision>61</cp:revision>
  <cp:lastPrinted>2015-10-26T16:57:53Z</cp:lastPrinted>
  <dcterms:created xsi:type="dcterms:W3CDTF">2014-09-17T09:06:47Z</dcterms:created>
  <dcterms:modified xsi:type="dcterms:W3CDTF">2015-11-30T12:48:58Z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0x010100DA6E2BF78300BE49AD0BD5099383BABE</vt:lpwstr>
  </property>
</Properties>
</file>