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5"/>
  </p:sldMasterIdLst>
  <p:notesMasterIdLst>
    <p:notesMasterId r:id="rId24"/>
  </p:notesMasterIdLst>
  <p:handoutMasterIdLst>
    <p:handoutMasterId r:id="rId25"/>
  </p:handoutMasterIdLst>
  <p:sldIdLst>
    <p:sldId id="260" r:id="rId6"/>
    <p:sldId id="282" r:id="rId7"/>
    <p:sldId id="263" r:id="rId8"/>
    <p:sldId id="296" r:id="rId9"/>
    <p:sldId id="310" r:id="rId10"/>
    <p:sldId id="298" r:id="rId11"/>
    <p:sldId id="299" r:id="rId12"/>
    <p:sldId id="266" r:id="rId13"/>
    <p:sldId id="316" r:id="rId14"/>
    <p:sldId id="312" r:id="rId15"/>
    <p:sldId id="313" r:id="rId16"/>
    <p:sldId id="314" r:id="rId17"/>
    <p:sldId id="271" r:id="rId18"/>
    <p:sldId id="315" r:id="rId19"/>
    <p:sldId id="309" r:id="rId20"/>
    <p:sldId id="272" r:id="rId21"/>
    <p:sldId id="273" r:id="rId22"/>
    <p:sldId id="318" r:id="rId23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agnolo, Maria Cristina" initials="SMC" lastIdx="1" clrIdx="0"/>
  <p:cmAuthor id="1" name="Felloni, Fabrizio" initials="FF" lastIdx="1" clrIdx="1"/>
  <p:cmAuthor id="2" name="Navarra, Maurizio" initials="MN" lastIdx="1" clrIdx="2"/>
  <p:cmAuthor id="3" name="Inder Sud" initials="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177"/>
    <a:srgbClr val="249726"/>
    <a:srgbClr val="FC8136"/>
    <a:srgbClr val="E8771C"/>
    <a:srgbClr val="2C7B2A"/>
    <a:srgbClr val="660066"/>
    <a:srgbClr val="B3A1C7"/>
    <a:srgbClr val="CAC1FD"/>
    <a:srgbClr val="0E326F"/>
    <a:srgbClr val="760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29" autoAdjust="0"/>
  </p:normalViewPr>
  <p:slideViewPr>
    <p:cSldViewPr>
      <p:cViewPr>
        <p:scale>
          <a:sx n="85" d="100"/>
          <a:sy n="85" d="100"/>
        </p:scale>
        <p:origin x="-9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F4F177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>
              <a:defRPr sz="360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75" y="6165850"/>
            <a:ext cx="2160588" cy="431800"/>
          </a:xfr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68DCEC3C-B2A6-415D-A50E-570377C80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tx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19475" y="6165850"/>
            <a:ext cx="2160588" cy="431800"/>
          </a:xfr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fld id="{68DCEC3C-B2A6-415D-A50E-570377C80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98F95-891C-4B26-B8B0-9A6917F8CA25}" type="datetime1">
              <a:rPr lang="en-GB" smtClean="0"/>
              <a:t>30/11/2015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8BFCD3CA-E705-4561-AF04-86D26A5C372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97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E620A5-CD8E-471A-A280-15B001751C29}" type="datetime1">
              <a:rPr lang="en-GB" smtClean="0"/>
              <a:t>30/11/2015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5DF5480C-CB06-43B2-8796-65D45CAA9A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20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805264"/>
            <a:ext cx="1554480" cy="853440"/>
          </a:xfrm>
          <a:prstGeom prst="rect">
            <a:avLst/>
          </a:prstGeom>
        </p:spPr>
      </p:pic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F4F1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864333" y="6217567"/>
            <a:ext cx="277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Independent Office of Evaluation</a:t>
            </a:r>
            <a:endParaRPr lang="en-US" sz="1400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3419475" y="6165850"/>
            <a:ext cx="2160588" cy="431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DCEC3C-B2A6-415D-A50E-570377C80125}" type="slidenum">
              <a:rPr lang="en-US" kern="0" smtClean="0"/>
              <a:pPr/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64096" y="3717032"/>
            <a:ext cx="7628384" cy="129614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Federal Democratic Republic of Ethiopia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2"/>
          </p:nvPr>
        </p:nvSpPr>
        <p:spPr>
          <a:xfrm>
            <a:off x="1259632" y="4974621"/>
            <a:ext cx="7624936" cy="1008112"/>
          </a:xfrm>
        </p:spPr>
        <p:txBody>
          <a:bodyPr/>
          <a:lstStyle/>
          <a:p>
            <a:r>
              <a:rPr lang="en-US" b="1" dirty="0" smtClean="0"/>
              <a:t>Country </a:t>
            </a:r>
            <a:r>
              <a:rPr lang="en-US" b="1" dirty="0" err="1" smtClean="0"/>
              <a:t>Programme</a:t>
            </a:r>
            <a:r>
              <a:rPr lang="en-US" b="1" dirty="0" smtClean="0"/>
              <a:t> Evaluation (2007-2015)</a:t>
            </a:r>
          </a:p>
          <a:p>
            <a:pPr>
              <a:spcAft>
                <a:spcPts val="1000"/>
              </a:spcAft>
            </a:pPr>
            <a:r>
              <a:rPr lang="en-US" sz="1800" dirty="0" smtClean="0"/>
              <a:t>National Roundtable Workshop</a:t>
            </a:r>
          </a:p>
          <a:p>
            <a:r>
              <a:rPr lang="en-US" sz="1600" dirty="0" smtClean="0"/>
              <a:t>Addis Ababa, 5 November 2015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211960" y="6165304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1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317567"/>
            <a:ext cx="8568952" cy="678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 </a:t>
            </a:r>
            <a:r>
              <a:rPr lang="en-GB" sz="4000" b="1" dirty="0" smtClean="0"/>
              <a:t>Main Findings: Project Portfolio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176464"/>
          </a:xfrm>
        </p:spPr>
        <p:txBody>
          <a:bodyPr rtlCol="0">
            <a:noAutofit/>
          </a:bodyPr>
          <a:lstStyle/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r>
              <a:rPr lang="en-GB" sz="2400" dirty="0" smtClean="0">
                <a:latin typeface="Verdana"/>
                <a:ea typeface="Times New Roman"/>
                <a:cs typeface="Arial"/>
              </a:rPr>
              <a:t>Overall project portfolio achievement</a:t>
            </a:r>
            <a:r>
              <a:rPr lang="en-GB" sz="2400" b="1" dirty="0" smtClean="0">
                <a:latin typeface="Verdana"/>
                <a:ea typeface="Times New Roman"/>
                <a:cs typeface="Arial"/>
              </a:rPr>
              <a:t> </a:t>
            </a:r>
            <a:r>
              <a:rPr lang="en-GB" sz="2400" dirty="0" smtClean="0">
                <a:latin typeface="Verdana"/>
                <a:ea typeface="Times New Roman"/>
                <a:cs typeface="Arial"/>
              </a:rPr>
              <a:t>was satisfactory for all projects, with the exception of agriculture marketing and </a:t>
            </a:r>
            <a:r>
              <a:rPr lang="en-GB" sz="2400" dirty="0" err="1" smtClean="0">
                <a:latin typeface="Verdana"/>
                <a:ea typeface="Times New Roman"/>
                <a:cs typeface="Arial"/>
              </a:rPr>
              <a:t>ph</a:t>
            </a:r>
            <a:r>
              <a:rPr lang="en-GB" sz="2400" dirty="0" smtClean="0">
                <a:latin typeface="Verdana"/>
                <a:ea typeface="Times New Roman"/>
                <a:cs typeface="Arial"/>
              </a:rPr>
              <a:t> 1 pastoral </a:t>
            </a:r>
            <a:r>
              <a:rPr lang="en-GB" sz="2400" dirty="0" err="1" smtClean="0">
                <a:latin typeface="Verdana"/>
                <a:ea typeface="Times New Roman"/>
                <a:cs typeface="Arial"/>
              </a:rPr>
              <a:t>dev</a:t>
            </a:r>
            <a:endParaRPr lang="en-GB" sz="2400" dirty="0" smtClean="0">
              <a:latin typeface="Verdana"/>
              <a:ea typeface="Times New Roman"/>
              <a:cs typeface="Ari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r>
              <a:rPr lang="en-GB" sz="2400" dirty="0" smtClean="0">
                <a:latin typeface="Verdana"/>
                <a:ea typeface="Times New Roman"/>
                <a:cs typeface="Arial"/>
              </a:rPr>
              <a:t>Participatory and community approaches</a:t>
            </a:r>
          </a:p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r>
              <a:rPr lang="en-GB" sz="2400" dirty="0" smtClean="0">
                <a:latin typeface="Verdana"/>
                <a:ea typeface="Times New Roman"/>
                <a:cs typeface="Arial"/>
              </a:rPr>
              <a:t>Very relevant portfolio</a:t>
            </a:r>
          </a:p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r>
              <a:rPr lang="en-US" sz="2400" dirty="0" smtClean="0">
                <a:latin typeface="Verdana"/>
                <a:ea typeface="Times New Roman"/>
                <a:cs typeface="Arial"/>
              </a:rPr>
              <a:t>Gender: appropriate emphasis across the portfolio; capacity building, economic empowerment</a:t>
            </a:r>
          </a:p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endParaRPr lang="en-GB" sz="2400" dirty="0">
              <a:latin typeface="Verdana"/>
              <a:ea typeface="Times New Roman"/>
              <a:cs typeface="Arial"/>
            </a:endParaRPr>
          </a:p>
          <a:p>
            <a:pPr lvl="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201930" algn="l"/>
                <a:tab pos="457200" algn="l"/>
              </a:tabLst>
            </a:pPr>
            <a:endParaRPr lang="en-GB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76349"/>
            <a:ext cx="7128792" cy="720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57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317567"/>
            <a:ext cx="8568952" cy="678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 </a:t>
            </a:r>
            <a:r>
              <a:rPr lang="en-GB" sz="4000" b="1" dirty="0" smtClean="0"/>
              <a:t>Main Findings: Project Portfolio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176464"/>
          </a:xfrm>
        </p:spPr>
        <p:txBody>
          <a:bodyPr rtlCol="0">
            <a:noAutofit/>
          </a:bodyPr>
          <a:lstStyle/>
          <a:p>
            <a:pPr marL="446088" lvl="0" indent="-44608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i="1" dirty="0">
                <a:latin typeface="Verdana"/>
                <a:ea typeface="Times New Roman"/>
                <a:cs typeface="Arial"/>
              </a:rPr>
              <a:t>Performance of projects was moderately satisfactory: effectiveness and efficiency were moderately satisfactory while relevance was satisfactory</a:t>
            </a:r>
          </a:p>
          <a:p>
            <a:pPr marL="446088" lvl="0" indent="-44608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i="1" dirty="0">
                <a:latin typeface="Verdana"/>
                <a:ea typeface="Times New Roman"/>
                <a:cs typeface="Arial"/>
              </a:rPr>
              <a:t>	</a:t>
            </a:r>
            <a:r>
              <a:rPr lang="en-GB" sz="2400" i="1" dirty="0" smtClean="0">
                <a:latin typeface="Verdana"/>
                <a:ea typeface="Times New Roman"/>
                <a:cs typeface="Arial"/>
              </a:rPr>
              <a:t>Efficiency </a:t>
            </a:r>
            <a:r>
              <a:rPr lang="en-GB" sz="2400" i="1" dirty="0">
                <a:latin typeface="Verdana"/>
                <a:ea typeface="Times New Roman"/>
                <a:cs typeface="Arial"/>
              </a:rPr>
              <a:t>was affected by implementation delays and lack of evidence on costs vs </a:t>
            </a:r>
            <a:r>
              <a:rPr lang="en-GB" sz="2400" i="1" dirty="0" smtClean="0">
                <a:latin typeface="Verdana"/>
                <a:ea typeface="Times New Roman"/>
                <a:cs typeface="Arial"/>
              </a:rPr>
              <a:t>benefits</a:t>
            </a:r>
          </a:p>
          <a:p>
            <a:pPr marL="446088" lvl="0" indent="-44608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i="1" dirty="0" smtClean="0">
                <a:latin typeface="Verdana"/>
                <a:ea typeface="Times New Roman"/>
                <a:cs typeface="Arial"/>
              </a:rPr>
              <a:t>Complex designs (irrigation, NRM)</a:t>
            </a:r>
          </a:p>
          <a:p>
            <a:pPr marL="446088" lvl="0" indent="-446088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 i="1" dirty="0" smtClean="0">
                <a:latin typeface="Verdana"/>
                <a:ea typeface="Times New Roman"/>
                <a:cs typeface="Arial"/>
              </a:rPr>
              <a:t>Improvements required (rural finance, pastoral development)</a:t>
            </a:r>
            <a:endParaRPr lang="en-GB" sz="2400" i="1" dirty="0">
              <a:latin typeface="Verdana"/>
              <a:ea typeface="Times New Roman"/>
              <a:cs typeface="Arial"/>
            </a:endParaRPr>
          </a:p>
          <a:p>
            <a:pPr lvl="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201930" algn="l"/>
                <a:tab pos="457200" algn="l"/>
              </a:tabLst>
            </a:pPr>
            <a:endParaRPr lang="en-GB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76349"/>
            <a:ext cx="7128792" cy="720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08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317567"/>
            <a:ext cx="8568952" cy="678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 </a:t>
            </a:r>
            <a:r>
              <a:rPr lang="en-GB" sz="4000" b="1" dirty="0" smtClean="0"/>
              <a:t>Main Findings: Non-lending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176464"/>
          </a:xfrm>
        </p:spPr>
        <p:txBody>
          <a:bodyPr rtlCol="0">
            <a:noAutofit/>
          </a:bodyPr>
          <a:lstStyle/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r>
              <a:rPr lang="en-GB" sz="2400" dirty="0" smtClean="0">
                <a:latin typeface="Verdana"/>
                <a:ea typeface="Times New Roman"/>
                <a:cs typeface="Arial"/>
              </a:rPr>
              <a:t>Overall moderately satisfactory</a:t>
            </a:r>
            <a:endParaRPr lang="en-GB" sz="2400" dirty="0">
              <a:latin typeface="Verdana"/>
              <a:ea typeface="Times New Roman"/>
              <a:cs typeface="Ari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r>
              <a:rPr lang="en-US" sz="2400" dirty="0" smtClean="0">
                <a:latin typeface="Verdana"/>
                <a:ea typeface="Times New Roman"/>
                <a:cs typeface="Arial"/>
              </a:rPr>
              <a:t>Policy dialogue: IFAD’s </a:t>
            </a:r>
            <a:r>
              <a:rPr lang="en-US" sz="2400" dirty="0">
                <a:latin typeface="Verdana"/>
                <a:ea typeface="Times New Roman"/>
                <a:cs typeface="Arial"/>
              </a:rPr>
              <a:t>role is not in “setting Government policy agenda” but in using project experience to support policy </a:t>
            </a:r>
            <a:r>
              <a:rPr lang="en-US" sz="2400" dirty="0" smtClean="0">
                <a:latin typeface="Verdana"/>
                <a:ea typeface="Times New Roman"/>
                <a:cs typeface="Arial"/>
              </a:rPr>
              <a:t>processes</a:t>
            </a:r>
            <a:endParaRPr lang="en-US" sz="2400" dirty="0">
              <a:latin typeface="Verdana"/>
              <a:ea typeface="Times New Roman"/>
              <a:cs typeface="Arial"/>
            </a:endParaRPr>
          </a:p>
          <a:p>
            <a:pPr marL="0" lvl="0" indent="0">
              <a:spcAft>
                <a:spcPts val="600"/>
              </a:spcAft>
              <a:buNone/>
              <a:tabLst>
                <a:tab pos="201930" algn="l"/>
                <a:tab pos="457200" algn="l"/>
              </a:tabLst>
            </a:pPr>
            <a:endParaRPr lang="en-US" sz="2400" dirty="0" smtClean="0">
              <a:latin typeface="Verdana"/>
              <a:ea typeface="Times New Roman"/>
              <a:cs typeface="Arial"/>
            </a:endParaRPr>
          </a:p>
          <a:p>
            <a:pPr lvl="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201930" algn="l"/>
                <a:tab pos="457200" algn="l"/>
              </a:tabLst>
            </a:pPr>
            <a:r>
              <a:rPr lang="de-CH" sz="2400" i="1" dirty="0" err="1" smtClean="0"/>
              <a:t>Very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few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issues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foreseen</a:t>
            </a:r>
            <a:r>
              <a:rPr lang="de-CH" sz="2400" i="1" dirty="0" smtClean="0"/>
              <a:t> in COSOP </a:t>
            </a:r>
            <a:r>
              <a:rPr lang="de-CH" sz="2400" i="1" dirty="0" err="1" smtClean="0"/>
              <a:t>were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adressed</a:t>
            </a:r>
            <a:r>
              <a:rPr lang="de-CH" sz="2400" i="1" dirty="0" smtClean="0"/>
              <a:t> and </a:t>
            </a:r>
            <a:r>
              <a:rPr lang="de-CH" sz="2400" i="1" dirty="0" err="1" smtClean="0"/>
              <a:t>policy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efforts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were</a:t>
            </a:r>
            <a:r>
              <a:rPr lang="de-CH" sz="2400" i="1" dirty="0" smtClean="0"/>
              <a:t> not </a:t>
            </a:r>
            <a:r>
              <a:rPr lang="de-CH" sz="2400" i="1" dirty="0" err="1" smtClean="0"/>
              <a:t>substantiated</a:t>
            </a:r>
            <a:r>
              <a:rPr lang="de-CH" sz="2400" i="1" dirty="0" smtClean="0"/>
              <a:t>. </a:t>
            </a:r>
            <a:r>
              <a:rPr lang="de-CH" sz="2400" dirty="0" smtClean="0"/>
              <a:t>IFAD </a:t>
            </a:r>
            <a:r>
              <a:rPr lang="de-CH" sz="2400" dirty="0" err="1" smtClean="0"/>
              <a:t>is</a:t>
            </a:r>
            <a:r>
              <a:rPr lang="de-CH" sz="2400" dirty="0" smtClean="0"/>
              <a:t> </a:t>
            </a:r>
            <a:r>
              <a:rPr lang="de-CH" sz="2400" dirty="0" err="1" smtClean="0"/>
              <a:t>well</a:t>
            </a:r>
            <a:r>
              <a:rPr lang="de-CH" sz="2400" dirty="0" smtClean="0"/>
              <a:t> </a:t>
            </a:r>
            <a:r>
              <a:rPr lang="de-CH" sz="2400" dirty="0" err="1" smtClean="0"/>
              <a:t>respected</a:t>
            </a:r>
            <a:r>
              <a:rPr lang="de-CH" sz="2400" dirty="0" smtClean="0"/>
              <a:t> </a:t>
            </a:r>
            <a:r>
              <a:rPr lang="de-CH" sz="2400" dirty="0" err="1" smtClean="0"/>
              <a:t>and</a:t>
            </a:r>
            <a:r>
              <a:rPr lang="de-CH" sz="2400" dirty="0" smtClean="0"/>
              <a:t> </a:t>
            </a:r>
            <a:r>
              <a:rPr lang="de-CH" sz="2400" dirty="0" err="1" smtClean="0"/>
              <a:t>some</a:t>
            </a:r>
            <a:r>
              <a:rPr lang="de-CH" sz="2400" dirty="0" smtClean="0"/>
              <a:t> </a:t>
            </a:r>
            <a:r>
              <a:rPr lang="de-CH" sz="2400" dirty="0" err="1" smtClean="0"/>
              <a:t>advice</a:t>
            </a:r>
            <a:r>
              <a:rPr lang="de-CH" sz="2400" dirty="0" smtClean="0"/>
              <a:t> </a:t>
            </a:r>
            <a:r>
              <a:rPr lang="de-CH" sz="2400" dirty="0" err="1" smtClean="0"/>
              <a:t>succesfully</a:t>
            </a:r>
            <a:r>
              <a:rPr lang="de-CH" sz="2400" dirty="0" smtClean="0"/>
              <a:t> </a:t>
            </a:r>
            <a:r>
              <a:rPr lang="de-CH" sz="2400" dirty="0" err="1" smtClean="0"/>
              <a:t>took</a:t>
            </a:r>
            <a:r>
              <a:rPr lang="de-CH" sz="2400" dirty="0" smtClean="0"/>
              <a:t> </a:t>
            </a:r>
            <a:r>
              <a:rPr lang="de-CH" sz="2400" dirty="0" err="1" smtClean="0"/>
              <a:t>place</a:t>
            </a:r>
            <a:endParaRPr lang="de-CH" sz="2400" dirty="0" smtClean="0"/>
          </a:p>
          <a:p>
            <a:pPr lvl="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201930" algn="l"/>
                <a:tab pos="457200" algn="l"/>
              </a:tabLst>
            </a:pPr>
            <a:r>
              <a:rPr lang="de-CH" sz="2400" i="1" dirty="0" err="1" smtClean="0"/>
              <a:t>Shortcomings</a:t>
            </a:r>
            <a:r>
              <a:rPr lang="de-CH" sz="2400" i="1" dirty="0" smtClean="0"/>
              <a:t> in M&amp;E </a:t>
            </a:r>
            <a:r>
              <a:rPr lang="de-CH" sz="2400" i="1" dirty="0" err="1" smtClean="0"/>
              <a:t>which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is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required</a:t>
            </a:r>
            <a:r>
              <a:rPr lang="de-CH" sz="2400" i="1" dirty="0" smtClean="0"/>
              <a:t> to </a:t>
            </a:r>
            <a:r>
              <a:rPr lang="de-CH" sz="2400" i="1" dirty="0" err="1" smtClean="0"/>
              <a:t>feed</a:t>
            </a:r>
            <a:r>
              <a:rPr lang="de-CH" sz="2400" i="1" dirty="0" smtClean="0"/>
              <a:t> KM; lack </a:t>
            </a:r>
            <a:r>
              <a:rPr lang="de-CH" sz="2400" i="1" dirty="0" err="1" smtClean="0"/>
              <a:t>of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clear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and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actionable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agenda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for</a:t>
            </a:r>
            <a:r>
              <a:rPr lang="de-CH" sz="2400" i="1" dirty="0" smtClean="0"/>
              <a:t> KM</a:t>
            </a:r>
          </a:p>
          <a:p>
            <a:pPr lvl="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201930" algn="l"/>
                <a:tab pos="457200" algn="l"/>
              </a:tabLst>
            </a:pPr>
            <a:endParaRPr lang="en-GB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76349"/>
            <a:ext cx="7128792" cy="720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67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317567"/>
            <a:ext cx="8568952" cy="678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 </a:t>
            </a:r>
            <a:r>
              <a:rPr lang="en-GB" sz="4000" b="1" dirty="0" smtClean="0"/>
              <a:t>Main Findings: Country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176464"/>
          </a:xfrm>
        </p:spPr>
        <p:txBody>
          <a:bodyPr rtlCol="0">
            <a:noAutofit/>
          </a:bodyPr>
          <a:lstStyle/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r>
              <a:rPr lang="en-GB" sz="2400" dirty="0" smtClean="0">
                <a:latin typeface="Verdana"/>
                <a:ea typeface="Times New Roman"/>
                <a:cs typeface="Arial"/>
              </a:rPr>
              <a:t>Objectives were </a:t>
            </a:r>
            <a:r>
              <a:rPr lang="en-GB" sz="2400" dirty="0">
                <a:latin typeface="Verdana"/>
                <a:ea typeface="Times New Roman"/>
                <a:cs typeface="Arial"/>
              </a:rPr>
              <a:t>largely </a:t>
            </a:r>
            <a:r>
              <a:rPr lang="en-GB" sz="2400" dirty="0" smtClean="0">
                <a:latin typeface="Verdana"/>
                <a:ea typeface="Times New Roman"/>
                <a:cs typeface="Arial"/>
              </a:rPr>
              <a:t>relevant</a:t>
            </a:r>
            <a:endParaRPr lang="en-GB" sz="2400" dirty="0">
              <a:latin typeface="Verdana"/>
              <a:ea typeface="Times New Roman"/>
              <a:cs typeface="Ari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r>
              <a:rPr lang="en-GB" sz="2400" dirty="0" smtClean="0">
                <a:latin typeface="Verdana"/>
                <a:ea typeface="Times New Roman"/>
                <a:cs typeface="Arial"/>
              </a:rPr>
              <a:t>Strong </a:t>
            </a:r>
            <a:r>
              <a:rPr lang="en-GB" sz="2400" dirty="0">
                <a:latin typeface="Verdana"/>
                <a:ea typeface="Times New Roman"/>
                <a:cs typeface="Arial"/>
              </a:rPr>
              <a:t>focus on rural poverty </a:t>
            </a:r>
            <a:r>
              <a:rPr lang="en-GB" sz="2400" dirty="0" smtClean="0">
                <a:latin typeface="Verdana"/>
                <a:ea typeface="Times New Roman"/>
                <a:cs typeface="Arial"/>
              </a:rPr>
              <a:t>alleviation</a:t>
            </a:r>
            <a:endParaRPr lang="en-GB" sz="2400" dirty="0">
              <a:latin typeface="Verdana"/>
              <a:ea typeface="Times New Roman"/>
              <a:cs typeface="Ari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r>
              <a:rPr lang="en-GB" sz="2400" dirty="0" smtClean="0">
                <a:latin typeface="Verdana"/>
                <a:ea typeface="Times New Roman"/>
                <a:cs typeface="Arial"/>
              </a:rPr>
              <a:t>Majority </a:t>
            </a:r>
            <a:r>
              <a:rPr lang="en-GB" sz="2400" dirty="0">
                <a:latin typeface="Verdana"/>
                <a:ea typeface="Times New Roman"/>
                <a:cs typeface="Arial"/>
              </a:rPr>
              <a:t>of </a:t>
            </a:r>
            <a:r>
              <a:rPr lang="en-GB" sz="2400" dirty="0" smtClean="0">
                <a:latin typeface="Verdana"/>
                <a:ea typeface="Times New Roman"/>
                <a:cs typeface="Arial"/>
              </a:rPr>
              <a:t>COSOP indicators are </a:t>
            </a:r>
            <a:r>
              <a:rPr lang="en-GB" sz="2400" dirty="0">
                <a:latin typeface="Verdana"/>
                <a:ea typeface="Times New Roman"/>
                <a:cs typeface="Arial"/>
              </a:rPr>
              <a:t>likely to be </a:t>
            </a:r>
            <a:r>
              <a:rPr lang="en-GB" sz="2400" dirty="0" smtClean="0">
                <a:latin typeface="Verdana"/>
                <a:ea typeface="Times New Roman"/>
                <a:cs typeface="Arial"/>
              </a:rPr>
              <a:t>met</a:t>
            </a:r>
          </a:p>
          <a:p>
            <a:pPr marL="0" lvl="0" indent="0">
              <a:spcAft>
                <a:spcPts val="600"/>
              </a:spcAft>
              <a:buNone/>
              <a:tabLst>
                <a:tab pos="201930" algn="l"/>
                <a:tab pos="457200" algn="l"/>
              </a:tabLst>
            </a:pPr>
            <a:endParaRPr lang="en-GB" sz="2400" dirty="0" smtClean="0">
              <a:latin typeface="Verdana"/>
              <a:ea typeface="Times New Roman"/>
              <a:cs typeface="Arial"/>
            </a:endParaRPr>
          </a:p>
          <a:p>
            <a:pPr lvl="0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201930" algn="l"/>
                <a:tab pos="457200" algn="l"/>
              </a:tabLst>
            </a:pPr>
            <a:r>
              <a:rPr lang="en-CA" sz="2400" i="1" dirty="0" smtClean="0">
                <a:latin typeface="Verdana"/>
                <a:ea typeface="Times New Roman"/>
                <a:cs typeface="Arial"/>
              </a:rPr>
              <a:t> COSOP Results Framework not used as </a:t>
            </a:r>
            <a:r>
              <a:rPr lang="en-CA" sz="2400" i="1" dirty="0">
                <a:latin typeface="Verdana"/>
                <a:ea typeface="Times New Roman"/>
                <a:cs typeface="Arial"/>
              </a:rPr>
              <a:t>a management tool to monitor and steer the </a:t>
            </a:r>
            <a:r>
              <a:rPr lang="en-CA" sz="2400" i="1" dirty="0" smtClean="0">
                <a:latin typeface="Verdana"/>
                <a:ea typeface="Times New Roman"/>
                <a:cs typeface="Arial"/>
              </a:rPr>
              <a:t>programme. Lack of clarity </a:t>
            </a:r>
            <a:r>
              <a:rPr lang="en-CA" sz="2400" i="1" dirty="0">
                <a:latin typeface="Verdana"/>
                <a:ea typeface="Times New Roman"/>
                <a:cs typeface="Arial"/>
              </a:rPr>
              <a:t>on outputs and outcomes </a:t>
            </a:r>
            <a:r>
              <a:rPr lang="en-CA" sz="2400" i="1" dirty="0" smtClean="0">
                <a:latin typeface="Verdana"/>
                <a:ea typeface="Times New Roman"/>
                <a:cs typeface="Arial"/>
              </a:rPr>
              <a:t>and logical </a:t>
            </a:r>
            <a:r>
              <a:rPr lang="en-CA" sz="2400" i="1" dirty="0">
                <a:latin typeface="Verdana"/>
                <a:ea typeface="Times New Roman"/>
                <a:cs typeface="Arial"/>
              </a:rPr>
              <a:t>causality </a:t>
            </a:r>
            <a:r>
              <a:rPr lang="en-CA" sz="2400" i="1" dirty="0" smtClean="0">
                <a:latin typeface="Verdana"/>
                <a:ea typeface="Times New Roman"/>
                <a:cs typeface="Arial"/>
              </a:rPr>
              <a:t>chain</a:t>
            </a:r>
            <a:endParaRPr lang="en-GB" sz="2200" i="1" dirty="0" smtClean="0"/>
          </a:p>
          <a:p>
            <a:pPr marL="0" indent="0">
              <a:spcAft>
                <a:spcPts val="600"/>
              </a:spcAft>
              <a:buNone/>
              <a:defRPr/>
            </a:pPr>
            <a:endParaRPr lang="en-GB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76349"/>
            <a:ext cx="7128792" cy="720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4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317567"/>
            <a:ext cx="8568952" cy="678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 </a:t>
            </a:r>
            <a:r>
              <a:rPr lang="en-GB" sz="4000" b="1" dirty="0" smtClean="0"/>
              <a:t>Main Findings: Programme </a:t>
            </a:r>
            <a:r>
              <a:rPr lang="en-GB" sz="4000" b="1" dirty="0" err="1" smtClean="0"/>
              <a:t>Mgt</a:t>
            </a:r>
            <a:endParaRPr lang="en-GB" sz="4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176464"/>
          </a:xfrm>
        </p:spPr>
        <p:txBody>
          <a:bodyPr rtlCol="0">
            <a:noAutofit/>
          </a:bodyPr>
          <a:lstStyle/>
          <a:p>
            <a:pPr marL="342900" lvl="0" indent="-342900">
              <a:spcAft>
                <a:spcPts val="600"/>
              </a:spcAft>
              <a:buFont typeface="Symbol"/>
              <a:buChar char=""/>
              <a:tabLst>
                <a:tab pos="201930" algn="l"/>
                <a:tab pos="457200" algn="l"/>
              </a:tabLst>
            </a:pPr>
            <a:r>
              <a:rPr lang="en-GB" sz="2400" dirty="0" smtClean="0">
                <a:latin typeface="Verdana"/>
                <a:ea typeface="Times New Roman"/>
                <a:cs typeface="Arial"/>
              </a:rPr>
              <a:t>Active presence in country since 2010, trusted by GOE</a:t>
            </a:r>
            <a:endParaRPr lang="en-GB" sz="2400" dirty="0">
              <a:latin typeface="Verdana"/>
              <a:ea typeface="Times New Roman"/>
              <a:cs typeface="Arial"/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357188" algn="l"/>
              </a:tabLst>
            </a:pPr>
            <a:r>
              <a:rPr lang="en-US" sz="2400" i="1" dirty="0" smtClean="0">
                <a:latin typeface="Verdana"/>
                <a:ea typeface="Times New Roman"/>
                <a:cs typeface="Arial"/>
              </a:rPr>
              <a:t>Self evaluation and coverage of </a:t>
            </a:r>
            <a:r>
              <a:rPr lang="en-US" sz="2400" i="1" dirty="0" err="1" smtClean="0">
                <a:latin typeface="Verdana"/>
                <a:ea typeface="Times New Roman"/>
                <a:cs typeface="Arial"/>
              </a:rPr>
              <a:t>programme</a:t>
            </a:r>
            <a:r>
              <a:rPr lang="en-US" sz="2400" i="1" dirty="0" smtClean="0">
                <a:latin typeface="Verdana"/>
                <a:ea typeface="Times New Roman"/>
                <a:cs typeface="Arial"/>
              </a:rPr>
              <a:t> progress: superficial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i="1" dirty="0" smtClean="0">
                <a:latin typeface="Verdana"/>
                <a:ea typeface="Times New Roman"/>
                <a:cs typeface="Arial"/>
              </a:rPr>
              <a:t>Overstretched ICO</a:t>
            </a:r>
          </a:p>
          <a:p>
            <a:pPr marL="357188" indent="-357188">
              <a:spcAft>
                <a:spcPts val="600"/>
              </a:spcAft>
            </a:pPr>
            <a:endParaRPr lang="en-US" sz="2400" i="1" dirty="0" smtClean="0">
              <a:latin typeface="Verdana"/>
              <a:ea typeface="Times New Roman"/>
              <a:cs typeface="Arial"/>
            </a:endParaRPr>
          </a:p>
          <a:p>
            <a:pPr marL="357188" indent="-357188">
              <a:spcAft>
                <a:spcPts val="600"/>
              </a:spcAft>
            </a:pPr>
            <a:r>
              <a:rPr lang="en-US" sz="2400" dirty="0" smtClean="0">
                <a:latin typeface="Verdana"/>
                <a:ea typeface="Times New Roman"/>
                <a:cs typeface="Arial"/>
              </a:rPr>
              <a:t>Despite challenges</a:t>
            </a:r>
            <a:r>
              <a:rPr lang="de-CH" sz="2400" dirty="0"/>
              <a:t> </a:t>
            </a:r>
            <a:r>
              <a:rPr lang="de-CH" sz="2400" dirty="0" err="1"/>
              <a:t>satisfactory</a:t>
            </a:r>
            <a:r>
              <a:rPr lang="de-CH" sz="2400" dirty="0"/>
              <a:t> </a:t>
            </a:r>
            <a:r>
              <a:rPr lang="de-CH" sz="2400" dirty="0" err="1"/>
              <a:t>management</a:t>
            </a:r>
            <a:r>
              <a:rPr lang="de-CH" sz="2400" dirty="0"/>
              <a:t> </a:t>
            </a:r>
            <a:r>
              <a:rPr lang="de-CH" sz="2400" dirty="0" err="1" smtClean="0"/>
              <a:t>overall</a:t>
            </a:r>
            <a:endParaRPr lang="en-US" sz="2400" dirty="0" smtClean="0">
              <a:latin typeface="Verdana"/>
              <a:ea typeface="Times New Roman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76349"/>
            <a:ext cx="7128792" cy="720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96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1904" y="317567"/>
            <a:ext cx="7200800" cy="678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 </a:t>
            </a:r>
            <a:r>
              <a:rPr lang="en-GB" sz="3600" b="1" dirty="0" smtClean="0"/>
              <a:t>Conclusions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320480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endParaRPr lang="en-US" sz="2300" dirty="0" smtClean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0000"/>
                </a:solidFill>
              </a:rPr>
              <a:t>Relevant focus </a:t>
            </a:r>
            <a:r>
              <a:rPr lang="en-US" sz="2300" dirty="0">
                <a:solidFill>
                  <a:srgbClr val="000000"/>
                </a:solidFill>
              </a:rPr>
              <a:t>on selected areas of crucial importance for rural poverty </a:t>
            </a:r>
            <a:r>
              <a:rPr lang="en-US" sz="2300" dirty="0" smtClean="0">
                <a:solidFill>
                  <a:srgbClr val="000000"/>
                </a:solidFill>
              </a:rPr>
              <a:t>alleviation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3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000000"/>
                </a:solidFill>
              </a:rPr>
              <a:t>In two of these - small-scale irrigation and rural finance - IFAD lead or major development partner + with WB, substantial partner for development of pastoral </a:t>
            </a:r>
            <a:r>
              <a:rPr lang="en-US" sz="2300" dirty="0" smtClean="0">
                <a:solidFill>
                  <a:srgbClr val="000000"/>
                </a:solidFill>
              </a:rPr>
              <a:t>communities</a:t>
            </a:r>
          </a:p>
          <a:p>
            <a:pPr marL="0" lvl="0" indent="0">
              <a:buNone/>
            </a:pPr>
            <a:endParaRPr lang="en-US" sz="23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dirty="0" smtClean="0"/>
              <a:t>Community </a:t>
            </a:r>
            <a:r>
              <a:rPr lang="en-US" sz="2300" dirty="0"/>
              <a:t>participation: bottom up approach, downward accountability, effectiveness of development support, support GOE effort in </a:t>
            </a:r>
            <a:r>
              <a:rPr lang="en-US" sz="2300" dirty="0" err="1"/>
              <a:t>decentralisation</a:t>
            </a:r>
            <a:r>
              <a:rPr lang="en-US" sz="2300" dirty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 smtClean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 smtClean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 smtClean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 smtClean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 smtClean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201930" algn="l"/>
                <a:tab pos="457200" algn="l"/>
              </a:tabLst>
            </a:pPr>
            <a:endParaRPr lang="en-GB" sz="2000" dirty="0">
              <a:latin typeface="Verdana"/>
              <a:ea typeface="Times New Roman"/>
              <a:cs typeface="Arial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endParaRPr lang="en-GB" sz="2000" dirty="0" smtClean="0"/>
          </a:p>
          <a:p>
            <a:pPr marL="0" indent="0">
              <a:spcAft>
                <a:spcPts val="600"/>
              </a:spcAft>
              <a:buNone/>
              <a:defRPr/>
            </a:pPr>
            <a:endParaRPr lang="en-GB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76349"/>
            <a:ext cx="7128792" cy="720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40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6864" cy="778098"/>
          </a:xfrm>
        </p:spPr>
        <p:txBody>
          <a:bodyPr/>
          <a:lstStyle/>
          <a:p>
            <a:r>
              <a:rPr lang="en-GB" sz="3600" b="1" dirty="0" smtClean="0"/>
              <a:t>Conclusions (2)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136904" cy="4320480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IFAD </a:t>
            </a:r>
            <a:r>
              <a:rPr lang="en-GB" sz="2200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effective donor in the rural sector in Ethiopia, strong partnership with GOE and </a:t>
            </a:r>
            <a:r>
              <a:rPr lang="en-GB" sz="2200" dirty="0" smtClean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donors</a:t>
            </a:r>
            <a:endParaRPr lang="en-GB" sz="2200" dirty="0">
              <a:solidFill>
                <a:srgbClr val="000000"/>
              </a:solidFill>
              <a:latin typeface="Verdana"/>
              <a:ea typeface="Times New Roman"/>
              <a:cs typeface="Arial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01930" algn="l"/>
                <a:tab pos="457200" algn="l"/>
              </a:tabLst>
            </a:pPr>
            <a:r>
              <a:rPr lang="en-GB" sz="2200" dirty="0" smtClean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IFAD’s </a:t>
            </a:r>
            <a:r>
              <a:rPr lang="en-GB" sz="2200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country presence appreciated by GOE and credited with effective support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GOE effective partner </a:t>
            </a:r>
            <a:r>
              <a:rPr lang="en-GB" sz="2200" dirty="0" smtClean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ensuring </a:t>
            </a:r>
            <a:r>
              <a:rPr lang="en-GB" sz="2200" dirty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that IFAD (and other donor) programmes are fully aligned to its priorities and </a:t>
            </a:r>
            <a:r>
              <a:rPr lang="en-GB" sz="2200" dirty="0" smtClean="0">
                <a:solidFill>
                  <a:srgbClr val="000000"/>
                </a:solidFill>
                <a:latin typeface="Verdana"/>
                <a:ea typeface="Times New Roman"/>
                <a:cs typeface="Arial"/>
              </a:rPr>
              <a:t>needs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0000"/>
                </a:solidFill>
              </a:rPr>
              <a:t>Solid </a:t>
            </a:r>
            <a:r>
              <a:rPr lang="en-US" sz="2200" dirty="0">
                <a:solidFill>
                  <a:srgbClr val="000000"/>
                </a:solidFill>
              </a:rPr>
              <a:t>and satisfactory </a:t>
            </a:r>
            <a:r>
              <a:rPr lang="en-US" sz="2200" dirty="0" err="1">
                <a:solidFill>
                  <a:srgbClr val="000000"/>
                </a:solidFill>
              </a:rPr>
              <a:t>programme</a:t>
            </a:r>
            <a:r>
              <a:rPr lang="en-US" sz="2200" dirty="0">
                <a:solidFill>
                  <a:srgbClr val="000000"/>
                </a:solidFill>
              </a:rPr>
              <a:t> overall</a:t>
            </a: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0000"/>
              </a:solidFill>
              <a:latin typeface="Verdana"/>
              <a:ea typeface="Times New Roman"/>
              <a:cs typeface="Arial"/>
            </a:endParaRPr>
          </a:p>
          <a:p>
            <a:pPr lvl="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GB" sz="20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/>
          </a:p>
          <a:p>
            <a:pPr lvl="0">
              <a:buFont typeface="Wingdings" panose="05000000000000000000" pitchFamily="2" charset="2"/>
              <a:buChar char="ü"/>
            </a:pPr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33060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720080"/>
          </a:xfrm>
        </p:spPr>
        <p:txBody>
          <a:bodyPr/>
          <a:lstStyle/>
          <a:p>
            <a:r>
              <a:rPr lang="en-GB" sz="3600" b="1" dirty="0" smtClean="0"/>
              <a:t>Main recommendations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7920880" cy="4464496"/>
          </a:xfrm>
        </p:spPr>
        <p:txBody>
          <a:bodyPr>
            <a:noAutofit/>
          </a:bodyPr>
          <a:lstStyle/>
          <a:p>
            <a:pPr marL="547688" indent="-457200">
              <a:spcAft>
                <a:spcPts val="900"/>
              </a:spcAft>
              <a:buFont typeface="+mj-lt"/>
              <a:buAutoNum type="arabicPeriod"/>
            </a:pPr>
            <a:r>
              <a:rPr lang="en-GB" sz="2200" b="1" dirty="0" smtClean="0"/>
              <a:t>Focus on fewer thematic areas and enhance the quality of programmes </a:t>
            </a:r>
          </a:p>
          <a:p>
            <a:pPr marL="90488" indent="0">
              <a:spcAft>
                <a:spcPts val="900"/>
              </a:spcAft>
              <a:buNone/>
            </a:pPr>
            <a:r>
              <a:rPr lang="en-GB" sz="2200" dirty="0" smtClean="0"/>
              <a:t>SSI; rural finance; pastoral development</a:t>
            </a:r>
          </a:p>
          <a:p>
            <a:pPr marL="90488" indent="0">
              <a:spcAft>
                <a:spcPts val="900"/>
              </a:spcAft>
              <a:buNone/>
            </a:pPr>
            <a:r>
              <a:rPr lang="de-CH" sz="2000" dirty="0" err="1" smtClean="0"/>
              <a:t>Enhance</a:t>
            </a:r>
            <a:r>
              <a:rPr lang="de-CH" sz="2000" dirty="0" smtClean="0"/>
              <a:t> </a:t>
            </a:r>
            <a:r>
              <a:rPr lang="de-CH" sz="2000" dirty="0" err="1"/>
              <a:t>strategic</a:t>
            </a:r>
            <a:r>
              <a:rPr lang="de-CH" sz="2000" dirty="0"/>
              <a:t> </a:t>
            </a:r>
            <a:r>
              <a:rPr lang="de-CH" sz="2000" dirty="0" err="1"/>
              <a:t>partnerships</a:t>
            </a:r>
            <a:r>
              <a:rPr lang="de-CH" sz="2000" dirty="0"/>
              <a:t>: </a:t>
            </a:r>
            <a:r>
              <a:rPr lang="de-CH" sz="2000" dirty="0" err="1"/>
              <a:t>attract</a:t>
            </a:r>
            <a:r>
              <a:rPr lang="de-CH" sz="2000" dirty="0"/>
              <a:t> </a:t>
            </a:r>
            <a:r>
              <a:rPr lang="de-CH" sz="2000" dirty="0" err="1"/>
              <a:t>partners</a:t>
            </a:r>
            <a:r>
              <a:rPr lang="de-CH" sz="2000" dirty="0"/>
              <a:t> </a:t>
            </a:r>
            <a:r>
              <a:rPr lang="de-CH" sz="2000" dirty="0" err="1"/>
              <a:t>and</a:t>
            </a:r>
            <a:r>
              <a:rPr lang="de-CH" sz="2000" dirty="0"/>
              <a:t> </a:t>
            </a:r>
            <a:r>
              <a:rPr lang="de-CH" sz="2000" dirty="0" err="1" smtClean="0"/>
              <a:t>collaborate</a:t>
            </a:r>
            <a:r>
              <a:rPr lang="de-CH" sz="2000" dirty="0" smtClean="0"/>
              <a:t> (</a:t>
            </a:r>
            <a:r>
              <a:rPr lang="de-CH" sz="2000" dirty="0" err="1" smtClean="0"/>
              <a:t>eg</a:t>
            </a:r>
            <a:r>
              <a:rPr lang="de-CH" sz="2000" dirty="0" smtClean="0"/>
              <a:t>. to </a:t>
            </a:r>
            <a:r>
              <a:rPr lang="de-CH" sz="2000" dirty="0" err="1"/>
              <a:t>adress</a:t>
            </a:r>
            <a:r>
              <a:rPr lang="de-CH" sz="2000" dirty="0"/>
              <a:t> </a:t>
            </a:r>
            <a:r>
              <a:rPr lang="de-CH" sz="2000" dirty="0" err="1"/>
              <a:t>marketing</a:t>
            </a:r>
            <a:r>
              <a:rPr lang="de-CH" sz="2000" dirty="0"/>
              <a:t> </a:t>
            </a:r>
            <a:r>
              <a:rPr lang="de-CH" sz="2000" dirty="0" err="1" smtClean="0"/>
              <a:t>constraints</a:t>
            </a:r>
            <a:r>
              <a:rPr lang="de-CH" sz="2000" dirty="0" smtClean="0"/>
              <a:t> PASIDP)</a:t>
            </a:r>
            <a:endParaRPr lang="en-GB" sz="2000" dirty="0"/>
          </a:p>
          <a:p>
            <a:pPr marL="90488" indent="0">
              <a:spcAft>
                <a:spcPts val="900"/>
              </a:spcAft>
              <a:buNone/>
            </a:pPr>
            <a:r>
              <a:rPr lang="en-GB" sz="2000" dirty="0" smtClean="0"/>
              <a:t>Mainstream climate change and sustainable land and water management (use </a:t>
            </a:r>
            <a:r>
              <a:rPr lang="en-GB" sz="2000" dirty="0" err="1" smtClean="0"/>
              <a:t>CBINReMP</a:t>
            </a:r>
            <a:r>
              <a:rPr lang="en-GB" sz="2000" dirty="0" smtClean="0"/>
              <a:t>/SLMP experience)</a:t>
            </a:r>
          </a:p>
          <a:p>
            <a:pPr marL="90488" indent="0">
              <a:spcAft>
                <a:spcPts val="900"/>
              </a:spcAft>
              <a:buNone/>
            </a:pPr>
            <a:r>
              <a:rPr lang="de-CH" sz="2000" dirty="0" err="1" smtClean="0"/>
              <a:t>Pastoralists</a:t>
            </a:r>
            <a:r>
              <a:rPr lang="de-CH" sz="2000" dirty="0" smtClean="0"/>
              <a:t> </a:t>
            </a:r>
            <a:r>
              <a:rPr lang="de-CH" sz="2000" dirty="0" err="1" smtClean="0"/>
              <a:t>should</a:t>
            </a:r>
            <a:r>
              <a:rPr lang="de-CH" sz="2000" dirty="0" smtClean="0"/>
              <a:t> </a:t>
            </a:r>
            <a:r>
              <a:rPr lang="de-CH" sz="2000" dirty="0" err="1" smtClean="0"/>
              <a:t>be</a:t>
            </a:r>
            <a:r>
              <a:rPr lang="de-CH" sz="2000" dirty="0" smtClean="0"/>
              <a:t> </a:t>
            </a:r>
            <a:r>
              <a:rPr lang="de-CH" sz="2000" dirty="0" err="1" smtClean="0"/>
              <a:t>able</a:t>
            </a:r>
            <a:r>
              <a:rPr lang="de-CH" sz="2000" dirty="0" smtClean="0"/>
              <a:t> to </a:t>
            </a:r>
            <a:r>
              <a:rPr lang="de-CH" sz="2000" dirty="0" err="1" smtClean="0"/>
              <a:t>choose</a:t>
            </a:r>
            <a:r>
              <a:rPr lang="de-CH" sz="2000" dirty="0" smtClean="0"/>
              <a:t> </a:t>
            </a:r>
            <a:r>
              <a:rPr lang="de-CH" sz="2000" dirty="0" err="1" smtClean="0"/>
              <a:t>their</a:t>
            </a:r>
            <a:r>
              <a:rPr lang="de-CH" sz="2000" dirty="0" smtClean="0"/>
              <a:t> </a:t>
            </a:r>
            <a:r>
              <a:rPr lang="de-CH" sz="2000" dirty="0" err="1" smtClean="0"/>
              <a:t>livelihoods</a:t>
            </a:r>
            <a:r>
              <a:rPr lang="en-GB" sz="2000" dirty="0"/>
              <a:t>;</a:t>
            </a:r>
            <a:r>
              <a:rPr lang="de-CH" sz="2000" dirty="0" smtClean="0"/>
              <a:t> the design </a:t>
            </a:r>
            <a:r>
              <a:rPr lang="de-CH" sz="2000" dirty="0" err="1" smtClean="0"/>
              <a:t>interventions</a:t>
            </a:r>
            <a:r>
              <a:rPr lang="de-CH" sz="2000" dirty="0" smtClean="0"/>
              <a:t> </a:t>
            </a:r>
            <a:r>
              <a:rPr lang="de-CH" sz="2000" dirty="0" err="1" smtClean="0"/>
              <a:t>need</a:t>
            </a:r>
            <a:r>
              <a:rPr lang="de-CH" sz="2000" dirty="0" smtClean="0"/>
              <a:t> to also </a:t>
            </a:r>
            <a:r>
              <a:rPr lang="de-CH" sz="2000" dirty="0" err="1" smtClean="0"/>
              <a:t>adress</a:t>
            </a:r>
            <a:r>
              <a:rPr lang="de-CH" sz="2000" dirty="0" smtClean="0"/>
              <a:t> </a:t>
            </a:r>
            <a:r>
              <a:rPr lang="de-CH" sz="2000" dirty="0" err="1" smtClean="0"/>
              <a:t>mobility</a:t>
            </a:r>
            <a:r>
              <a:rPr lang="de-CH" sz="2000" dirty="0" smtClean="0"/>
              <a:t> (PCDP)</a:t>
            </a:r>
            <a:endParaRPr lang="en-GB" sz="2000" dirty="0" smtClean="0"/>
          </a:p>
          <a:p>
            <a:pPr marL="90488" indent="0">
              <a:spcAft>
                <a:spcPts val="900"/>
              </a:spcAft>
              <a:buNone/>
            </a:pPr>
            <a:r>
              <a:rPr lang="en-GB" sz="2200" dirty="0" smtClean="0"/>
              <a:t>Mobilising funding for rural finance (RUFIP)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380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720080"/>
          </a:xfrm>
        </p:spPr>
        <p:txBody>
          <a:bodyPr/>
          <a:lstStyle/>
          <a:p>
            <a:r>
              <a:rPr lang="en-GB" sz="3600" b="1" dirty="0" smtClean="0"/>
              <a:t>Main recommendations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7920880" cy="4464496"/>
          </a:xfrm>
        </p:spPr>
        <p:txBody>
          <a:bodyPr>
            <a:noAutofit/>
          </a:bodyPr>
          <a:lstStyle/>
          <a:p>
            <a:pPr marL="90488" indent="0">
              <a:spcAft>
                <a:spcPts val="900"/>
              </a:spcAft>
              <a:buNone/>
            </a:pPr>
            <a:r>
              <a:rPr lang="de-CH" sz="2200" dirty="0" smtClean="0"/>
              <a:t>2. </a:t>
            </a:r>
            <a:r>
              <a:rPr lang="de-CH" sz="2200" b="1" dirty="0" err="1" smtClean="0"/>
              <a:t>Use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longer</a:t>
            </a:r>
            <a:r>
              <a:rPr lang="de-CH" sz="2200" b="1" dirty="0" smtClean="0"/>
              <a:t>-term </a:t>
            </a:r>
            <a:r>
              <a:rPr lang="de-CH" sz="2200" b="1" dirty="0" err="1" smtClean="0"/>
              <a:t>programmatic</a:t>
            </a:r>
            <a:r>
              <a:rPr lang="de-CH" sz="2200" b="1" dirty="0" smtClean="0"/>
              <a:t> </a:t>
            </a:r>
            <a:r>
              <a:rPr lang="de-CH" sz="2200" b="1" dirty="0" err="1" smtClean="0"/>
              <a:t>approach</a:t>
            </a:r>
            <a:r>
              <a:rPr lang="de-CH" sz="2200" b="1" dirty="0" smtClean="0"/>
              <a:t> to </a:t>
            </a:r>
            <a:r>
              <a:rPr lang="de-CH" sz="2200" b="1" dirty="0" err="1" smtClean="0"/>
              <a:t>lending</a:t>
            </a:r>
            <a:r>
              <a:rPr lang="de-CH" sz="2200" dirty="0" smtClean="0"/>
              <a:t> </a:t>
            </a:r>
          </a:p>
          <a:p>
            <a:pPr marL="90488" indent="0">
              <a:spcAft>
                <a:spcPts val="900"/>
              </a:spcAft>
              <a:buNone/>
            </a:pPr>
            <a:r>
              <a:rPr lang="de-CH" sz="2200" dirty="0" smtClean="0"/>
              <a:t>PCDP </a:t>
            </a:r>
            <a:r>
              <a:rPr lang="de-CH" sz="2200" dirty="0" err="1" smtClean="0"/>
              <a:t>as</a:t>
            </a:r>
            <a:r>
              <a:rPr lang="de-CH" sz="2200" dirty="0" smtClean="0"/>
              <a:t> a </a:t>
            </a:r>
            <a:r>
              <a:rPr lang="de-CH" sz="2200" dirty="0" err="1" smtClean="0"/>
              <a:t>good</a:t>
            </a:r>
            <a:r>
              <a:rPr lang="de-CH" sz="2200" dirty="0" smtClean="0"/>
              <a:t> </a:t>
            </a:r>
            <a:r>
              <a:rPr lang="de-CH" sz="2200" dirty="0" err="1" smtClean="0"/>
              <a:t>example</a:t>
            </a:r>
            <a:r>
              <a:rPr lang="de-CH" sz="2200" dirty="0" smtClean="0"/>
              <a:t> </a:t>
            </a:r>
            <a:r>
              <a:rPr lang="de-CH" sz="2200" dirty="0" err="1" smtClean="0"/>
              <a:t>of</a:t>
            </a:r>
            <a:r>
              <a:rPr lang="de-CH" sz="2200" dirty="0" smtClean="0"/>
              <a:t> 15-20 </a:t>
            </a:r>
            <a:r>
              <a:rPr lang="de-CH" sz="2200" dirty="0" err="1" smtClean="0"/>
              <a:t>years</a:t>
            </a:r>
            <a:r>
              <a:rPr lang="de-CH" sz="2200" dirty="0" smtClean="0"/>
              <a:t> </a:t>
            </a:r>
            <a:r>
              <a:rPr lang="de-CH" sz="2200" dirty="0" err="1" smtClean="0"/>
              <a:t>orientation</a:t>
            </a:r>
            <a:r>
              <a:rPr lang="de-CH" sz="2200" dirty="0" smtClean="0"/>
              <a:t> </a:t>
            </a:r>
            <a:r>
              <a:rPr lang="de-CH" sz="2200" dirty="0" err="1" smtClean="0"/>
              <a:t>with</a:t>
            </a:r>
            <a:r>
              <a:rPr lang="de-CH" sz="2200" dirty="0" smtClean="0"/>
              <a:t> </a:t>
            </a:r>
            <a:r>
              <a:rPr lang="de-CH" sz="2200" dirty="0" err="1" smtClean="0"/>
              <a:t>succesive</a:t>
            </a:r>
            <a:r>
              <a:rPr lang="de-CH" sz="2200" dirty="0" smtClean="0"/>
              <a:t> </a:t>
            </a:r>
            <a:r>
              <a:rPr lang="de-CH" sz="2200" dirty="0" err="1" smtClean="0"/>
              <a:t>phases</a:t>
            </a:r>
            <a:r>
              <a:rPr lang="de-CH" sz="2200" dirty="0" smtClean="0"/>
              <a:t>, </a:t>
            </a:r>
            <a:r>
              <a:rPr lang="de-CH" sz="2200" dirty="0" err="1" smtClean="0"/>
              <a:t>ensuring</a:t>
            </a:r>
            <a:r>
              <a:rPr lang="de-CH" sz="2200" dirty="0" smtClean="0"/>
              <a:t> </a:t>
            </a:r>
            <a:r>
              <a:rPr lang="de-CH" sz="2200" dirty="0" err="1" smtClean="0"/>
              <a:t>continuity</a:t>
            </a:r>
            <a:r>
              <a:rPr lang="de-CH" sz="2200" dirty="0" smtClean="0"/>
              <a:t>, </a:t>
            </a:r>
            <a:r>
              <a:rPr lang="de-CH" sz="2200" dirty="0" err="1" smtClean="0"/>
              <a:t>learning</a:t>
            </a:r>
            <a:r>
              <a:rPr lang="de-CH" sz="2200" dirty="0" smtClean="0"/>
              <a:t>, </a:t>
            </a:r>
            <a:r>
              <a:rPr lang="de-CH" sz="2200" dirty="0" err="1" smtClean="0"/>
              <a:t>adressing</a:t>
            </a:r>
            <a:r>
              <a:rPr lang="de-CH" sz="2200" dirty="0" smtClean="0"/>
              <a:t> </a:t>
            </a:r>
            <a:r>
              <a:rPr lang="de-CH" sz="2200" dirty="0" err="1" smtClean="0"/>
              <a:t>gaps</a:t>
            </a:r>
            <a:r>
              <a:rPr lang="de-CH" sz="2200" dirty="0" smtClean="0"/>
              <a:t> </a:t>
            </a:r>
            <a:r>
              <a:rPr lang="de-CH" sz="2200" dirty="0" err="1" smtClean="0"/>
              <a:t>and</a:t>
            </a:r>
            <a:r>
              <a:rPr lang="de-CH" sz="2200" dirty="0" smtClean="0"/>
              <a:t> </a:t>
            </a:r>
            <a:r>
              <a:rPr lang="de-CH" sz="2200" dirty="0" err="1" smtClean="0"/>
              <a:t>improving</a:t>
            </a:r>
            <a:r>
              <a:rPr lang="de-CH" sz="2200" dirty="0" smtClean="0"/>
              <a:t> </a:t>
            </a:r>
            <a:r>
              <a:rPr lang="de-CH" sz="2200" dirty="0" err="1" smtClean="0"/>
              <a:t>impact</a:t>
            </a:r>
            <a:endParaRPr lang="de-CH" sz="2200" dirty="0" smtClean="0"/>
          </a:p>
          <a:p>
            <a:pPr marL="90488" indent="0">
              <a:spcAft>
                <a:spcPts val="900"/>
              </a:spcAft>
              <a:buNone/>
            </a:pPr>
            <a:endParaRPr lang="de-CH" sz="2200" dirty="0"/>
          </a:p>
          <a:p>
            <a:pPr marL="571500" indent="-457200">
              <a:spcAft>
                <a:spcPts val="900"/>
              </a:spcAft>
              <a:buFont typeface="+mj-lt"/>
              <a:buAutoNum type="arabicPeriod" startAt="3"/>
            </a:pPr>
            <a:r>
              <a:rPr lang="en-GB" sz="2200" b="1" dirty="0"/>
              <a:t>Clearer focus on non-lending services</a:t>
            </a:r>
            <a:endParaRPr lang="en-GB" sz="2200" dirty="0"/>
          </a:p>
          <a:p>
            <a:pPr marL="114300" indent="0">
              <a:spcAft>
                <a:spcPts val="900"/>
              </a:spcAft>
              <a:buNone/>
            </a:pPr>
            <a:r>
              <a:rPr lang="en-GB" sz="2200" dirty="0"/>
              <a:t>Project-based lessons in knowledge products to underpin discussions and engagement with GOE and development partners in view of greater performance and impact on poverty</a:t>
            </a:r>
          </a:p>
          <a:p>
            <a:pPr marL="90488" indent="0">
              <a:spcAft>
                <a:spcPts val="900"/>
              </a:spcAft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9760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3600400" cy="4248472"/>
          </a:xfrm>
          <a:ln w="19050" cmpd="sng">
            <a:solidFill>
              <a:srgbClr val="000000"/>
            </a:solidFill>
          </a:ln>
        </p:spPr>
        <p:txBody>
          <a:bodyPr lIns="108000" tIns="108000" rIns="36000" bIns="36000"/>
          <a:lstStyle/>
          <a:p>
            <a:pPr>
              <a:spcBef>
                <a:spcPts val="1176"/>
              </a:spcBef>
            </a:pPr>
            <a:r>
              <a:rPr lang="en-CA" sz="2300" dirty="0" smtClean="0"/>
              <a:t>17 programmes approved since 1980,  four ongoing  </a:t>
            </a:r>
            <a:endParaRPr lang="en-CA" sz="2300" dirty="0"/>
          </a:p>
          <a:p>
            <a:pPr>
              <a:spcBef>
                <a:spcPts val="3576"/>
              </a:spcBef>
            </a:pPr>
            <a:r>
              <a:rPr lang="en-CA" sz="2300" dirty="0" smtClean="0"/>
              <a:t>COSOPs: 1999, and 2008</a:t>
            </a:r>
          </a:p>
          <a:p>
            <a:pPr>
              <a:spcBef>
                <a:spcPts val="3576"/>
              </a:spcBef>
            </a:pPr>
            <a:r>
              <a:rPr lang="en-CA" sz="2300" dirty="0" smtClean="0"/>
              <a:t>ICO: 2005</a:t>
            </a:r>
          </a:p>
          <a:p>
            <a:pPr>
              <a:spcBef>
                <a:spcPts val="3576"/>
              </a:spcBef>
            </a:pPr>
            <a:r>
              <a:rPr lang="en-CA" sz="2300" dirty="0" smtClean="0"/>
              <a:t>CD in country: 2010</a:t>
            </a:r>
            <a:endParaRPr lang="en-CA" sz="23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9952" y="1556792"/>
            <a:ext cx="4536504" cy="4248472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/>
          <a:p>
            <a:pPr marL="177800" lvl="0" indent="-177800">
              <a:spcBef>
                <a:spcPts val="5376"/>
              </a:spcBef>
            </a:pPr>
            <a:r>
              <a:rPr lang="en-CA" sz="2300" dirty="0"/>
              <a:t>Portfolio cost: </a:t>
            </a:r>
            <a:r>
              <a:rPr lang="en-CA" sz="2300" dirty="0" smtClean="0"/>
              <a:t>US$1.2 billion</a:t>
            </a:r>
            <a:endParaRPr lang="en-CA" sz="2300" dirty="0"/>
          </a:p>
          <a:p>
            <a:pPr marL="177800" lvl="0" indent="-177800">
              <a:spcBef>
                <a:spcPts val="5376"/>
              </a:spcBef>
            </a:pPr>
            <a:r>
              <a:rPr lang="en-CA" sz="2300" dirty="0"/>
              <a:t>IFAD: US$ </a:t>
            </a:r>
            <a:r>
              <a:rPr lang="en-CA" sz="2300" dirty="0" smtClean="0"/>
              <a:t>473 m programme + US$ 28 m debt relief</a:t>
            </a:r>
          </a:p>
          <a:p>
            <a:pPr marL="177800" lvl="0" indent="-177800">
              <a:spcBef>
                <a:spcPts val="5376"/>
              </a:spcBef>
            </a:pPr>
            <a:r>
              <a:rPr lang="en-CA" sz="2300" dirty="0" smtClean="0"/>
              <a:t>CPE covers IFAD – Ethiopia partnership 2007-2015, 8 projects, 2008 COSOP and country </a:t>
            </a:r>
            <a:r>
              <a:rPr lang="en-CA" sz="2300" dirty="0" err="1" smtClean="0"/>
              <a:t>pgm</a:t>
            </a:r>
            <a:r>
              <a:rPr lang="en-CA" sz="2300" dirty="0" smtClean="0"/>
              <a:t> </a:t>
            </a:r>
            <a:r>
              <a:rPr lang="en-CA" sz="2300" dirty="0" err="1" smtClean="0"/>
              <a:t>mgt</a:t>
            </a:r>
            <a:endParaRPr lang="en-US" sz="23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6724" y="188640"/>
            <a:ext cx="8353747" cy="1008335"/>
          </a:xfrm>
        </p:spPr>
        <p:txBody>
          <a:bodyPr/>
          <a:lstStyle/>
          <a:p>
            <a:r>
              <a:rPr lang="en-GB" sz="3600" b="1" dirty="0" smtClean="0"/>
              <a:t>IFAD-Ethiopia Cooperation highlights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2906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/>
          <a:lstStyle/>
          <a:p>
            <a:r>
              <a:rPr lang="en-GB" sz="3600" b="1" dirty="0" smtClean="0"/>
              <a:t>Evaluation Objectives/Methodology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536504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Clr>
                <a:srgbClr val="008080"/>
              </a:buClr>
              <a:buNone/>
            </a:pPr>
            <a:r>
              <a:rPr lang="en-GB" sz="2000" b="1" u="sng" dirty="0"/>
              <a:t>Objectives</a:t>
            </a:r>
            <a:r>
              <a:rPr lang="en-GB" sz="2000" dirty="0"/>
              <a:t> </a:t>
            </a:r>
          </a:p>
          <a:p>
            <a:pPr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</a:pPr>
            <a:endParaRPr lang="en-GB" sz="800" dirty="0"/>
          </a:p>
          <a:p>
            <a:pPr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Assess the results of IFAD-supported operations in </a:t>
            </a:r>
            <a:r>
              <a:rPr lang="en-GB" sz="2000" dirty="0" smtClean="0"/>
              <a:t>Ethiopia</a:t>
            </a:r>
            <a:endParaRPr lang="en-GB" sz="2000" dirty="0"/>
          </a:p>
          <a:p>
            <a:pPr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Generate findings and recommendations to enhance the country programme effectiveness and inform the preparation of the next </a:t>
            </a:r>
            <a:r>
              <a:rPr lang="en-GB" sz="2000" dirty="0" smtClean="0"/>
              <a:t>Ethiopia COSOP</a:t>
            </a:r>
            <a:endParaRPr lang="en-GB" sz="2000" dirty="0"/>
          </a:p>
          <a:p>
            <a:pPr>
              <a:spcBef>
                <a:spcPts val="0"/>
              </a:spcBef>
              <a:buClr>
                <a:srgbClr val="008080"/>
              </a:buClr>
              <a:buFont typeface="Wingdings" panose="05000000000000000000" pitchFamily="2" charset="2"/>
              <a:buChar char="q"/>
            </a:pPr>
            <a:endParaRPr lang="en-GB" sz="2000" b="1" dirty="0"/>
          </a:p>
          <a:p>
            <a:pPr marL="109728" indent="0">
              <a:spcBef>
                <a:spcPts val="0"/>
              </a:spcBef>
              <a:buClr>
                <a:srgbClr val="008080"/>
              </a:buClr>
              <a:buNone/>
            </a:pPr>
            <a:r>
              <a:rPr lang="en-GB" sz="2000" b="1" u="sng" dirty="0"/>
              <a:t>Methodology</a:t>
            </a:r>
          </a:p>
          <a:p>
            <a:pPr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</a:pPr>
            <a:endParaRPr lang="en-GB" sz="800" dirty="0"/>
          </a:p>
          <a:p>
            <a:pPr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CPE assesses: (</a:t>
            </a:r>
            <a:r>
              <a:rPr lang="en-GB" sz="2000" dirty="0" err="1"/>
              <a:t>i</a:t>
            </a:r>
            <a:r>
              <a:rPr lang="en-GB" sz="2000" dirty="0"/>
              <a:t>) project portfolio performance; (ii) non-lending </a:t>
            </a:r>
            <a:r>
              <a:rPr lang="en-GB" sz="2000" dirty="0" smtClean="0"/>
              <a:t>activities (Knowledge management, Partnerships; Policy dialogue); </a:t>
            </a:r>
            <a:r>
              <a:rPr lang="en-GB" sz="2000" dirty="0"/>
              <a:t>(iii) performance of the 2008 COSOP</a:t>
            </a:r>
          </a:p>
          <a:p>
            <a:pPr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spcBef>
                <a:spcPts val="0"/>
              </a:spcBef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 variety of data collection methods used and triangulation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GB" sz="2100" dirty="0" smtClean="0"/>
          </a:p>
          <a:p>
            <a:pPr marL="6858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100" dirty="0" smtClean="0"/>
          </a:p>
          <a:p>
            <a:pPr>
              <a:spcBef>
                <a:spcPts val="0"/>
              </a:spcBef>
            </a:pP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5937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/>
          <a:lstStyle/>
          <a:p>
            <a:r>
              <a:rPr lang="en-GB" sz="3600" b="1" dirty="0" smtClean="0"/>
              <a:t>Evaluation Process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536504"/>
          </a:xfrm>
        </p:spPr>
        <p:txBody>
          <a:bodyPr>
            <a:noAutofit/>
          </a:bodyPr>
          <a:lstStyle/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u="sng" kern="1200" dirty="0" smtClean="0">
                <a:solidFill>
                  <a:prstClr val="black"/>
                </a:solidFill>
              </a:rPr>
              <a:t>Inception </a:t>
            </a:r>
            <a:r>
              <a:rPr lang="en-US" altLang="en-US" u="sng" kern="1200" dirty="0">
                <a:solidFill>
                  <a:prstClr val="black"/>
                </a:solidFill>
              </a:rPr>
              <a:t>Phase </a:t>
            </a:r>
            <a:r>
              <a:rPr lang="en-US" altLang="en-US" kern="1200" dirty="0">
                <a:solidFill>
                  <a:prstClr val="black"/>
                </a:solidFill>
              </a:rPr>
              <a:t>– preparatory </a:t>
            </a:r>
            <a:r>
              <a:rPr lang="en-US" altLang="en-US" kern="1200" dirty="0" smtClean="0">
                <a:solidFill>
                  <a:prstClr val="black"/>
                </a:solidFill>
              </a:rPr>
              <a:t>mission and approach paper, Nov </a:t>
            </a:r>
            <a:r>
              <a:rPr lang="en-US" altLang="en-US" kern="1200" dirty="0">
                <a:solidFill>
                  <a:prstClr val="black"/>
                </a:solidFill>
              </a:rPr>
              <a:t>2014</a:t>
            </a:r>
          </a:p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u="sng" kern="1200" dirty="0">
                <a:solidFill>
                  <a:prstClr val="black"/>
                </a:solidFill>
              </a:rPr>
              <a:t>Desk </a:t>
            </a:r>
            <a:r>
              <a:rPr lang="en-US" altLang="en-US" u="sng" kern="1200" dirty="0" smtClean="0">
                <a:solidFill>
                  <a:prstClr val="black"/>
                </a:solidFill>
              </a:rPr>
              <a:t>review  </a:t>
            </a:r>
            <a:r>
              <a:rPr lang="en-US" altLang="en-US" kern="1200" dirty="0" smtClean="0">
                <a:solidFill>
                  <a:prstClr val="black"/>
                </a:solidFill>
              </a:rPr>
              <a:t>Oct 2014 – Jan 2015</a:t>
            </a:r>
            <a:endParaRPr lang="en-US" altLang="en-US" kern="1200" dirty="0">
              <a:solidFill>
                <a:prstClr val="black"/>
              </a:solidFill>
            </a:endParaRPr>
          </a:p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u="sng" kern="1200" dirty="0">
                <a:solidFill>
                  <a:prstClr val="black"/>
                </a:solidFill>
              </a:rPr>
              <a:t>Main mission </a:t>
            </a:r>
            <a:r>
              <a:rPr lang="en-US" altLang="en-US" kern="1200" dirty="0">
                <a:solidFill>
                  <a:prstClr val="black"/>
                </a:solidFill>
              </a:rPr>
              <a:t>in </a:t>
            </a:r>
            <a:r>
              <a:rPr lang="en-US" altLang="en-US" kern="1200" dirty="0" smtClean="0">
                <a:solidFill>
                  <a:prstClr val="black"/>
                </a:solidFill>
              </a:rPr>
              <a:t>Ethiopia, multi-disciplinary team visited all current projects, Feb-Mar 2015</a:t>
            </a:r>
            <a:endParaRPr lang="en-US" altLang="en-US" kern="1200" dirty="0">
              <a:solidFill>
                <a:prstClr val="black"/>
              </a:solidFill>
            </a:endParaRPr>
          </a:p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u="sng" kern="1200" dirty="0" smtClean="0">
                <a:solidFill>
                  <a:prstClr val="black"/>
                </a:solidFill>
              </a:rPr>
              <a:t>Report preparation</a:t>
            </a:r>
            <a:r>
              <a:rPr lang="en-US" altLang="en-US" kern="1200" dirty="0" smtClean="0">
                <a:solidFill>
                  <a:prstClr val="black"/>
                </a:solidFill>
              </a:rPr>
              <a:t> analysis, writing, peer review, Govt. and IFAD comments, Apr - Oct 2015</a:t>
            </a:r>
            <a:endParaRPr lang="en-US" altLang="en-US" kern="1200" dirty="0">
              <a:solidFill>
                <a:prstClr val="black"/>
              </a:solidFill>
            </a:endParaRPr>
          </a:p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u="sng" kern="1200" dirty="0" smtClean="0">
                <a:solidFill>
                  <a:prstClr val="black"/>
                </a:solidFill>
              </a:rPr>
              <a:t>CPE NRTW   </a:t>
            </a:r>
            <a:r>
              <a:rPr lang="en-US" altLang="en-US" kern="1200" dirty="0" smtClean="0">
                <a:solidFill>
                  <a:prstClr val="black"/>
                </a:solidFill>
              </a:rPr>
              <a:t>5 Nov 2015</a:t>
            </a:r>
          </a:p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1200" dirty="0" smtClean="0">
                <a:solidFill>
                  <a:prstClr val="black"/>
                </a:solidFill>
              </a:rPr>
              <a:t>Agreement at Completion Point (GOE-IFAD)</a:t>
            </a:r>
          </a:p>
          <a:p>
            <a:pPr marL="411480" lvl="1" indent="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None/>
              <a:defRPr/>
            </a:pPr>
            <a:endParaRPr lang="en-US" altLang="en-US" sz="2000" kern="1200" dirty="0">
              <a:solidFill>
                <a:prstClr val="black"/>
              </a:solidFill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endParaRPr lang="en-GB" sz="2100" dirty="0" smtClean="0"/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36704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/>
          <a:lstStyle/>
          <a:p>
            <a:r>
              <a:rPr lang="en-GB" sz="3600" b="1" dirty="0" smtClean="0"/>
              <a:t>Projects covered by the CPE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53650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100" dirty="0"/>
              <a:t>Rural Finance Intermediation </a:t>
            </a:r>
            <a:r>
              <a:rPr lang="en-US" sz="2100" dirty="0" err="1"/>
              <a:t>Programme</a:t>
            </a:r>
            <a:r>
              <a:rPr lang="en-US" sz="2100" dirty="0"/>
              <a:t> (RUFIP) I: </a:t>
            </a:r>
            <a:r>
              <a:rPr lang="en-US" sz="2100" dirty="0" smtClean="0"/>
              <a:t>2001-10 </a:t>
            </a:r>
            <a:r>
              <a:rPr lang="en-GB" sz="2100" dirty="0" smtClean="0"/>
              <a:t>(89 $m)</a:t>
            </a:r>
            <a:r>
              <a:rPr lang="en-US" sz="2100" dirty="0" smtClean="0"/>
              <a:t>, </a:t>
            </a:r>
            <a:r>
              <a:rPr lang="en-US" sz="2100" dirty="0"/>
              <a:t>II: </a:t>
            </a:r>
            <a:r>
              <a:rPr lang="en-US" sz="2100" dirty="0" smtClean="0"/>
              <a:t>2011-19 (248 $m)</a:t>
            </a:r>
            <a:endParaRPr lang="en-US" sz="2100" dirty="0"/>
          </a:p>
          <a:p>
            <a:pPr lvl="0">
              <a:spcAft>
                <a:spcPts val="1200"/>
              </a:spcAft>
            </a:pPr>
            <a:r>
              <a:rPr lang="en-US" sz="2100" dirty="0" smtClean="0"/>
              <a:t>Pastoral Community Development Project (PCDP) I : 2003-09 (60 $m), II: 2009-15 (139 $m) and III: 2013-21 (210 $m)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Agriculture Marketing Improvement </a:t>
            </a:r>
            <a:r>
              <a:rPr lang="en-US" sz="2100" dirty="0" err="1"/>
              <a:t>Programme</a:t>
            </a:r>
            <a:r>
              <a:rPr lang="en-US" sz="2100" dirty="0"/>
              <a:t> (AMIP): </a:t>
            </a:r>
            <a:r>
              <a:rPr lang="en-US" sz="2100" dirty="0" smtClean="0"/>
              <a:t>2006-13 (28 $m)</a:t>
            </a:r>
            <a:endParaRPr lang="en-US" sz="2100" dirty="0"/>
          </a:p>
          <a:p>
            <a:pPr lvl="0">
              <a:spcAft>
                <a:spcPts val="1200"/>
              </a:spcAft>
            </a:pPr>
            <a:r>
              <a:rPr lang="en-US" sz="2100" dirty="0" smtClean="0"/>
              <a:t>Participatory Small-scale Irrigation Development </a:t>
            </a:r>
            <a:r>
              <a:rPr lang="en-US" sz="2100" dirty="0" err="1" smtClean="0"/>
              <a:t>Programme</a:t>
            </a:r>
            <a:r>
              <a:rPr lang="en-US" sz="2100" dirty="0" smtClean="0"/>
              <a:t> (PASIDP): 2007-15 (58 $m)</a:t>
            </a:r>
          </a:p>
          <a:p>
            <a:pPr lvl="0">
              <a:spcAft>
                <a:spcPts val="1200"/>
              </a:spcAft>
            </a:pPr>
            <a:r>
              <a:rPr lang="en-US" sz="2100" dirty="0" smtClean="0"/>
              <a:t>Community-Based Integrated Natural Resources Management Project (</a:t>
            </a:r>
            <a:r>
              <a:rPr lang="en-US" sz="2100" dirty="0" err="1" smtClean="0"/>
              <a:t>CBINReMP</a:t>
            </a:r>
            <a:r>
              <a:rPr lang="en-US" sz="2100" dirty="0" smtClean="0"/>
              <a:t>): 2009-17 (27 $m)</a:t>
            </a:r>
          </a:p>
          <a:p>
            <a:pPr lvl="0">
              <a:spcAft>
                <a:spcPts val="1200"/>
              </a:spcAft>
            </a:pPr>
            <a:endParaRPr lang="en-GB" sz="2100" dirty="0" smtClean="0"/>
          </a:p>
          <a:p>
            <a:pPr marL="685800" indent="-342900">
              <a:buFont typeface="Wingdings" panose="05000000000000000000" pitchFamily="2" charset="2"/>
              <a:buChar char="Ø"/>
            </a:pPr>
            <a:endParaRPr lang="en-GB" sz="2100" dirty="0" smtClean="0"/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950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/>
          <a:lstStyle/>
          <a:p>
            <a:r>
              <a:rPr lang="en-GB" sz="3600" b="1" dirty="0" smtClean="0"/>
              <a:t>IFAD supported operations</a:t>
            </a:r>
            <a:endParaRPr lang="en-GB" sz="36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556792"/>
            <a:ext cx="62646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/>
          <a:lstStyle/>
          <a:p>
            <a:r>
              <a:rPr lang="en-GB" sz="3600" b="1" dirty="0" smtClean="0"/>
              <a:t>Country Strategy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536504"/>
          </a:xfrm>
        </p:spPr>
        <p:txBody>
          <a:bodyPr>
            <a:noAutofit/>
          </a:bodyPr>
          <a:lstStyle/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100" kern="1200" dirty="0" smtClean="0">
                <a:solidFill>
                  <a:prstClr val="black"/>
                </a:solidFill>
              </a:rPr>
              <a:t>3 Strategic Objectives: Enhanced access of poor HH to </a:t>
            </a:r>
          </a:p>
          <a:p>
            <a:pPr marL="714375" lvl="1" indent="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None/>
              <a:defRPr/>
            </a:pPr>
            <a:r>
              <a:rPr lang="en-US" altLang="en-US" sz="2100" kern="1200" dirty="0">
                <a:solidFill>
                  <a:prstClr val="black"/>
                </a:solidFill>
              </a:rPr>
              <a:t>1</a:t>
            </a:r>
            <a:r>
              <a:rPr lang="en-US" altLang="en-US" sz="2100" kern="1200" dirty="0" smtClean="0">
                <a:solidFill>
                  <a:prstClr val="black"/>
                </a:solidFill>
              </a:rPr>
              <a:t>) natural resources; </a:t>
            </a:r>
          </a:p>
          <a:p>
            <a:pPr marL="714375" lvl="1" indent="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None/>
              <a:defRPr/>
            </a:pPr>
            <a:r>
              <a:rPr lang="en-US" altLang="en-US" sz="2100" kern="1200" dirty="0" smtClean="0">
                <a:solidFill>
                  <a:prstClr val="black"/>
                </a:solidFill>
              </a:rPr>
              <a:t>2) agricultural </a:t>
            </a:r>
            <a:r>
              <a:rPr lang="en-US" altLang="en-US" sz="2100" kern="1200" dirty="0">
                <a:solidFill>
                  <a:prstClr val="black"/>
                </a:solidFill>
              </a:rPr>
              <a:t>p</a:t>
            </a:r>
            <a:r>
              <a:rPr lang="en-US" altLang="en-US" sz="2100" kern="1200" dirty="0" smtClean="0">
                <a:solidFill>
                  <a:prstClr val="black"/>
                </a:solidFill>
              </a:rPr>
              <a:t>roduction technologies and support services; </a:t>
            </a:r>
          </a:p>
          <a:p>
            <a:pPr marL="714375" lvl="1" indent="0" fontAlgn="auto">
              <a:spcBef>
                <a:spcPts val="300"/>
              </a:spcBef>
              <a:spcAft>
                <a:spcPts val="0"/>
              </a:spcAft>
              <a:buClr>
                <a:srgbClr val="C0504D"/>
              </a:buClr>
              <a:buNone/>
              <a:defRPr/>
            </a:pPr>
            <a:r>
              <a:rPr lang="en-US" altLang="en-US" sz="2100" kern="1200" dirty="0" smtClean="0">
                <a:solidFill>
                  <a:prstClr val="black"/>
                </a:solidFill>
              </a:rPr>
              <a:t>3) financial services</a:t>
            </a:r>
          </a:p>
          <a:p>
            <a:pPr marL="658368" lvl="1" indent="-246888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Wingdings" panose="05000000000000000000" pitchFamily="2" charset="2"/>
              <a:buChar char="§"/>
              <a:defRPr/>
            </a:pPr>
            <a:endParaRPr lang="en-US" altLang="en-US" sz="2100" kern="1200" dirty="0" smtClean="0">
              <a:solidFill>
                <a:prstClr val="black"/>
              </a:solidFill>
            </a:endParaRPr>
          </a:p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100" kern="1200" dirty="0" smtClean="0">
                <a:solidFill>
                  <a:prstClr val="black"/>
                </a:solidFill>
              </a:rPr>
              <a:t>Community Based approaches</a:t>
            </a:r>
          </a:p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100" kern="1200" dirty="0" smtClean="0">
                <a:solidFill>
                  <a:prstClr val="black"/>
                </a:solidFill>
              </a:rPr>
              <a:t>Smallholders, agro-pastoralists, pastoralists and landless</a:t>
            </a:r>
          </a:p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100" kern="1200" dirty="0" smtClean="0">
                <a:solidFill>
                  <a:prstClr val="black"/>
                </a:solidFill>
              </a:rPr>
              <a:t>Youth and women</a:t>
            </a:r>
          </a:p>
          <a:p>
            <a:pPr marL="754380" lvl="1" indent="-342900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100" kern="1200" dirty="0" smtClean="0">
                <a:solidFill>
                  <a:prstClr val="black"/>
                </a:solidFill>
              </a:rPr>
              <a:t>Policy development</a:t>
            </a:r>
            <a:endParaRPr lang="en-US" altLang="en-US" sz="2100" kern="1200" dirty="0">
              <a:solidFill>
                <a:prstClr val="black"/>
              </a:solidFill>
            </a:endParaRPr>
          </a:p>
          <a:p>
            <a:pPr marL="658368" lvl="1" indent="-246888" fontAlgn="auto">
              <a:spcBef>
                <a:spcPts val="300"/>
              </a:spcBef>
              <a:spcAft>
                <a:spcPts val="1200"/>
              </a:spcAft>
              <a:buClr>
                <a:srgbClr val="C0504D"/>
              </a:buClr>
              <a:buFont typeface="Wingdings" panose="05000000000000000000" pitchFamily="2" charset="2"/>
              <a:buChar char="§"/>
              <a:defRPr/>
            </a:pPr>
            <a:endParaRPr lang="en-US" altLang="en-US" sz="2000" kern="1200" dirty="0">
              <a:solidFill>
                <a:prstClr val="black"/>
              </a:solidFill>
            </a:endParaRPr>
          </a:p>
          <a:p>
            <a:pPr marL="685800" indent="-342900">
              <a:buFont typeface="Wingdings" panose="05000000000000000000" pitchFamily="2" charset="2"/>
              <a:buChar char="Ø"/>
            </a:pPr>
            <a:endParaRPr lang="en-GB" sz="2100" dirty="0" smtClean="0"/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8233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10801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3600" b="1" dirty="0" smtClean="0"/>
              <a:t>Main Findings (1): general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7584" y="1484784"/>
            <a:ext cx="7920880" cy="4032448"/>
          </a:xfrm>
          <a:ln>
            <a:noFill/>
            <a:prstDash val="sysDot"/>
          </a:ln>
        </p:spPr>
        <p:txBody>
          <a:bodyPr>
            <a:noAutofit/>
          </a:bodyPr>
          <a:lstStyle/>
          <a:p>
            <a:pPr marL="70485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IFAD is an effective donor in the rural sector in Ethiopia, strong partnership with GOE and liaison with donors</a:t>
            </a:r>
          </a:p>
          <a:p>
            <a:pPr marL="70485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Good use of GOE structures and anchorage</a:t>
            </a:r>
          </a:p>
          <a:p>
            <a:pPr marL="70485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e-CH" dirty="0" smtClean="0"/>
              <a:t>Relevant </a:t>
            </a:r>
            <a:r>
              <a:rPr lang="de-CH" dirty="0" err="1" smtClean="0"/>
              <a:t>focus</a:t>
            </a:r>
            <a:r>
              <a:rPr lang="de-CH" dirty="0" smtClean="0"/>
              <a:t> on </a:t>
            </a:r>
            <a:r>
              <a:rPr lang="de-CH" dirty="0" err="1" smtClean="0"/>
              <a:t>selected</a:t>
            </a:r>
            <a:r>
              <a:rPr lang="de-CH" dirty="0" smtClean="0"/>
              <a:t> </a:t>
            </a:r>
            <a:r>
              <a:rPr lang="de-CH" dirty="0" err="1" smtClean="0"/>
              <a:t>areas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crucial</a:t>
            </a:r>
            <a:r>
              <a:rPr lang="de-CH" dirty="0" smtClean="0"/>
              <a:t> </a:t>
            </a:r>
            <a:r>
              <a:rPr lang="de-CH" dirty="0" err="1" smtClean="0"/>
              <a:t>importance</a:t>
            </a:r>
            <a:r>
              <a:rPr lang="de-CH" dirty="0" smtClean="0"/>
              <a:t> </a:t>
            </a:r>
            <a:r>
              <a:rPr lang="en-GB" dirty="0" smtClean="0"/>
              <a:t>in all 3 agro-ecological areas (highlands: moist, drought-prone, dry lowlands)</a:t>
            </a:r>
          </a:p>
          <a:p>
            <a:pPr marL="70485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Overall satisfactory programme</a:t>
            </a:r>
            <a:endParaRPr lang="de-CH" dirty="0" smtClean="0"/>
          </a:p>
          <a:p>
            <a:pPr marL="361950" indent="0">
              <a:spcBef>
                <a:spcPts val="600"/>
              </a:spcBef>
              <a:spcAft>
                <a:spcPts val="1000"/>
              </a:spcAft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045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21904" y="317567"/>
            <a:ext cx="7200800" cy="678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/>
              <a:t> </a:t>
            </a:r>
            <a:r>
              <a:rPr lang="en-GB" sz="3600" b="1" dirty="0" smtClean="0"/>
              <a:t>Main findings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320480"/>
          </a:xfrm>
        </p:spPr>
        <p:txBody>
          <a:bodyPr rtlCol="0"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en-US" sz="23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3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 smtClean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300" dirty="0" smtClean="0">
              <a:solidFill>
                <a:srgbClr val="000000"/>
              </a:solidFill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201930" algn="l"/>
                <a:tab pos="457200" algn="l"/>
              </a:tabLst>
            </a:pPr>
            <a:endParaRPr lang="en-GB" sz="2000" dirty="0">
              <a:latin typeface="Verdana"/>
              <a:ea typeface="Times New Roman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GB" sz="2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276349"/>
            <a:ext cx="7128792" cy="720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01" y="1844824"/>
            <a:ext cx="521455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8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FAD Corporate theme" ma:contentTypeID="0x0101008680E87777A6194D938ACB15C33232620022477E34447622469CB388F9063D1AE4" ma:contentTypeVersion="5" ma:contentTypeDescription="PowerPoint templates using IFAD themes" ma:contentTypeScope="" ma:versionID="4ac08f08fd14c499a856d5d5560889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32B1862-C7B7-45DD-9A01-B65742ADF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1D60A38-927D-43D8-A505-FEB5B8977247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6156</TotalTime>
  <Words>932</Words>
  <Application>Microsoft Office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_APR1_2014</vt:lpstr>
      <vt:lpstr>Federal Democratic Republic of Ethiopia</vt:lpstr>
      <vt:lpstr>IFAD-Ethiopia Cooperation highlights</vt:lpstr>
      <vt:lpstr>Evaluation Objectives/Methodology</vt:lpstr>
      <vt:lpstr>Evaluation Process</vt:lpstr>
      <vt:lpstr>Projects covered by the CPE</vt:lpstr>
      <vt:lpstr>IFAD supported operations</vt:lpstr>
      <vt:lpstr>Country Strategy</vt:lpstr>
      <vt:lpstr>Main Findings (1): general  </vt:lpstr>
      <vt:lpstr> Main findings (2)</vt:lpstr>
      <vt:lpstr> Main Findings: Project Portfolio (1)</vt:lpstr>
      <vt:lpstr> Main Findings: Project Portfolio (2)</vt:lpstr>
      <vt:lpstr> Main Findings: Non-lending</vt:lpstr>
      <vt:lpstr> Main Findings: Country strategy</vt:lpstr>
      <vt:lpstr> Main Findings: Programme Mgt</vt:lpstr>
      <vt:lpstr> Conclusions (1)</vt:lpstr>
      <vt:lpstr>Conclusions (2)</vt:lpstr>
      <vt:lpstr>Main recommendations</vt:lpstr>
      <vt:lpstr>Main recommendations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Alvarez-Pagella, Melba</dc:creator>
  <cp:lastModifiedBy>Souza, Jaqueline Rabelo</cp:lastModifiedBy>
  <cp:revision>382</cp:revision>
  <cp:lastPrinted>2015-10-26T08:13:06Z</cp:lastPrinted>
  <dcterms:created xsi:type="dcterms:W3CDTF">2014-09-17T09:06:47Z</dcterms:created>
  <dcterms:modified xsi:type="dcterms:W3CDTF">2015-11-30T12:47:03Z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0x0101008680E87777A6194D938ACB15C33232620022477E34447622469CB388F9063D1AE4</vt:lpwstr>
  </property>
</Properties>
</file>