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5"/>
  </p:sldMasterIdLst>
  <p:notesMasterIdLst>
    <p:notesMasterId r:id="rId23"/>
  </p:notesMasterIdLst>
  <p:handoutMasterIdLst>
    <p:handoutMasterId r:id="rId24"/>
  </p:handoutMasterIdLst>
  <p:sldIdLst>
    <p:sldId id="268" r:id="rId6"/>
    <p:sldId id="258" r:id="rId7"/>
    <p:sldId id="269" r:id="rId8"/>
    <p:sldId id="285" r:id="rId9"/>
    <p:sldId id="270" r:id="rId10"/>
    <p:sldId id="272" r:id="rId11"/>
    <p:sldId id="303" r:id="rId12"/>
    <p:sldId id="308" r:id="rId13"/>
    <p:sldId id="307" r:id="rId14"/>
    <p:sldId id="323" r:id="rId15"/>
    <p:sldId id="309" r:id="rId16"/>
    <p:sldId id="310" r:id="rId17"/>
    <p:sldId id="312" r:id="rId18"/>
    <p:sldId id="304" r:id="rId19"/>
    <p:sldId id="324" r:id="rId20"/>
    <p:sldId id="313" r:id="rId21"/>
    <p:sldId id="325" r:id="rId22"/>
  </p:sldIdLst>
  <p:sldSz cx="9144000" cy="6858000" type="screen4x3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chapman" initials="np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B29"/>
    <a:srgbClr val="660066"/>
    <a:srgbClr val="B3A1C7"/>
    <a:srgbClr val="CAC1FD"/>
    <a:srgbClr val="0E326F"/>
    <a:srgbClr val="760D45"/>
    <a:srgbClr val="AC1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2" autoAdjust="0"/>
    <p:restoredTop sz="92780" autoAdjust="0"/>
  </p:normalViewPr>
  <p:slideViewPr>
    <p:cSldViewPr>
      <p:cViewPr>
        <p:scale>
          <a:sx n="80" d="100"/>
          <a:sy n="80" d="100"/>
        </p:scale>
        <p:origin x="-117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7BF8E-ED35-4478-8BDC-F3B49C584127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F5ED5-A873-49A3-A325-44947882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91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3B7ACF-974A-4161-B14D-12E8A6B11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718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B7ACF-974A-4161-B14D-12E8A6B114D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79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</a:t>
            </a:r>
            <a:r>
              <a:rPr lang="en-US" baseline="0" dirty="0" smtClean="0"/>
              <a:t> CBARDP: 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ＭＳ Ｐゴシック" pitchFamily="1" charset="-128"/>
              </a:rPr>
              <a:t>207 selected village areas,  28,116 investments  into community infrastructure, sustainable agricultural development, rural enterprise and financial linkages support and gender and vulnerable group development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B7ACF-974A-4161-B14D-12E8A6B114D4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91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223963" y="0"/>
            <a:ext cx="7920037" cy="3717032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5" name="Rectangle 4"/>
          <p:cNvSpPr/>
          <p:nvPr userDrawn="1"/>
        </p:nvSpPr>
        <p:spPr bwMode="auto">
          <a:xfrm>
            <a:off x="-3175" y="0"/>
            <a:ext cx="1227138" cy="3717032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264096" y="3789040"/>
            <a:ext cx="7628384" cy="720080"/>
          </a:xfrm>
        </p:spPr>
        <p:txBody>
          <a:bodyPr/>
          <a:lstStyle>
            <a:lvl1pPr>
              <a:defRPr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2"/>
          </p:nvPr>
        </p:nvSpPr>
        <p:spPr>
          <a:xfrm>
            <a:off x="1267544" y="4531568"/>
            <a:ext cx="7624936" cy="112968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88640"/>
            <a:ext cx="8135938" cy="863600"/>
          </a:xfrm>
        </p:spPr>
        <p:txBody>
          <a:bodyPr anchor="ctr"/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385763" indent="0">
              <a:buNone/>
              <a:defRPr sz="3200">
                <a:solidFill>
                  <a:schemeClr val="bg1"/>
                </a:solidFill>
              </a:defRPr>
            </a:lvl2pPr>
            <a:lvl3pPr marL="766763" indent="0">
              <a:buNone/>
              <a:defRPr sz="2400">
                <a:solidFill>
                  <a:schemeClr val="bg1"/>
                </a:solidFill>
              </a:defRPr>
            </a:lvl3pPr>
            <a:lvl4pPr marL="1150938" indent="0">
              <a:buNone/>
              <a:defRPr sz="2400">
                <a:solidFill>
                  <a:schemeClr val="bg1"/>
                </a:solidFill>
              </a:defRPr>
            </a:lvl4pPr>
            <a:lvl5pPr marL="15700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33236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887928"/>
            <a:ext cx="1554480" cy="853440"/>
          </a:xfrm>
          <a:prstGeom prst="rect">
            <a:avLst/>
          </a:prstGeom>
        </p:spPr>
      </p:pic>
      <p:sp>
        <p:nvSpPr>
          <p:cNvPr id="1027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358775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4" y="1438274"/>
            <a:ext cx="8065715" cy="444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1340768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333" y="6300231"/>
            <a:ext cx="277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Independent Office of Evaluation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375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195263" indent="-195263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190500" algn="l" rtl="0" eaLnBrk="1" fontAlgn="base" hangingPunct="1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960438" indent="-19367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9538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7986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558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130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1702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274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2.png@01D15DC4.654CA4F0" TargetMode="Externa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59632" y="4005064"/>
            <a:ext cx="7704856" cy="720080"/>
          </a:xfrm>
        </p:spPr>
        <p:txBody>
          <a:bodyPr/>
          <a:lstStyle/>
          <a:p>
            <a:r>
              <a:rPr lang="en-US" sz="3200" b="1" dirty="0" smtClean="0">
                <a:latin typeface="Georgia" panose="02040502050405020303" pitchFamily="18" charset="0"/>
              </a:rPr>
              <a:t>The </a:t>
            </a:r>
            <a:r>
              <a:rPr lang="en-US" sz="3200" b="1" dirty="0">
                <a:latin typeface="Georgia" panose="02040502050405020303" pitchFamily="18" charset="0"/>
              </a:rPr>
              <a:t>Independent Office of Evaluation of IFAD</a:t>
            </a:r>
            <a:endParaRPr lang="en-US" sz="3200" b="1" cap="small" dirty="0">
              <a:latin typeface="Georgia" panose="02040502050405020303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2"/>
          </p:nvPr>
        </p:nvSpPr>
        <p:spPr>
          <a:xfrm>
            <a:off x="1267544" y="5157192"/>
            <a:ext cx="7624936" cy="792088"/>
          </a:xfrm>
        </p:spPr>
        <p:txBody>
          <a:bodyPr/>
          <a:lstStyle/>
          <a:p>
            <a:r>
              <a:rPr lang="en-GB" b="1" dirty="0" smtClean="0"/>
              <a:t>Country Programme Evaluation Nigeria</a:t>
            </a:r>
          </a:p>
          <a:p>
            <a:r>
              <a:rPr lang="en-GB" sz="1400" dirty="0" smtClean="0"/>
              <a:t>National Roundtable Workshop, Abuja, 7 April 2016</a:t>
            </a:r>
            <a:endParaRPr lang="en-GB" sz="14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187624" y="5085184"/>
            <a:ext cx="770485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54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84784"/>
            <a:ext cx="4536504" cy="432047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000" dirty="0" smtClean="0"/>
              <a:t>IFAD-supported </a:t>
            </a:r>
            <a:r>
              <a:rPr lang="en-GB" sz="2000" dirty="0"/>
              <a:t>programmes reached 9.2 million beneficiaries out of the 14.2 million </a:t>
            </a:r>
            <a:r>
              <a:rPr lang="en-GB" sz="2000" dirty="0" smtClean="0"/>
              <a:t>targeted</a:t>
            </a:r>
          </a:p>
          <a:p>
            <a:r>
              <a:rPr lang="en-GB" sz="2000" dirty="0"/>
              <a:t>Beneficiary outreach was less than planned</a:t>
            </a:r>
          </a:p>
          <a:p>
            <a:r>
              <a:rPr lang="en-GB" sz="2000" dirty="0" smtClean="0"/>
              <a:t>Concentrated </a:t>
            </a:r>
            <a:r>
              <a:rPr lang="en-GB" sz="2000" dirty="0"/>
              <a:t>investments in a limited number of </a:t>
            </a:r>
            <a:r>
              <a:rPr lang="en-GB" sz="2000" dirty="0" smtClean="0"/>
              <a:t>villages</a:t>
            </a:r>
            <a:endParaRPr lang="en-GB" sz="1600" dirty="0" smtClean="0"/>
          </a:p>
          <a:p>
            <a:r>
              <a:rPr lang="en-US" sz="2000" dirty="0" smtClean="0"/>
              <a:t>Good targeting </a:t>
            </a:r>
            <a:r>
              <a:rPr lang="en-US" sz="2000" dirty="0"/>
              <a:t>within communities </a:t>
            </a:r>
            <a:r>
              <a:rPr lang="en-US" sz="2000" dirty="0" smtClean="0"/>
              <a:t>(incl. women </a:t>
            </a:r>
            <a:r>
              <a:rPr lang="en-US" sz="2000" dirty="0"/>
              <a:t>&amp; youth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Benefits: Asset creation, a</a:t>
            </a:r>
            <a:r>
              <a:rPr lang="en-GB" sz="2000" dirty="0" err="1" smtClean="0"/>
              <a:t>ccess</a:t>
            </a:r>
            <a:r>
              <a:rPr lang="en-GB" sz="2000" dirty="0" smtClean="0"/>
              <a:t> </a:t>
            </a:r>
            <a:r>
              <a:rPr lang="en-GB" sz="2000" dirty="0"/>
              <a:t>to financial services, community capacity building and job </a:t>
            </a:r>
            <a:r>
              <a:rPr lang="en-GB" sz="2000" dirty="0" smtClean="0"/>
              <a:t>creation</a:t>
            </a:r>
          </a:p>
          <a:p>
            <a:r>
              <a:rPr lang="en-US" sz="2000" dirty="0" smtClean="0"/>
              <a:t>But, impact limited given the scale of the country and poverty depth</a:t>
            </a:r>
            <a:endParaRPr lang="en-GB" sz="2000" dirty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Islands of </a:t>
            </a:r>
            <a:r>
              <a:rPr lang="en-US" dirty="0" smtClean="0"/>
              <a:t>results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3048" r="27682" b="31872"/>
          <a:stretch/>
        </p:blipFill>
        <p:spPr>
          <a:xfrm>
            <a:off x="5724128" y="1700808"/>
            <a:ext cx="3112398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80" y="4221088"/>
            <a:ext cx="3049846" cy="1905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23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24" y="1438274"/>
            <a:ext cx="4249292" cy="422297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 smtClean="0"/>
              <a:t>IFAD’s comparative advantage: </a:t>
            </a:r>
            <a:r>
              <a:rPr lang="en-GB" sz="2000" dirty="0"/>
              <a:t>tackling poverty and deprivation at community level through building </a:t>
            </a:r>
            <a:r>
              <a:rPr lang="en-GB" sz="2000" b="1" dirty="0"/>
              <a:t>community assets and </a:t>
            </a:r>
            <a:r>
              <a:rPr lang="en-GB" sz="2000" b="1" dirty="0" smtClean="0"/>
              <a:t>capacities</a:t>
            </a:r>
            <a:endParaRPr lang="en-US" sz="2000" b="1" dirty="0" smtClean="0"/>
          </a:p>
          <a:p>
            <a:r>
              <a:rPr lang="en-US" sz="2000" dirty="0" smtClean="0"/>
              <a:t>Most significant </a:t>
            </a:r>
            <a:r>
              <a:rPr lang="en-US" sz="2000" b="1" dirty="0" smtClean="0"/>
              <a:t>impact</a:t>
            </a:r>
            <a:r>
              <a:rPr lang="en-US" sz="2000" dirty="0" smtClean="0"/>
              <a:t>: </a:t>
            </a:r>
            <a:r>
              <a:rPr lang="en-GB" sz="2000" dirty="0" smtClean="0"/>
              <a:t>Community Development Associations (CDAs) </a:t>
            </a:r>
            <a:r>
              <a:rPr lang="en-GB" sz="2000" dirty="0"/>
              <a:t>as a 4</a:t>
            </a:r>
            <a:r>
              <a:rPr lang="en-GB" sz="2000" baseline="30000" dirty="0"/>
              <a:t>th</a:t>
            </a:r>
            <a:r>
              <a:rPr lang="en-GB" sz="2000" dirty="0"/>
              <a:t> tier of government </a:t>
            </a:r>
            <a:r>
              <a:rPr lang="en-GB" sz="2000" dirty="0" smtClean="0"/>
              <a:t>in the North; </a:t>
            </a:r>
            <a:r>
              <a:rPr lang="en-GB" sz="2000" dirty="0"/>
              <a:t>Commodity apex development associations </a:t>
            </a:r>
            <a:r>
              <a:rPr lang="en-GB" sz="2000" dirty="0" smtClean="0"/>
              <a:t>(CADAs) </a:t>
            </a:r>
          </a:p>
          <a:p>
            <a:r>
              <a:rPr lang="en-US" sz="2000" b="1" dirty="0" smtClean="0"/>
              <a:t>Good sustainability </a:t>
            </a:r>
            <a:r>
              <a:rPr lang="en-US" sz="2000" dirty="0" smtClean="0"/>
              <a:t>of CDAs in the North; state governments continue to fund; </a:t>
            </a:r>
            <a:r>
              <a:rPr lang="en-GB" sz="2000" dirty="0" smtClean="0"/>
              <a:t>State </a:t>
            </a:r>
            <a:r>
              <a:rPr lang="en-GB" sz="2000" dirty="0"/>
              <a:t>legislation and funding have been introduced in </a:t>
            </a:r>
            <a:r>
              <a:rPr lang="en-GB" sz="2000" dirty="0" err="1"/>
              <a:t>Sokoto</a:t>
            </a:r>
            <a:r>
              <a:rPr lang="en-GB" sz="2000" dirty="0"/>
              <a:t>, </a:t>
            </a:r>
            <a:r>
              <a:rPr lang="en-GB" sz="2000" dirty="0" err="1"/>
              <a:t>Kebbi</a:t>
            </a:r>
            <a:r>
              <a:rPr lang="en-GB" sz="2000" dirty="0"/>
              <a:t> and </a:t>
            </a:r>
            <a:r>
              <a:rPr lang="en-GB" sz="2000" dirty="0" err="1"/>
              <a:t>Katsina</a:t>
            </a:r>
            <a:r>
              <a:rPr lang="en-GB" sz="2000" dirty="0"/>
              <a:t> States </a:t>
            </a:r>
          </a:p>
          <a:p>
            <a:endParaRPr lang="en-GB" sz="20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Community-level </a:t>
            </a:r>
            <a:r>
              <a:rPr lang="en-US" dirty="0"/>
              <a:t>poverty </a:t>
            </a:r>
            <a:r>
              <a:rPr lang="en-US" dirty="0" smtClean="0"/>
              <a:t>reduction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1934" b="-3627"/>
          <a:stretch/>
        </p:blipFill>
        <p:spPr>
          <a:xfrm>
            <a:off x="5652120" y="1556792"/>
            <a:ext cx="3112398" cy="228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id:image002.png@01D15DC4.654CA4F0"/>
          <p:cNvPicPr/>
          <p:nvPr/>
        </p:nvPicPr>
        <p:blipFill>
          <a:blip r:embed="rId4" r:link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76438"/>
            <a:ext cx="2043241" cy="162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j.pennarz\Pictures\Nigeria CPE  pictures\Hauwas pictures\Jigawa State IFAD Projects\Dutse LG, Kwadiya\IMG_031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1165" r="22045" b="2040"/>
          <a:stretch/>
        </p:blipFill>
        <p:spPr bwMode="auto">
          <a:xfrm>
            <a:off x="5004048" y="4062148"/>
            <a:ext cx="1656184" cy="209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41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25" y="1438274"/>
            <a:ext cx="3601220" cy="444965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000" dirty="0"/>
              <a:t>A</a:t>
            </a:r>
            <a:r>
              <a:rPr lang="en-GB" sz="2000" dirty="0" smtClean="0"/>
              <a:t>verage start-up delay 26 </a:t>
            </a:r>
            <a:r>
              <a:rPr lang="en-GB" sz="2000" dirty="0"/>
              <a:t>months </a:t>
            </a:r>
            <a:r>
              <a:rPr lang="en-GB" sz="2000" dirty="0" smtClean="0"/>
              <a:t>(2x IFAD average)</a:t>
            </a:r>
          </a:p>
          <a:p>
            <a:r>
              <a:rPr lang="en-GB" sz="2000" dirty="0" smtClean="0"/>
              <a:t>State </a:t>
            </a:r>
            <a:r>
              <a:rPr lang="en-GB" sz="2000" dirty="0"/>
              <a:t>government </a:t>
            </a:r>
            <a:r>
              <a:rPr lang="en-GB" sz="2000" b="1" dirty="0"/>
              <a:t>commitments</a:t>
            </a:r>
            <a:r>
              <a:rPr lang="en-GB" sz="2000" dirty="0"/>
              <a:t> </a:t>
            </a:r>
            <a:r>
              <a:rPr lang="en-GB" sz="2000" dirty="0" smtClean="0"/>
              <a:t>low or lagging; frequent </a:t>
            </a:r>
            <a:r>
              <a:rPr lang="en-GB" sz="2000" dirty="0"/>
              <a:t>political </a:t>
            </a:r>
            <a:r>
              <a:rPr lang="en-GB" sz="2000" dirty="0" smtClean="0"/>
              <a:t>changes</a:t>
            </a:r>
          </a:p>
          <a:p>
            <a:r>
              <a:rPr lang="en-GB" sz="2000" dirty="0" smtClean="0"/>
              <a:t>Geographic stretch with large </a:t>
            </a:r>
            <a:r>
              <a:rPr lang="en-GB" sz="2000" dirty="0"/>
              <a:t>number of states and LGAs </a:t>
            </a:r>
            <a:r>
              <a:rPr lang="en-GB" sz="2000" dirty="0" smtClean="0"/>
              <a:t>led to high </a:t>
            </a:r>
            <a:r>
              <a:rPr lang="en-GB" sz="2000" b="1" dirty="0" smtClean="0"/>
              <a:t>management overheads </a:t>
            </a:r>
            <a:r>
              <a:rPr lang="en-GB" sz="2000" dirty="0" smtClean="0"/>
              <a:t>(≥ 20%); </a:t>
            </a:r>
            <a:r>
              <a:rPr lang="en-GB" sz="2000" dirty="0"/>
              <a:t>CDD programmes </a:t>
            </a:r>
            <a:r>
              <a:rPr lang="en-GB" sz="2000" dirty="0" smtClean="0"/>
              <a:t>almost 30%</a:t>
            </a:r>
          </a:p>
          <a:p>
            <a:r>
              <a:rPr lang="en-GB" sz="2000" dirty="0" smtClean="0"/>
              <a:t>But, CDD programmes had </a:t>
            </a:r>
            <a:r>
              <a:rPr lang="en-GB" sz="2000" b="1" dirty="0" smtClean="0"/>
              <a:t>good allocative efficiency </a:t>
            </a:r>
            <a:r>
              <a:rPr lang="en-GB" sz="2000" dirty="0" smtClean="0"/>
              <a:t>and </a:t>
            </a:r>
            <a:r>
              <a:rPr lang="en-GB" sz="2000" b="1" dirty="0" smtClean="0"/>
              <a:t>better cost efficiency</a:t>
            </a:r>
            <a:endParaRPr lang="en-GB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Efficiency </a:t>
            </a:r>
            <a:r>
              <a:rPr lang="en-US" dirty="0" smtClean="0"/>
              <a:t>is a mixed story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/>
          <a:stretch/>
        </p:blipFill>
        <p:spPr bwMode="auto">
          <a:xfrm>
            <a:off x="4067944" y="1484784"/>
            <a:ext cx="4884762" cy="4683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2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24" y="1438274"/>
            <a:ext cx="4393308" cy="4449653"/>
          </a:xfrm>
        </p:spPr>
        <p:txBody>
          <a:bodyPr/>
          <a:lstStyle/>
          <a:p>
            <a:r>
              <a:rPr lang="en-US" sz="2000" dirty="0" smtClean="0"/>
              <a:t>Country office created cost-efficient opportunities for policy dialogue; through sector working group, grants and the platform created by RUFIN</a:t>
            </a:r>
          </a:p>
          <a:p>
            <a:r>
              <a:rPr lang="en-US" sz="2000" dirty="0" smtClean="0"/>
              <a:t>Partnerships were somewhat opportunistic and ad hoc; mainly within </a:t>
            </a:r>
            <a:r>
              <a:rPr lang="en-US" sz="2000" dirty="0" err="1" smtClean="0"/>
              <a:t>programmes</a:t>
            </a:r>
            <a:endParaRPr lang="en-US" sz="2000" dirty="0" smtClean="0"/>
          </a:p>
          <a:p>
            <a:r>
              <a:rPr lang="en-GB" sz="2000" dirty="0"/>
              <a:t>A</a:t>
            </a:r>
            <a:r>
              <a:rPr lang="en-GB" sz="2000" dirty="0" smtClean="0"/>
              <a:t>bsence </a:t>
            </a:r>
            <a:r>
              <a:rPr lang="en-GB" sz="2000" dirty="0"/>
              <a:t>of a well-structure policy coordination unit within FMARD </a:t>
            </a:r>
            <a:r>
              <a:rPr lang="en-GB" sz="2000" dirty="0" smtClean="0"/>
              <a:t>limited policy influence and coherence</a:t>
            </a:r>
            <a:endParaRPr lang="en-US" sz="2000" dirty="0" smtClean="0"/>
          </a:p>
          <a:p>
            <a:r>
              <a:rPr lang="en-US" sz="2000" dirty="0"/>
              <a:t>Increased attention to knowledge </a:t>
            </a:r>
            <a:r>
              <a:rPr lang="en-US" sz="2000" dirty="0" smtClean="0"/>
              <a:t>management, but limited evidence from the field (poor M&amp;E)</a:t>
            </a:r>
            <a:endParaRPr lang="en-US" sz="2000" dirty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Policy </a:t>
            </a:r>
            <a:r>
              <a:rPr lang="en-US" dirty="0" smtClean="0"/>
              <a:t>engagement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3024336" cy="2448272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3024336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6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412776"/>
            <a:ext cx="8065715" cy="444965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marL="0" indent="0" algn="r">
              <a:buNone/>
            </a:pPr>
            <a:endParaRPr lang="en-GB" b="1" dirty="0" smtClean="0"/>
          </a:p>
          <a:p>
            <a:pPr marL="0" indent="0" algn="r">
              <a:buNone/>
            </a:pPr>
            <a:endParaRPr lang="en-GB" b="1" dirty="0"/>
          </a:p>
          <a:p>
            <a:pPr marL="0" indent="0" algn="r">
              <a:buNone/>
            </a:pPr>
            <a:endParaRPr lang="en-GB" b="1" dirty="0" smtClean="0"/>
          </a:p>
          <a:p>
            <a:pPr marL="0" indent="0" algn="r">
              <a:buNone/>
            </a:pPr>
            <a:endParaRPr lang="en-GB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GB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GB" b="1" dirty="0" smtClean="0">
                <a:solidFill>
                  <a:schemeClr val="accent2"/>
                </a:solidFill>
              </a:rPr>
              <a:t>Conclusions and recommendations</a:t>
            </a:r>
            <a:endParaRPr lang="en-GB" b="1" dirty="0">
              <a:solidFill>
                <a:schemeClr val="accent2"/>
              </a:solidFill>
            </a:endParaRPr>
          </a:p>
          <a:p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5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Good results were achieved through strong commitment at local (state and community) level.</a:t>
            </a:r>
          </a:p>
          <a:p>
            <a:r>
              <a:rPr lang="en-US" sz="2400" dirty="0"/>
              <a:t>Efficiency is a bottleneck </a:t>
            </a:r>
            <a:r>
              <a:rPr lang="en-US" sz="2400" dirty="0" smtClean="0"/>
              <a:t>affecting achievement </a:t>
            </a:r>
            <a:r>
              <a:rPr lang="en-US" sz="2400" dirty="0"/>
              <a:t>of results (late start-ups, high management overheads)</a:t>
            </a:r>
            <a:endParaRPr lang="en-GB" sz="2400" dirty="0"/>
          </a:p>
          <a:p>
            <a:r>
              <a:rPr lang="en-GB" sz="2400" dirty="0" smtClean="0"/>
              <a:t>Overall impact </a:t>
            </a:r>
            <a:r>
              <a:rPr lang="en-GB" sz="2400" dirty="0"/>
              <a:t>very limited, given the size of the country and the depth of poverty (“islands of results”)</a:t>
            </a:r>
          </a:p>
          <a:p>
            <a:r>
              <a:rPr lang="en-GB" sz="2400" dirty="0" smtClean="0"/>
              <a:t>Many factors contributing to successful engagement at local level; more difficult to address in larger programmes</a:t>
            </a:r>
          </a:p>
          <a:p>
            <a:r>
              <a:rPr lang="en-GB" sz="2400" dirty="0" smtClean="0"/>
              <a:t>Scaling up of results and impact will require improved systems for coordination, knowledge management and M&amp;E at federal level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9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GB" sz="2400" dirty="0" smtClean="0"/>
              <a:t>Address </a:t>
            </a:r>
            <a:r>
              <a:rPr lang="en-GB" sz="2400" dirty="0"/>
              <a:t>issues of </a:t>
            </a:r>
            <a:r>
              <a:rPr lang="en-GB" sz="2400" b="1" dirty="0"/>
              <a:t>state commitment </a:t>
            </a:r>
            <a:r>
              <a:rPr lang="en-GB" sz="2400" dirty="0"/>
              <a:t>through increased geographic focus, transformed state-level partnerships and realistic levels of counterpart </a:t>
            </a:r>
            <a:r>
              <a:rPr lang="en-GB" sz="2400" dirty="0" smtClean="0"/>
              <a:t>funding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2400" dirty="0" smtClean="0"/>
              <a:t>Increase </a:t>
            </a:r>
            <a:r>
              <a:rPr lang="en-GB" sz="2400" b="1" dirty="0"/>
              <a:t>leverage and presence </a:t>
            </a:r>
            <a:r>
              <a:rPr lang="en-GB" sz="2400" dirty="0"/>
              <a:t>in </a:t>
            </a:r>
            <a:r>
              <a:rPr lang="en-GB" sz="2400" dirty="0" smtClean="0"/>
              <a:t>operations e.g. through linking loans and grants, supervision, capacity for state engagement, high-level policy engagement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2400" dirty="0" smtClean="0"/>
              <a:t>Dedicate </a:t>
            </a:r>
            <a:r>
              <a:rPr lang="en-GB" sz="2400" dirty="0"/>
              <a:t>resources to important </a:t>
            </a:r>
            <a:r>
              <a:rPr lang="en-GB" sz="2400" b="1" dirty="0"/>
              <a:t>crosscutting </a:t>
            </a:r>
            <a:r>
              <a:rPr lang="en-GB" sz="2400" b="1" dirty="0" smtClean="0"/>
              <a:t>issues, </a:t>
            </a:r>
            <a:r>
              <a:rPr lang="en-GB" sz="2400" dirty="0" smtClean="0"/>
              <a:t>incl. conflict, pastoralism, youth and gender. 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2400" dirty="0" smtClean="0"/>
              <a:t>Expand </a:t>
            </a:r>
            <a:r>
              <a:rPr lang="en-GB" sz="2400" dirty="0"/>
              <a:t>existing and develop new </a:t>
            </a:r>
            <a:r>
              <a:rPr lang="en-GB" sz="2400" b="1" dirty="0"/>
              <a:t>partnerships </a:t>
            </a:r>
            <a:r>
              <a:rPr lang="en-GB" sz="2400" dirty="0"/>
              <a:t>particularly outside of </a:t>
            </a:r>
            <a:r>
              <a:rPr lang="en-GB" sz="2400" dirty="0" smtClean="0"/>
              <a:t>government</a:t>
            </a:r>
            <a:endParaRPr lang="en-GB" sz="2400" dirty="0"/>
          </a:p>
          <a:p>
            <a:pPr marL="457200" indent="-457200">
              <a:buFont typeface="+mj-lt"/>
              <a:buAutoNum type="arabicParenR"/>
            </a:pPr>
            <a:r>
              <a:rPr lang="en-GB" sz="2400" dirty="0" smtClean="0"/>
              <a:t>Build </a:t>
            </a:r>
            <a:r>
              <a:rPr lang="en-GB" sz="2400" dirty="0"/>
              <a:t>on IFAD’s </a:t>
            </a:r>
            <a:r>
              <a:rPr lang="en-GB" sz="2400" b="1" dirty="0"/>
              <a:t>knowledge management </a:t>
            </a:r>
            <a:r>
              <a:rPr lang="en-GB" sz="2400" dirty="0"/>
              <a:t>strategy by improving the quality of evidence from the </a:t>
            </a:r>
            <a:r>
              <a:rPr lang="en-GB" sz="2400" dirty="0" smtClean="0"/>
              <a:t>field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1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486916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0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CPE </a:t>
            </a:r>
            <a:r>
              <a:rPr lang="en-GB" sz="2400" b="1" dirty="0" smtClean="0"/>
              <a:t>Objectives</a:t>
            </a:r>
          </a:p>
          <a:p>
            <a:pPr lvl="1"/>
            <a:r>
              <a:rPr lang="en-CA" dirty="0" smtClean="0"/>
              <a:t>Assess </a:t>
            </a:r>
            <a:r>
              <a:rPr lang="en-CA" dirty="0"/>
              <a:t>the results and performance of the IFAD-Government partnership to reduce rural poverty: and to</a:t>
            </a:r>
            <a:endParaRPr lang="en-GB" dirty="0"/>
          </a:p>
          <a:p>
            <a:pPr lvl="1"/>
            <a:r>
              <a:rPr lang="en-CA" dirty="0"/>
              <a:t>Generate findings and recommendations for the future partnership between IFAD and the concerned country. </a:t>
            </a:r>
            <a:endParaRPr lang="en-GB" dirty="0"/>
          </a:p>
          <a:p>
            <a:r>
              <a:rPr lang="en-GB" sz="2400" dirty="0" smtClean="0"/>
              <a:t>Aligned with IFAD’s strategic cycle – 2</a:t>
            </a:r>
            <a:r>
              <a:rPr lang="en-GB" sz="2400" baseline="30000" dirty="0" smtClean="0"/>
              <a:t>nd</a:t>
            </a:r>
            <a:r>
              <a:rPr lang="en-GB" sz="2400" dirty="0" smtClean="0"/>
              <a:t> </a:t>
            </a:r>
            <a:r>
              <a:rPr lang="en-GB" sz="2400" b="1" dirty="0" smtClean="0"/>
              <a:t>Country </a:t>
            </a:r>
            <a:r>
              <a:rPr lang="en-GB" sz="2400" b="1" dirty="0"/>
              <a:t>Strategic Opportunities </a:t>
            </a:r>
            <a:r>
              <a:rPr lang="en-GB" sz="2400" b="1" dirty="0" smtClean="0"/>
              <a:t>Programme</a:t>
            </a:r>
            <a:r>
              <a:rPr lang="en-GB" sz="2400" dirty="0" smtClean="0"/>
              <a:t> (2010-2015</a:t>
            </a:r>
            <a:r>
              <a:rPr lang="en-GB" sz="2400" dirty="0"/>
              <a:t>)</a:t>
            </a:r>
          </a:p>
          <a:p>
            <a:r>
              <a:rPr lang="en-CA" sz="2400" dirty="0"/>
              <a:t>CPE findings and recommendations to inform the preparation of the </a:t>
            </a:r>
            <a:r>
              <a:rPr lang="en-CA" sz="2400" dirty="0" smtClean="0"/>
              <a:t>3</a:t>
            </a:r>
            <a:r>
              <a:rPr lang="en-CA" sz="2400" baseline="30000" dirty="0" smtClean="0"/>
              <a:t>rd</a:t>
            </a:r>
            <a:r>
              <a:rPr lang="en-CA" sz="2400" dirty="0" smtClean="0"/>
              <a:t> COSOP </a:t>
            </a:r>
            <a:r>
              <a:rPr lang="en-CA" sz="2400" dirty="0"/>
              <a:t>in 2016. </a:t>
            </a:r>
            <a:endParaRPr lang="en-CA" sz="2400" dirty="0" smtClean="0"/>
          </a:p>
          <a:p>
            <a:r>
              <a:rPr lang="en-CA" sz="2400" b="1" dirty="0" smtClean="0"/>
              <a:t>Agreement </a:t>
            </a:r>
            <a:r>
              <a:rPr lang="en-CA" sz="2400" b="1" dirty="0"/>
              <a:t>at Completion </a:t>
            </a:r>
            <a:r>
              <a:rPr lang="en-CA" sz="2400" b="1" dirty="0" smtClean="0"/>
              <a:t>Point</a:t>
            </a:r>
            <a:r>
              <a:rPr lang="en-CA" sz="2400" dirty="0" smtClean="0"/>
              <a:t>, to </a:t>
            </a:r>
            <a:r>
              <a:rPr lang="en-CA" sz="2400" dirty="0"/>
              <a:t>be signed by IFAD and </a:t>
            </a:r>
            <a:r>
              <a:rPr lang="en-CA" sz="2400" dirty="0" smtClean="0"/>
              <a:t>Federal </a:t>
            </a:r>
            <a:r>
              <a:rPr lang="en-CA" sz="2400" dirty="0"/>
              <a:t>Ministry of </a:t>
            </a:r>
            <a:r>
              <a:rPr lang="en-CA" sz="2400" dirty="0" smtClean="0"/>
              <a:t>Finance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b="1" dirty="0"/>
              <a:t>Country Programme </a:t>
            </a:r>
            <a:r>
              <a:rPr lang="en-GB" sz="3200" b="1" dirty="0" smtClean="0"/>
              <a:t>Evaluation (CPE)</a:t>
            </a:r>
            <a:endParaRPr lang="en-GB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8172400" y="6309320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6878E18-D3B4-4DE8-BB14-4387756BF004}" type="slidenum">
              <a:rPr lang="en-GB" sz="1100" smtClean="0"/>
              <a:t>2</a:t>
            </a:fld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0644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/>
              <a:t>IFAD </a:t>
            </a:r>
            <a:r>
              <a:rPr lang="en-CA" sz="2400" dirty="0" smtClean="0"/>
              <a:t>in Nigeria since</a:t>
            </a:r>
            <a:r>
              <a:rPr lang="en-CA" sz="2400" b="1" dirty="0" smtClean="0"/>
              <a:t>1985</a:t>
            </a:r>
            <a:endParaRPr lang="en-CA" sz="2400" b="1" dirty="0"/>
          </a:p>
          <a:p>
            <a:r>
              <a:rPr lang="en-CA" sz="2400" b="1" dirty="0" smtClean="0"/>
              <a:t>10 loans </a:t>
            </a:r>
            <a:r>
              <a:rPr lang="en-CA" sz="2400" dirty="0" smtClean="0"/>
              <a:t>approved</a:t>
            </a:r>
            <a:endParaRPr lang="en-CA" sz="2400" dirty="0"/>
          </a:p>
          <a:p>
            <a:r>
              <a:rPr lang="en-CA" sz="2400" dirty="0"/>
              <a:t>Total Portfolio cost: </a:t>
            </a:r>
            <a:r>
              <a:rPr lang="en-CA" sz="2400" b="1" dirty="0"/>
              <a:t>US$ 795.3 million</a:t>
            </a:r>
          </a:p>
          <a:p>
            <a:r>
              <a:rPr lang="en-CA" sz="2400" dirty="0"/>
              <a:t>Total IFAD lending: </a:t>
            </a:r>
            <a:r>
              <a:rPr lang="en-CA" sz="2400" b="1" dirty="0"/>
              <a:t>US$ 317.9 million</a:t>
            </a:r>
          </a:p>
          <a:p>
            <a:r>
              <a:rPr lang="en-CA" sz="2400" dirty="0"/>
              <a:t>Country </a:t>
            </a:r>
            <a:r>
              <a:rPr lang="en-CA" sz="2400" dirty="0" smtClean="0"/>
              <a:t>presence (2005); CPM </a:t>
            </a:r>
            <a:r>
              <a:rPr lang="en-CA" sz="2400" dirty="0"/>
              <a:t>out-posted</a:t>
            </a:r>
            <a:r>
              <a:rPr lang="en-CA" sz="2400" dirty="0" smtClean="0"/>
              <a:t> (2012)</a:t>
            </a:r>
            <a:endParaRPr lang="en-GB" sz="2400" dirty="0"/>
          </a:p>
          <a:p>
            <a:r>
              <a:rPr lang="en-CA" sz="2400" dirty="0" smtClean="0"/>
              <a:t>1</a:t>
            </a:r>
            <a:r>
              <a:rPr lang="en-CA" sz="2400" baseline="30000" dirty="0" smtClean="0"/>
              <a:t>st</a:t>
            </a:r>
            <a:r>
              <a:rPr lang="en-CA" sz="2400" dirty="0" smtClean="0"/>
              <a:t> COSOP </a:t>
            </a:r>
            <a:r>
              <a:rPr lang="en-CA" sz="2400" dirty="0"/>
              <a:t>from </a:t>
            </a:r>
            <a:r>
              <a:rPr lang="en-CA" sz="2400" dirty="0" smtClean="0"/>
              <a:t>2001-2009</a:t>
            </a:r>
          </a:p>
          <a:p>
            <a:r>
              <a:rPr lang="en-CA" sz="2400" dirty="0" smtClean="0"/>
              <a:t>2</a:t>
            </a:r>
            <a:r>
              <a:rPr lang="en-CA" sz="2400" baseline="30000" dirty="0" smtClean="0"/>
              <a:t>nd</a:t>
            </a:r>
            <a:r>
              <a:rPr lang="en-CA" sz="2400" dirty="0" smtClean="0"/>
              <a:t> COSOP: 2010 – 2015; t</a:t>
            </a:r>
            <a:r>
              <a:rPr lang="en-GB" sz="2400" dirty="0"/>
              <a:t>wo </a:t>
            </a:r>
            <a:r>
              <a:rPr lang="en-GB" sz="2400" dirty="0" smtClean="0"/>
              <a:t>strategic objectives:</a:t>
            </a:r>
          </a:p>
          <a:p>
            <a:pPr lvl="1"/>
            <a:r>
              <a:rPr lang="en-GB" sz="2000" dirty="0" smtClean="0"/>
              <a:t> </a:t>
            </a:r>
            <a:r>
              <a:rPr lang="en-GB" sz="2000" dirty="0"/>
              <a:t>(1) to  address </a:t>
            </a:r>
            <a:r>
              <a:rPr lang="en-GB" sz="2000" b="1" dirty="0"/>
              <a:t>underlying causes of rural poverty </a:t>
            </a:r>
            <a:r>
              <a:rPr lang="en-GB" sz="2000" dirty="0"/>
              <a:t>(production, processing, marketing, finance); </a:t>
            </a:r>
            <a:endParaRPr lang="en-GB" sz="2000" dirty="0" smtClean="0"/>
          </a:p>
          <a:p>
            <a:pPr lvl="1"/>
            <a:r>
              <a:rPr lang="en-GB" sz="2000" dirty="0" smtClean="0"/>
              <a:t>(2) to </a:t>
            </a:r>
            <a:r>
              <a:rPr lang="en-GB" sz="2000" dirty="0"/>
              <a:t>strengthen </a:t>
            </a:r>
            <a:r>
              <a:rPr lang="en-GB" sz="2000" b="1" dirty="0"/>
              <a:t>government and community capacity </a:t>
            </a:r>
            <a:r>
              <a:rPr lang="en-GB" sz="2000" dirty="0"/>
              <a:t>to address those causes.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IFAD Nigeria 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0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1386555"/>
            <a:ext cx="6229310" cy="5341674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IFAD ongoing portfolio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4572000" cy="9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25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24" y="1438274"/>
            <a:ext cx="8065715" cy="4799038"/>
          </a:xfrm>
        </p:spPr>
        <p:txBody>
          <a:bodyPr/>
          <a:lstStyle/>
          <a:p>
            <a:r>
              <a:rPr lang="en-CA" sz="2200" dirty="0" smtClean="0"/>
              <a:t>Lending portfolio</a:t>
            </a:r>
          </a:p>
          <a:p>
            <a:pPr marL="900113" lvl="1" indent="-514350">
              <a:buAutoNum type="romanLcParenBoth"/>
            </a:pPr>
            <a:r>
              <a:rPr lang="en-CA" sz="2000" dirty="0" smtClean="0"/>
              <a:t>Community-Based </a:t>
            </a:r>
            <a:r>
              <a:rPr lang="en-CA" sz="2000" dirty="0"/>
              <a:t>Natural Resource Management Programme (CBNRMP), </a:t>
            </a:r>
            <a:r>
              <a:rPr lang="en-CA" sz="2000" dirty="0" smtClean="0"/>
              <a:t>US$15</a:t>
            </a:r>
            <a:r>
              <a:rPr lang="en-CA" sz="2000" dirty="0"/>
              <a:t> </a:t>
            </a:r>
            <a:r>
              <a:rPr lang="en-CA" sz="2000" dirty="0" smtClean="0"/>
              <a:t>million</a:t>
            </a:r>
          </a:p>
          <a:p>
            <a:pPr marL="900113" lvl="1" indent="-514350">
              <a:buAutoNum type="romanLcParenBoth"/>
            </a:pPr>
            <a:r>
              <a:rPr lang="en-CA" sz="2000" dirty="0" smtClean="0"/>
              <a:t>Rural </a:t>
            </a:r>
            <a:r>
              <a:rPr lang="en-CA" sz="2000" dirty="0"/>
              <a:t>Finance Institution Building Programme (RUFIN</a:t>
            </a:r>
            <a:r>
              <a:rPr lang="en-CA" sz="2000" dirty="0" smtClean="0"/>
              <a:t>), US$27.6 million</a:t>
            </a:r>
          </a:p>
          <a:p>
            <a:pPr marL="900113" lvl="1" indent="-514350">
              <a:buAutoNum type="romanLcParenBoth"/>
            </a:pPr>
            <a:r>
              <a:rPr lang="en-CA" sz="2000" dirty="0" smtClean="0"/>
              <a:t>Value </a:t>
            </a:r>
            <a:r>
              <a:rPr lang="en-CA" sz="2000" dirty="0"/>
              <a:t>Chain Development Programme (VCDP</a:t>
            </a:r>
            <a:r>
              <a:rPr lang="en-CA" sz="2000" dirty="0" smtClean="0"/>
              <a:t>), US$74.5 million</a:t>
            </a:r>
          </a:p>
          <a:p>
            <a:pPr marL="900113" lvl="1" indent="-514350">
              <a:buAutoNum type="romanLcParenBoth"/>
            </a:pPr>
            <a:r>
              <a:rPr lang="en-CA" sz="2000" dirty="0" smtClean="0"/>
              <a:t>Climate </a:t>
            </a:r>
            <a:r>
              <a:rPr lang="en-CA" sz="2000" dirty="0"/>
              <a:t>Change Adaptation and Agribusiness Support Programme (CASP</a:t>
            </a:r>
            <a:r>
              <a:rPr lang="en-CA" sz="2000" dirty="0" smtClean="0"/>
              <a:t>), effective since 2015, US$88.5m</a:t>
            </a:r>
          </a:p>
          <a:p>
            <a:pPr marL="900113" lvl="1" indent="-514350">
              <a:buAutoNum type="romanLcParenBoth"/>
            </a:pPr>
            <a:r>
              <a:rPr lang="en-CA" sz="2000" dirty="0" smtClean="0"/>
              <a:t>Completed projects </a:t>
            </a:r>
            <a:r>
              <a:rPr lang="en-CA" sz="2000" dirty="0"/>
              <a:t>(CBARDP, </a:t>
            </a:r>
            <a:r>
              <a:rPr lang="en-CA" sz="2000" dirty="0" smtClean="0"/>
              <a:t>RTEP)</a:t>
            </a:r>
          </a:p>
          <a:p>
            <a:r>
              <a:rPr lang="en-CA" sz="2200" dirty="0"/>
              <a:t>Grants </a:t>
            </a:r>
            <a:r>
              <a:rPr lang="en-CA" sz="2200" dirty="0" smtClean="0"/>
              <a:t>portfolio</a:t>
            </a:r>
            <a:r>
              <a:rPr lang="en-CA" sz="2400" dirty="0" smtClean="0"/>
              <a:t>: </a:t>
            </a:r>
            <a:r>
              <a:rPr lang="en-CA" sz="2000" dirty="0" smtClean="0"/>
              <a:t>5 </a:t>
            </a:r>
            <a:r>
              <a:rPr lang="en-CA" sz="2000" dirty="0"/>
              <a:t>loan component </a:t>
            </a:r>
            <a:r>
              <a:rPr lang="en-CA" sz="2000" dirty="0" smtClean="0"/>
              <a:t>grants, 2 </a:t>
            </a:r>
            <a:r>
              <a:rPr lang="en-CA" sz="2000" dirty="0"/>
              <a:t>country-specific </a:t>
            </a:r>
            <a:r>
              <a:rPr lang="en-CA" sz="2000" dirty="0" smtClean="0"/>
              <a:t>grants, 15 </a:t>
            </a:r>
            <a:r>
              <a:rPr lang="en-CA" sz="2000" dirty="0"/>
              <a:t>regional grants </a:t>
            </a:r>
            <a:r>
              <a:rPr lang="en-CA" sz="2000" dirty="0" smtClean="0"/>
              <a:t>(total: US</a:t>
            </a:r>
            <a:r>
              <a:rPr lang="en-CA" sz="2000" dirty="0"/>
              <a:t>$ 26 million) </a:t>
            </a:r>
            <a:endParaRPr lang="en-GB" sz="2000" dirty="0"/>
          </a:p>
          <a:p>
            <a:r>
              <a:rPr lang="en-GB" sz="2200" dirty="0"/>
              <a:t>Policy dialogue, knowledge management, Partnership building</a:t>
            </a:r>
          </a:p>
          <a:p>
            <a:pPr marL="900113" lvl="1" indent="-514350">
              <a:buAutoNum type="romanLcParenBoth"/>
            </a:pPr>
            <a:endParaRPr lang="en-CA" sz="20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CPE </a:t>
            </a:r>
            <a:r>
              <a:rPr lang="en-GB" dirty="0"/>
              <a:t>Scope (2009 – 2015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3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24" y="1438274"/>
            <a:ext cx="8137724" cy="4727030"/>
          </a:xfrm>
        </p:spPr>
        <p:txBody>
          <a:bodyPr/>
          <a:lstStyle/>
          <a:p>
            <a:r>
              <a:rPr lang="en-GB" sz="2400" dirty="0" smtClean="0"/>
              <a:t>Project performance of CBARDP (May-June 2015), </a:t>
            </a:r>
          </a:p>
          <a:p>
            <a:pPr lvl="1"/>
            <a:r>
              <a:rPr lang="en-GB" sz="2000" dirty="0" smtClean="0"/>
              <a:t>Included visits to project sites in 4 Northern States (</a:t>
            </a:r>
            <a:r>
              <a:rPr lang="en-GB" sz="2000" dirty="0" err="1" smtClean="0"/>
              <a:t>Kebbi</a:t>
            </a:r>
            <a:r>
              <a:rPr lang="en-GB" sz="2000" dirty="0" smtClean="0"/>
              <a:t>, </a:t>
            </a:r>
            <a:r>
              <a:rPr lang="en-GB" sz="2000" dirty="0" err="1" smtClean="0"/>
              <a:t>Sokoto</a:t>
            </a:r>
            <a:r>
              <a:rPr lang="en-GB" sz="2000" dirty="0" smtClean="0"/>
              <a:t>, </a:t>
            </a:r>
            <a:r>
              <a:rPr lang="en-GB" sz="2000" dirty="0" err="1" smtClean="0"/>
              <a:t>Katsina</a:t>
            </a:r>
            <a:r>
              <a:rPr lang="en-GB" sz="2000" dirty="0" smtClean="0"/>
              <a:t> and </a:t>
            </a:r>
            <a:r>
              <a:rPr lang="en-GB" sz="2000" dirty="0" err="1" smtClean="0"/>
              <a:t>Jigawa</a:t>
            </a:r>
            <a:r>
              <a:rPr lang="en-GB" dirty="0" smtClean="0"/>
              <a:t>)</a:t>
            </a:r>
          </a:p>
          <a:p>
            <a:r>
              <a:rPr lang="en-GB" sz="2400" dirty="0" smtClean="0"/>
              <a:t>CPE preparatory mission in July 2015</a:t>
            </a:r>
          </a:p>
          <a:p>
            <a:r>
              <a:rPr lang="en-GB" sz="2400" dirty="0" smtClean="0"/>
              <a:t>Desk work phase: Project documents review; analysis of NBS data, financial data and project M&amp;E data</a:t>
            </a:r>
          </a:p>
          <a:p>
            <a:r>
              <a:rPr lang="en-GB" sz="2400" dirty="0" smtClean="0"/>
              <a:t>CPE main mission (September 2015)</a:t>
            </a:r>
          </a:p>
          <a:p>
            <a:pPr lvl="1"/>
            <a:r>
              <a:rPr lang="en-GB" sz="2000" dirty="0" smtClean="0"/>
              <a:t>Visits to project sites in 9 States (Oyo, Lagos, Edo, Rivers, </a:t>
            </a:r>
            <a:r>
              <a:rPr lang="en-GB" sz="2000" dirty="0" err="1" smtClean="0"/>
              <a:t>Abia</a:t>
            </a:r>
            <a:r>
              <a:rPr lang="en-GB" sz="2000" dirty="0" smtClean="0"/>
              <a:t>, Cross Rivers, Benue, </a:t>
            </a:r>
            <a:r>
              <a:rPr lang="en-GB" sz="2000" dirty="0" err="1" smtClean="0"/>
              <a:t>Nasarawa</a:t>
            </a:r>
            <a:r>
              <a:rPr lang="en-GB" sz="2000" dirty="0" smtClean="0"/>
              <a:t> and Niger)</a:t>
            </a:r>
          </a:p>
          <a:p>
            <a:pPr lvl="1"/>
            <a:r>
              <a:rPr lang="en-GB" sz="2000" dirty="0" smtClean="0"/>
              <a:t>Stakeholder meetings in Abuja, Ibadan, Lagos, </a:t>
            </a:r>
            <a:r>
              <a:rPr lang="en-GB" sz="2000" dirty="0" err="1" smtClean="0"/>
              <a:t>Abia</a:t>
            </a:r>
            <a:r>
              <a:rPr lang="en-GB" sz="2000" dirty="0" smtClean="0"/>
              <a:t>, Port Harcourt</a:t>
            </a: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Draft </a:t>
            </a:r>
            <a:r>
              <a:rPr lang="en-US" sz="2400" dirty="0"/>
              <a:t>report sent to Government and IFAD </a:t>
            </a:r>
            <a:r>
              <a:rPr lang="en-US" sz="2400" dirty="0" err="1"/>
              <a:t>programme</a:t>
            </a:r>
            <a:r>
              <a:rPr lang="en-US" sz="2400" dirty="0"/>
              <a:t> management for </a:t>
            </a:r>
            <a:r>
              <a:rPr lang="en-US" sz="2400" dirty="0" smtClean="0"/>
              <a:t>comments (January 2016)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CPE Process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66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412776"/>
            <a:ext cx="8065715" cy="444965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marL="0" indent="0" algn="r">
              <a:buNone/>
            </a:pPr>
            <a:endParaRPr lang="en-GB" b="1" dirty="0" smtClean="0"/>
          </a:p>
          <a:p>
            <a:pPr marL="0" indent="0" algn="r">
              <a:buNone/>
            </a:pPr>
            <a:endParaRPr lang="en-GB" b="1" dirty="0"/>
          </a:p>
          <a:p>
            <a:pPr marL="0" indent="0" algn="r">
              <a:buNone/>
            </a:pPr>
            <a:endParaRPr lang="en-GB" b="1" dirty="0" smtClean="0"/>
          </a:p>
          <a:p>
            <a:pPr marL="0" indent="0" algn="r">
              <a:buNone/>
            </a:pPr>
            <a:endParaRPr lang="en-GB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GB" b="1" dirty="0">
                <a:solidFill>
                  <a:schemeClr val="bg1"/>
                </a:solidFill>
              </a:rPr>
              <a:t>Country Strategic Opportunities </a:t>
            </a:r>
          </a:p>
          <a:p>
            <a:pPr marL="0" indent="0" algn="r">
              <a:buNone/>
            </a:pPr>
            <a:r>
              <a:rPr lang="en-GB" b="1" dirty="0">
                <a:solidFill>
                  <a:schemeClr val="bg1"/>
                </a:solidFill>
              </a:rPr>
              <a:t>Programme </a:t>
            </a:r>
            <a:r>
              <a:rPr lang="en-GB" b="1" dirty="0" smtClean="0">
                <a:solidFill>
                  <a:schemeClr val="bg1"/>
                </a:solidFill>
              </a:rPr>
              <a:t>(</a:t>
            </a:r>
            <a:r>
              <a:rPr lang="en-GB" b="1" dirty="0" smtClean="0">
                <a:solidFill>
                  <a:schemeClr val="accent2"/>
                </a:solidFill>
              </a:rPr>
              <a:t>Evaluation </a:t>
            </a:r>
            <a:r>
              <a:rPr lang="en-GB" b="1" dirty="0">
                <a:solidFill>
                  <a:schemeClr val="accent2"/>
                </a:solidFill>
              </a:rPr>
              <a:t>Findings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4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400" dirty="0" smtClean="0"/>
              <a:t>Strategic </a:t>
            </a:r>
            <a:r>
              <a:rPr lang="en-GB" sz="2400" dirty="0"/>
              <a:t>shift towards </a:t>
            </a:r>
            <a:r>
              <a:rPr lang="en-GB" sz="2400" dirty="0" smtClean="0"/>
              <a:t>agriculture under 2</a:t>
            </a:r>
            <a:r>
              <a:rPr lang="en-GB" sz="2400" baseline="30000" dirty="0" smtClean="0"/>
              <a:t>nd</a:t>
            </a:r>
            <a:r>
              <a:rPr lang="en-GB" sz="2400" dirty="0" smtClean="0"/>
              <a:t> COSOP</a:t>
            </a:r>
          </a:p>
          <a:p>
            <a:pPr lvl="0"/>
            <a:r>
              <a:rPr lang="en-US" sz="2400" b="1" dirty="0" smtClean="0"/>
              <a:t>Better policy alignment</a:t>
            </a:r>
            <a:r>
              <a:rPr lang="en-US" sz="2400" dirty="0" smtClean="0"/>
              <a:t>: Government policies and strategies (Vision 20:2020, ATA) and IFAD’s core business (smallholder agriculture)</a:t>
            </a:r>
            <a:endParaRPr lang="en-GB" sz="2400" dirty="0"/>
          </a:p>
          <a:p>
            <a:pPr lvl="0"/>
            <a:r>
              <a:rPr lang="en-GB" sz="2400" dirty="0" smtClean="0"/>
              <a:t>Move </a:t>
            </a:r>
            <a:r>
              <a:rPr lang="en-GB" sz="2400" dirty="0"/>
              <a:t>away from </a:t>
            </a:r>
            <a:r>
              <a:rPr lang="en-GB" sz="2400" dirty="0" smtClean="0"/>
              <a:t>integrated community development programmes with broad </a:t>
            </a:r>
            <a:r>
              <a:rPr lang="en-GB" sz="2400" dirty="0"/>
              <a:t>social and economic investments to </a:t>
            </a:r>
            <a:r>
              <a:rPr lang="en-GB" sz="2400" dirty="0" smtClean="0"/>
              <a:t>market-led</a:t>
            </a:r>
            <a:r>
              <a:rPr lang="en-GB" sz="2400" dirty="0"/>
              <a:t>, commodity-based value chains and rural </a:t>
            </a:r>
            <a:r>
              <a:rPr lang="en-GB" sz="2400" dirty="0" smtClean="0"/>
              <a:t>finance</a:t>
            </a:r>
          </a:p>
          <a:p>
            <a:r>
              <a:rPr lang="en-GB" sz="2400" dirty="0" smtClean="0"/>
              <a:t>But, IFAD’s </a:t>
            </a:r>
            <a:r>
              <a:rPr lang="en-GB" sz="2400" dirty="0"/>
              <a:t>programmes have </a:t>
            </a:r>
            <a:r>
              <a:rPr lang="en-GB" sz="2400" dirty="0" smtClean="0"/>
              <a:t>long timespans; strategic shift led to multiple </a:t>
            </a:r>
            <a:r>
              <a:rPr lang="en-GB" sz="2400" dirty="0"/>
              <a:t>design adjustments </a:t>
            </a:r>
            <a:r>
              <a:rPr lang="en-GB" sz="2400" dirty="0" smtClean="0"/>
              <a:t>over programme </a:t>
            </a:r>
            <a:r>
              <a:rPr lang="en-GB" sz="2400" dirty="0"/>
              <a:t>lifetime (‘</a:t>
            </a:r>
            <a:r>
              <a:rPr lang="en-GB" sz="2400" b="1" dirty="0"/>
              <a:t>re-design turbulence</a:t>
            </a:r>
            <a:r>
              <a:rPr lang="en-GB" sz="2400" dirty="0"/>
              <a:t>’) </a:t>
            </a:r>
            <a:endParaRPr lang="en-GB" sz="2400" dirty="0" smtClean="0"/>
          </a:p>
          <a:p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Strategic </a:t>
            </a:r>
            <a:r>
              <a:rPr lang="en-GB" dirty="0" smtClean="0"/>
              <a:t>shift towards agriculture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9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700808"/>
            <a:ext cx="8497763" cy="4187119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Geographic focus </a:t>
            </a:r>
            <a:r>
              <a:rPr lang="en-US" dirty="0" smtClean="0"/>
              <a:t>and targeting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82" y="2008322"/>
            <a:ext cx="574516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60710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Greater focus of IFAD support on the poorest regions of the </a:t>
            </a:r>
            <a:r>
              <a:rPr lang="en-GB" sz="2000" dirty="0" smtClean="0"/>
              <a:t>North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070" y="2008322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Geographic targeting </a:t>
            </a:r>
            <a:r>
              <a:rPr lang="en-US" sz="2000" dirty="0"/>
              <a:t>difficult (within states and within </a:t>
            </a:r>
            <a:r>
              <a:rPr lang="en-US" sz="2000" dirty="0" smtClean="0"/>
              <a:t>LGs</a:t>
            </a:r>
            <a:r>
              <a:rPr lang="en-US" sz="2000" dirty="0"/>
              <a:t>), lacks reliable poverty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Interventions </a:t>
            </a:r>
            <a:r>
              <a:rPr lang="en-CA" sz="2000" dirty="0"/>
              <a:t>geographically spread out and scattered </a:t>
            </a:r>
            <a:r>
              <a:rPr lang="en-CA" sz="2000" dirty="0" smtClean="0"/>
              <a:t>through </a:t>
            </a:r>
            <a:r>
              <a:rPr lang="en-CA" sz="2000" b="1" dirty="0" smtClean="0"/>
              <a:t>27 </a:t>
            </a:r>
            <a:r>
              <a:rPr lang="en-CA" sz="2000" b="1" dirty="0"/>
              <a:t>States </a:t>
            </a:r>
            <a:r>
              <a:rPr lang="en-CA" sz="2000" dirty="0"/>
              <a:t>(~90 LGs)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Broad </a:t>
            </a:r>
            <a:r>
              <a:rPr lang="en-GB" sz="2000" dirty="0"/>
              <a:t>multi-region coverage created </a:t>
            </a:r>
            <a:r>
              <a:rPr lang="en-GB" sz="2000" b="1" dirty="0"/>
              <a:t>gaps</a:t>
            </a:r>
            <a:r>
              <a:rPr lang="en-GB" sz="2000" dirty="0"/>
              <a:t> and prevented overlaps &amp; </a:t>
            </a:r>
            <a:r>
              <a:rPr lang="en-GB" sz="2000" dirty="0" smtClean="0"/>
              <a:t>synergies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90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_APR1_2014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FAD Corporate theme" ma:contentTypeID="0x0101008680E87777A6194D938ACB15C33232620022477E34447622469CB388F9063D1AE4" ma:contentTypeVersion="5" ma:contentTypeDescription="PowerPoint templates using IFAD themes" ma:contentTypeScope="" ma:versionID="4ac08f08fd14c499a856d5d5560889d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B62FEF-DD99-464D-BC38-07A195B91C91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32B1862-C7B7-45DD-9A01-B65742ADF8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6EF36B-B934-49C5-8B29-2932A35340A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1D60A38-927D-43D8-A505-FEB5B8977247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5080</TotalTime>
  <Words>948</Words>
  <Application>Microsoft Office PowerPoint</Application>
  <PresentationFormat>On-screen Show (4:3)</PresentationFormat>
  <Paragraphs>109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_APR1_2014</vt:lpstr>
      <vt:lpstr>The Independent Office of Evaluation of IFAD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Alvarez-Pagella, Melba</dc:creator>
  <cp:lastModifiedBy>Souza, Jaqueline Rabelo</cp:lastModifiedBy>
  <cp:revision>289</cp:revision>
  <cp:lastPrinted>2015-03-09T16:01:15Z</cp:lastPrinted>
  <dcterms:created xsi:type="dcterms:W3CDTF">2014-09-17T09:06:47Z</dcterms:created>
  <dcterms:modified xsi:type="dcterms:W3CDTF">2016-04-07T16:12:05Z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0x0101008680E87777A6194D938ACB15C33232620022477E34447622469CB388F9063D1AE4</vt:lpwstr>
  </property>
</Properties>
</file>