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5"/>
  </p:sldMasterIdLst>
  <p:notesMasterIdLst>
    <p:notesMasterId r:id="rId23"/>
  </p:notesMasterIdLst>
  <p:handoutMasterIdLst>
    <p:handoutMasterId r:id="rId24"/>
  </p:handoutMasterIdLst>
  <p:sldIdLst>
    <p:sldId id="260" r:id="rId6"/>
    <p:sldId id="310" r:id="rId7"/>
    <p:sldId id="325" r:id="rId8"/>
    <p:sldId id="326" r:id="rId9"/>
    <p:sldId id="320" r:id="rId10"/>
    <p:sldId id="321" r:id="rId11"/>
    <p:sldId id="304" r:id="rId12"/>
    <p:sldId id="305" r:id="rId13"/>
    <p:sldId id="317" r:id="rId14"/>
    <p:sldId id="318" r:id="rId15"/>
    <p:sldId id="296" r:id="rId16"/>
    <p:sldId id="307" r:id="rId17"/>
    <p:sldId id="290" r:id="rId18"/>
    <p:sldId id="288" r:id="rId19"/>
    <p:sldId id="301" r:id="rId20"/>
    <p:sldId id="309" r:id="rId21"/>
    <p:sldId id="322" r:id="rId22"/>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B3A1C7"/>
    <a:srgbClr val="CAC1FD"/>
    <a:srgbClr val="0E326F"/>
    <a:srgbClr val="760D45"/>
    <a:srgbClr val="AC1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83" autoAdjust="0"/>
    <p:restoredTop sz="90650" autoAdjust="0"/>
  </p:normalViewPr>
  <p:slideViewPr>
    <p:cSldViewPr>
      <p:cViewPr>
        <p:scale>
          <a:sx n="80" d="100"/>
          <a:sy n="80" d="100"/>
        </p:scale>
        <p:origin x="-876" y="-6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patronmartinez\Dropbox\CLE-%20PBAS\Databases\Master%20workbook\working%20database%20v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patronmartinez\Dropbox\CLE-%20PBAS\Databases\Master%20workbook\working%20database%20v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patronmartinez\Dropbox\CLE-%20PBAS\Databases\Master%20workbook\working%20database%20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lgn="ctr">
              <a:defRPr/>
            </a:pPr>
            <a:r>
              <a:rPr lang="en-GB" dirty="0"/>
              <a:t>PBAS resources </a:t>
            </a:r>
            <a:r>
              <a:rPr lang="en-GB" baseline="0" dirty="0"/>
              <a:t> </a:t>
            </a:r>
            <a:r>
              <a:rPr lang="en-GB" sz="1400" dirty="0"/>
              <a:t>(Billion</a:t>
            </a:r>
            <a:r>
              <a:rPr lang="en-GB" sz="1400" baseline="0" dirty="0"/>
              <a:t> USD)</a:t>
            </a:r>
            <a:endParaRPr lang="en-GB" sz="1400" dirty="0"/>
          </a:p>
        </c:rich>
      </c:tx>
      <c:layout>
        <c:manualLayout>
          <c:xMode val="edge"/>
          <c:yMode val="edge"/>
          <c:x val="0.22696214064163286"/>
          <c:y val="1.4234880763258614E-2"/>
        </c:manualLayout>
      </c:layout>
      <c:overlay val="0"/>
    </c:title>
    <c:autoTitleDeleted val="0"/>
    <c:plotArea>
      <c:layout>
        <c:manualLayout>
          <c:layoutTarget val="inner"/>
          <c:xMode val="edge"/>
          <c:yMode val="edge"/>
          <c:x val="3.0975012233688617E-2"/>
          <c:y val="0.1474023771130018"/>
          <c:w val="0.93804997553262282"/>
          <c:h val="0.67581609580186841"/>
        </c:manualLayout>
      </c:layout>
      <c:barChart>
        <c:barDir val="col"/>
        <c:grouping val="clustered"/>
        <c:varyColors val="0"/>
        <c:ser>
          <c:idx val="0"/>
          <c:order val="0"/>
          <c:tx>
            <c:v>Billion (USD)</c:v>
          </c:tx>
          <c:invertIfNegative val="0"/>
          <c:cat>
            <c:strRef>
              <c:f>Sheet1!$E$13:$E$17</c:f>
              <c:strCache>
                <c:ptCount val="5"/>
                <c:pt idx="0">
                  <c:v>IFAD6        (2005-2006)</c:v>
                </c:pt>
                <c:pt idx="1">
                  <c:v>IFAD7         (2007-2009)</c:v>
                </c:pt>
                <c:pt idx="2">
                  <c:v>IFAD8             (2010-2012)</c:v>
                </c:pt>
                <c:pt idx="3">
                  <c:v>IFAD9           (2013-2015)</c:v>
                </c:pt>
                <c:pt idx="4">
                  <c:v>IFAD10            (2016-2018)</c:v>
                </c:pt>
              </c:strCache>
            </c:strRef>
          </c:cat>
          <c:val>
            <c:numRef>
              <c:f>Sheet1!$F$13:$F$17</c:f>
              <c:numCache>
                <c:formatCode>General</c:formatCode>
                <c:ptCount val="5"/>
                <c:pt idx="0">
                  <c:v>0.98</c:v>
                </c:pt>
                <c:pt idx="1">
                  <c:v>1.8</c:v>
                </c:pt>
                <c:pt idx="2">
                  <c:v>2.8</c:v>
                </c:pt>
                <c:pt idx="3">
                  <c:v>2.6</c:v>
                </c:pt>
                <c:pt idx="4">
                  <c:v>3.04</c:v>
                </c:pt>
              </c:numCache>
            </c:numRef>
          </c:val>
        </c:ser>
        <c:dLbls>
          <c:showLegendKey val="0"/>
          <c:showVal val="1"/>
          <c:showCatName val="0"/>
          <c:showSerName val="0"/>
          <c:showPercent val="0"/>
          <c:showBubbleSize val="0"/>
        </c:dLbls>
        <c:gapWidth val="150"/>
        <c:overlap val="-25"/>
        <c:axId val="128476288"/>
        <c:axId val="128477824"/>
      </c:barChart>
      <c:catAx>
        <c:axId val="128476288"/>
        <c:scaling>
          <c:orientation val="minMax"/>
        </c:scaling>
        <c:delete val="0"/>
        <c:axPos val="b"/>
        <c:majorTickMark val="none"/>
        <c:minorTickMark val="none"/>
        <c:tickLblPos val="nextTo"/>
        <c:crossAx val="128477824"/>
        <c:crosses val="autoZero"/>
        <c:auto val="1"/>
        <c:lblAlgn val="ctr"/>
        <c:lblOffset val="100"/>
        <c:noMultiLvlLbl val="0"/>
      </c:catAx>
      <c:valAx>
        <c:axId val="128477824"/>
        <c:scaling>
          <c:orientation val="minMax"/>
        </c:scaling>
        <c:delete val="1"/>
        <c:axPos val="l"/>
        <c:numFmt formatCode="General" sourceLinked="1"/>
        <c:majorTickMark val="none"/>
        <c:minorTickMark val="none"/>
        <c:tickLblPos val="nextTo"/>
        <c:crossAx val="128476288"/>
        <c:crosses val="autoZero"/>
        <c:crossBetween val="between"/>
      </c:valAx>
    </c:plotArea>
    <c:plotVisOnly val="1"/>
    <c:dispBlanksAs val="gap"/>
    <c:showDLblsOverMax val="0"/>
  </c:chart>
  <c:spPr>
    <a:solidFill>
      <a:schemeClr val="bg1">
        <a:lumMod val="85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89206949949408E-2"/>
          <c:y val="6.0626944228419063E-2"/>
          <c:w val="0.89450532902129376"/>
          <c:h val="0.60767963103814671"/>
        </c:manualLayout>
      </c:layout>
      <c:lineChart>
        <c:grouping val="standard"/>
        <c:varyColors val="0"/>
        <c:ser>
          <c:idx val="0"/>
          <c:order val="0"/>
          <c:tx>
            <c:strRef>
              <c:f>Sheet1!$B$5</c:f>
              <c:strCache>
                <c:ptCount val="1"/>
                <c:pt idx="0">
                  <c:v>Low income country </c:v>
                </c:pt>
              </c:strCache>
            </c:strRef>
          </c:tx>
          <c:spPr>
            <a:ln>
              <a:solidFill>
                <a:schemeClr val="accent1">
                  <a:lumMod val="50000"/>
                </a:schemeClr>
              </a:solidFill>
            </a:ln>
          </c:spPr>
          <c:marker>
            <c:symbol val="none"/>
          </c:marker>
          <c:cat>
            <c:numRef>
              <c:f>Sheet1!$C$4:$M$4</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Sheet1!$C$5:$M$5</c:f>
              <c:numCache>
                <c:formatCode>0%</c:formatCode>
                <c:ptCount val="11"/>
                <c:pt idx="0">
                  <c:v>0.60777421473684212</c:v>
                </c:pt>
                <c:pt idx="1">
                  <c:v>0.5748749536652431</c:v>
                </c:pt>
                <c:pt idx="2">
                  <c:v>0.61826193147119646</c:v>
                </c:pt>
                <c:pt idx="3">
                  <c:v>0.61826193147119646</c:v>
                </c:pt>
                <c:pt idx="4">
                  <c:v>0.64818628436230941</c:v>
                </c:pt>
                <c:pt idx="5">
                  <c:v>0.49335352395384702</c:v>
                </c:pt>
                <c:pt idx="6">
                  <c:v>0.45031035590392515</c:v>
                </c:pt>
                <c:pt idx="7">
                  <c:v>0.42226273100863232</c:v>
                </c:pt>
                <c:pt idx="8">
                  <c:v>0.40957334703196346</c:v>
                </c:pt>
                <c:pt idx="9">
                  <c:v>0.43903642808219179</c:v>
                </c:pt>
                <c:pt idx="10">
                  <c:v>0.41446248488197779</c:v>
                </c:pt>
              </c:numCache>
            </c:numRef>
          </c:val>
          <c:smooth val="0"/>
        </c:ser>
        <c:ser>
          <c:idx val="1"/>
          <c:order val="1"/>
          <c:tx>
            <c:strRef>
              <c:f>Sheet1!$B$6</c:f>
              <c:strCache>
                <c:ptCount val="1"/>
                <c:pt idx="0">
                  <c:v>Lower middle income country </c:v>
                </c:pt>
              </c:strCache>
            </c:strRef>
          </c:tx>
          <c:marker>
            <c:symbol val="none"/>
          </c:marker>
          <c:cat>
            <c:numRef>
              <c:f>Sheet1!$C$4:$M$4</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Sheet1!$C$6:$M$6</c:f>
              <c:numCache>
                <c:formatCode>0%</c:formatCode>
                <c:ptCount val="11"/>
                <c:pt idx="0">
                  <c:v>0.32333277473684213</c:v>
                </c:pt>
                <c:pt idx="1">
                  <c:v>0.36107210464330258</c:v>
                </c:pt>
                <c:pt idx="2">
                  <c:v>0.32547692353891183</c:v>
                </c:pt>
                <c:pt idx="3">
                  <c:v>0.32547692353891183</c:v>
                </c:pt>
                <c:pt idx="4">
                  <c:v>0.28855159535652564</c:v>
                </c:pt>
                <c:pt idx="5">
                  <c:v>0.41490959464119787</c:v>
                </c:pt>
                <c:pt idx="6">
                  <c:v>0.44686723888631147</c:v>
                </c:pt>
                <c:pt idx="7">
                  <c:v>0.41432163970361557</c:v>
                </c:pt>
                <c:pt idx="8">
                  <c:v>0.42768714383561646</c:v>
                </c:pt>
                <c:pt idx="9">
                  <c:v>0.39125394863013696</c:v>
                </c:pt>
                <c:pt idx="10">
                  <c:v>0.43510537522224185</c:v>
                </c:pt>
              </c:numCache>
            </c:numRef>
          </c:val>
          <c:smooth val="0"/>
        </c:ser>
        <c:ser>
          <c:idx val="2"/>
          <c:order val="2"/>
          <c:tx>
            <c:strRef>
              <c:f>Sheet1!$B$7</c:f>
              <c:strCache>
                <c:ptCount val="1"/>
                <c:pt idx="0">
                  <c:v>Upper middle income country </c:v>
                </c:pt>
              </c:strCache>
            </c:strRef>
          </c:tx>
          <c:spPr>
            <a:ln>
              <a:solidFill>
                <a:schemeClr val="accent2">
                  <a:lumMod val="50000"/>
                </a:schemeClr>
              </a:solidFill>
            </a:ln>
          </c:spPr>
          <c:marker>
            <c:symbol val="none"/>
          </c:marker>
          <c:cat>
            <c:numRef>
              <c:f>Sheet1!$C$4:$M$4</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Sheet1!$C$7:$M$7</c:f>
              <c:numCache>
                <c:formatCode>0%</c:formatCode>
                <c:ptCount val="11"/>
                <c:pt idx="0">
                  <c:v>6.6787747368421052E-2</c:v>
                </c:pt>
                <c:pt idx="1">
                  <c:v>6.4052941691454326E-2</c:v>
                </c:pt>
                <c:pt idx="2">
                  <c:v>5.6261144989891765E-2</c:v>
                </c:pt>
                <c:pt idx="3">
                  <c:v>5.6261144989891765E-2</c:v>
                </c:pt>
                <c:pt idx="4">
                  <c:v>6.3262120281164985E-2</c:v>
                </c:pt>
                <c:pt idx="5">
                  <c:v>9.1400365448403284E-2</c:v>
                </c:pt>
                <c:pt idx="6">
                  <c:v>0.10260963925254293</c:v>
                </c:pt>
                <c:pt idx="7">
                  <c:v>0.16335652733744987</c:v>
                </c:pt>
                <c:pt idx="8">
                  <c:v>0.16082353881278538</c:v>
                </c:pt>
                <c:pt idx="9">
                  <c:v>0.1666472100456621</c:v>
                </c:pt>
                <c:pt idx="10">
                  <c:v>0.14929058053895919</c:v>
                </c:pt>
              </c:numCache>
            </c:numRef>
          </c:val>
          <c:smooth val="0"/>
        </c:ser>
        <c:dLbls>
          <c:showLegendKey val="0"/>
          <c:showVal val="0"/>
          <c:showCatName val="0"/>
          <c:showSerName val="0"/>
          <c:showPercent val="0"/>
          <c:showBubbleSize val="0"/>
        </c:dLbls>
        <c:marker val="1"/>
        <c:smooth val="0"/>
        <c:axId val="129512960"/>
        <c:axId val="129514496"/>
      </c:lineChart>
      <c:catAx>
        <c:axId val="129512960"/>
        <c:scaling>
          <c:orientation val="minMax"/>
        </c:scaling>
        <c:delete val="0"/>
        <c:axPos val="b"/>
        <c:numFmt formatCode="General" sourceLinked="1"/>
        <c:majorTickMark val="none"/>
        <c:minorTickMark val="none"/>
        <c:tickLblPos val="nextTo"/>
        <c:crossAx val="129514496"/>
        <c:crosses val="autoZero"/>
        <c:auto val="1"/>
        <c:lblAlgn val="ctr"/>
        <c:lblOffset val="100"/>
        <c:noMultiLvlLbl val="0"/>
      </c:catAx>
      <c:valAx>
        <c:axId val="129514496"/>
        <c:scaling>
          <c:orientation val="minMax"/>
        </c:scaling>
        <c:delete val="0"/>
        <c:axPos val="l"/>
        <c:majorGridlines/>
        <c:numFmt formatCode="0%" sourceLinked="1"/>
        <c:majorTickMark val="none"/>
        <c:minorTickMark val="none"/>
        <c:tickLblPos val="nextTo"/>
        <c:crossAx val="129512960"/>
        <c:crosses val="autoZero"/>
        <c:crossBetween val="between"/>
      </c:valAx>
    </c:plotArea>
    <c:legend>
      <c:legendPos val="b"/>
      <c:layout>
        <c:manualLayout>
          <c:xMode val="edge"/>
          <c:yMode val="edge"/>
          <c:x val="4.9999930120360692E-2"/>
          <c:y val="0.79466277251245587"/>
          <c:w val="0.61022443649827274"/>
          <c:h val="0.17226789615968593"/>
        </c:manualLayout>
      </c:layout>
      <c:overlay val="0"/>
      <c:txPr>
        <a:bodyPr/>
        <a:lstStyle/>
        <a:p>
          <a:pPr>
            <a:defRPr sz="1000"/>
          </a:pPr>
          <a:endParaRPr lang="en-US"/>
        </a:p>
      </c:txPr>
    </c:legend>
    <c:plotVisOnly val="1"/>
    <c:dispBlanksAs val="gap"/>
    <c:showDLblsOverMax val="0"/>
  </c:chart>
  <c:txPr>
    <a:bodyPr/>
    <a:lstStyle/>
    <a:p>
      <a:pPr>
        <a:defRPr sz="105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sz="1400"/>
            </a:pPr>
            <a:r>
              <a:rPr lang="en-GB" sz="1400" dirty="0" smtClean="0"/>
              <a:t>Historical</a:t>
            </a:r>
            <a:r>
              <a:rPr lang="en-GB" sz="1400" baseline="0" dirty="0" smtClean="0"/>
              <a:t> </a:t>
            </a:r>
            <a:r>
              <a:rPr lang="en-GB" sz="1400" dirty="0" smtClean="0"/>
              <a:t>allocation share by country performance quintile</a:t>
            </a:r>
            <a:endParaRPr lang="en-GB" sz="1400" dirty="0"/>
          </a:p>
        </c:rich>
      </c:tx>
      <c:layout/>
      <c:overlay val="0"/>
    </c:title>
    <c:autoTitleDeleted val="0"/>
    <c:plotArea>
      <c:layout>
        <c:manualLayout>
          <c:layoutTarget val="inner"/>
          <c:xMode val="edge"/>
          <c:yMode val="edge"/>
          <c:x val="0.22999028373065764"/>
          <c:y val="0.20619931118764584"/>
          <c:w val="0.40398080768803463"/>
          <c:h val="0.71290730768476696"/>
        </c:manualLayout>
      </c:layout>
      <c:pieChart>
        <c:varyColors val="1"/>
        <c:ser>
          <c:idx val="0"/>
          <c:order val="0"/>
          <c:tx>
            <c:strRef>
              <c:f>'Alloc vs CPR quintinale'!$N$2</c:f>
              <c:strCache>
                <c:ptCount val="1"/>
                <c:pt idx="0">
                  <c:v>Proportion of each quintile axis to the total allocation</c:v>
                </c:pt>
              </c:strCache>
            </c:strRef>
          </c:tx>
          <c:dLbls>
            <c:dLbl>
              <c:idx val="0"/>
              <c:layout>
                <c:manualLayout>
                  <c:x val="-0.14203375550864719"/>
                  <c:y val="0.23629400654829202"/>
                </c:manualLayout>
              </c:layout>
              <c:showLegendKey val="0"/>
              <c:showVal val="0"/>
              <c:showCatName val="1"/>
              <c:showSerName val="0"/>
              <c:showPercent val="1"/>
              <c:showBubbleSize val="0"/>
            </c:dLbl>
            <c:dLbl>
              <c:idx val="1"/>
              <c:layout>
                <c:manualLayout>
                  <c:x val="-0.12486482983372219"/>
                  <c:y val="-0.16212332616637368"/>
                </c:manualLayout>
              </c:layout>
              <c:showLegendKey val="0"/>
              <c:showVal val="0"/>
              <c:showCatName val="1"/>
              <c:showSerName val="0"/>
              <c:showPercent val="1"/>
              <c:showBubbleSize val="0"/>
            </c:dLbl>
            <c:dLbl>
              <c:idx val="2"/>
              <c:layout>
                <c:manualLayout>
                  <c:x val="9.1182924119542277E-2"/>
                  <c:y val="-9.901922662187862E-2"/>
                </c:manualLayout>
              </c:layout>
              <c:showLegendKey val="0"/>
              <c:showVal val="0"/>
              <c:showCatName val="1"/>
              <c:showSerName val="0"/>
              <c:showPercent val="1"/>
              <c:showBubbleSize val="0"/>
            </c:dLbl>
            <c:dLbl>
              <c:idx val="3"/>
              <c:layout>
                <c:manualLayout>
                  <c:x val="0.14297624338036513"/>
                  <c:y val="5.0598544606154872E-2"/>
                </c:manualLayout>
              </c:layout>
              <c:showLegendKey val="0"/>
              <c:showVal val="0"/>
              <c:showCatName val="1"/>
              <c:showSerName val="0"/>
              <c:showPercent val="1"/>
              <c:showBubbleSize val="0"/>
            </c:dLbl>
            <c:dLbl>
              <c:idx val="4"/>
              <c:layout>
                <c:manualLayout>
                  <c:x val="8.9575232381587225E-2"/>
                  <c:y val="0.20840249776168662"/>
                </c:manualLayout>
              </c:layout>
              <c:showLegendKey val="0"/>
              <c:showVal val="0"/>
              <c:showCatName val="1"/>
              <c:showSerName val="0"/>
              <c:showPercent val="1"/>
              <c:showBubbleSize val="0"/>
            </c:dLbl>
            <c:txPr>
              <a:bodyPr/>
              <a:lstStyle/>
              <a:p>
                <a:pPr>
                  <a:defRPr sz="1000" b="1"/>
                </a:pPr>
                <a:endParaRPr lang="en-US"/>
              </a:p>
            </c:txPr>
            <c:showLegendKey val="0"/>
            <c:showVal val="0"/>
            <c:showCatName val="1"/>
            <c:showSerName val="0"/>
            <c:showPercent val="1"/>
            <c:showBubbleSize val="0"/>
            <c:showLeaderLines val="1"/>
          </c:dLbls>
          <c:cat>
            <c:strRef>
              <c:f>'Alloc vs CPR quintinale'!$L$3:$L$7</c:f>
              <c:strCache>
                <c:ptCount val="5"/>
                <c:pt idx="0">
                  <c:v>Top quintile</c:v>
                </c:pt>
                <c:pt idx="1">
                  <c:v>Upper Quintile</c:v>
                </c:pt>
                <c:pt idx="2">
                  <c:v>Middle Quintile</c:v>
                </c:pt>
                <c:pt idx="3">
                  <c:v>Lower Quintile</c:v>
                </c:pt>
                <c:pt idx="4">
                  <c:v>Lowest Quintile</c:v>
                </c:pt>
              </c:strCache>
            </c:strRef>
          </c:cat>
          <c:val>
            <c:numRef>
              <c:f>'Alloc vs CPR quintinale'!$N$3:$N$7</c:f>
              <c:numCache>
                <c:formatCode>0%</c:formatCode>
                <c:ptCount val="5"/>
                <c:pt idx="0">
                  <c:v>0.22720915229345859</c:v>
                </c:pt>
                <c:pt idx="1">
                  <c:v>0.24128970937644206</c:v>
                </c:pt>
                <c:pt idx="2">
                  <c:v>0.18171474778604063</c:v>
                </c:pt>
                <c:pt idx="3">
                  <c:v>0.23054200960066287</c:v>
                </c:pt>
                <c:pt idx="4">
                  <c:v>0.11924438094339589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Percentage</a:t>
            </a:r>
            <a:r>
              <a:rPr lang="en-US" sz="1200" baseline="0" dirty="0"/>
              <a:t> of</a:t>
            </a:r>
            <a:r>
              <a:rPr lang="en-US" sz="1200" dirty="0"/>
              <a:t> countries without </a:t>
            </a:r>
            <a:r>
              <a:rPr lang="en-US" sz="1200" dirty="0" smtClean="0"/>
              <a:t>IRAI</a:t>
            </a:r>
            <a:endParaRPr lang="en-US" sz="1200" dirty="0"/>
          </a:p>
        </c:rich>
      </c:tx>
      <c:layout/>
      <c:overlay val="0"/>
    </c:title>
    <c:autoTitleDeleted val="0"/>
    <c:plotArea>
      <c:layout/>
      <c:lineChart>
        <c:grouping val="standard"/>
        <c:varyColors val="0"/>
        <c:ser>
          <c:idx val="1"/>
          <c:order val="0"/>
          <c:tx>
            <c:v>% countries without CPIA</c:v>
          </c:tx>
          <c:marker>
            <c:symbol val="none"/>
          </c:marker>
          <c:cat>
            <c:numRef>
              <c:f>'IRAI analisis'!$U$5:$U$7</c:f>
              <c:numCache>
                <c:formatCode>General</c:formatCode>
                <c:ptCount val="3"/>
                <c:pt idx="0">
                  <c:v>2007</c:v>
                </c:pt>
                <c:pt idx="1">
                  <c:v>2010</c:v>
                </c:pt>
                <c:pt idx="2">
                  <c:v>2013</c:v>
                </c:pt>
              </c:numCache>
            </c:numRef>
          </c:cat>
          <c:val>
            <c:numRef>
              <c:f>'IRAI analisis'!$V$5:$V$7</c:f>
              <c:numCache>
                <c:formatCode>0%</c:formatCode>
                <c:ptCount val="3"/>
                <c:pt idx="0">
                  <c:v>0.3</c:v>
                </c:pt>
                <c:pt idx="1">
                  <c:v>0.36</c:v>
                </c:pt>
                <c:pt idx="2">
                  <c:v>0.38</c:v>
                </c:pt>
              </c:numCache>
            </c:numRef>
          </c:val>
          <c:smooth val="0"/>
        </c:ser>
        <c:dLbls>
          <c:showLegendKey val="0"/>
          <c:showVal val="0"/>
          <c:showCatName val="0"/>
          <c:showSerName val="0"/>
          <c:showPercent val="0"/>
          <c:showBubbleSize val="0"/>
        </c:dLbls>
        <c:marker val="1"/>
        <c:smooth val="0"/>
        <c:axId val="130036864"/>
        <c:axId val="130038400"/>
      </c:lineChart>
      <c:catAx>
        <c:axId val="130036864"/>
        <c:scaling>
          <c:orientation val="minMax"/>
        </c:scaling>
        <c:delete val="0"/>
        <c:axPos val="b"/>
        <c:numFmt formatCode="General" sourceLinked="1"/>
        <c:majorTickMark val="out"/>
        <c:minorTickMark val="none"/>
        <c:tickLblPos val="nextTo"/>
        <c:crossAx val="130038400"/>
        <c:crosses val="autoZero"/>
        <c:auto val="1"/>
        <c:lblAlgn val="ctr"/>
        <c:lblOffset val="100"/>
        <c:noMultiLvlLbl val="0"/>
      </c:catAx>
      <c:valAx>
        <c:axId val="130038400"/>
        <c:scaling>
          <c:orientation val="minMax"/>
          <c:min val="0.15000000000000002"/>
        </c:scaling>
        <c:delete val="0"/>
        <c:axPos val="l"/>
        <c:majorGridlines/>
        <c:numFmt formatCode="0%" sourceLinked="1"/>
        <c:majorTickMark val="out"/>
        <c:minorTickMark val="none"/>
        <c:tickLblPos val="nextTo"/>
        <c:crossAx val="13003686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1092B-5283-44F7-9CA7-F7F91E95021F}" type="doc">
      <dgm:prSet loTypeId="urn:microsoft.com/office/officeart/2005/8/layout/vList3" loCatId="picture" qsTypeId="urn:microsoft.com/office/officeart/2005/8/quickstyle/simple1" qsCatId="simple" csTypeId="urn:microsoft.com/office/officeart/2005/8/colors/accent1_2" csCatId="accent1" phldr="1"/>
      <dgm:spPr/>
    </dgm:pt>
    <dgm:pt modelId="{46016AF8-054B-4A02-B346-6E9AE9A7705F}">
      <dgm:prSet phldrT="[Text]" custT="1"/>
      <dgm:spPr/>
      <dgm:t>
        <a:bodyPr/>
        <a:lstStyle/>
        <a:p>
          <a:pPr algn="l"/>
          <a:r>
            <a:rPr lang="en-GB" sz="2800" dirty="0" smtClean="0">
              <a:solidFill>
                <a:schemeClr val="tx1"/>
              </a:solidFill>
            </a:rPr>
            <a:t>Efficiency</a:t>
          </a:r>
          <a:endParaRPr lang="en-GB" sz="2800" dirty="0">
            <a:solidFill>
              <a:schemeClr val="tx1"/>
            </a:solidFill>
          </a:endParaRPr>
        </a:p>
      </dgm:t>
    </dgm:pt>
    <dgm:pt modelId="{52C2D976-7C56-4AEE-8673-A93AFAAD9F4B}" type="sibTrans" cxnId="{D62DAAB0-0644-429C-8DC8-6BB130DD08C4}">
      <dgm:prSet/>
      <dgm:spPr/>
      <dgm:t>
        <a:bodyPr/>
        <a:lstStyle/>
        <a:p>
          <a:endParaRPr lang="en-GB"/>
        </a:p>
      </dgm:t>
    </dgm:pt>
    <dgm:pt modelId="{096ED884-3387-4A74-B054-B1E898E91808}" type="parTrans" cxnId="{D62DAAB0-0644-429C-8DC8-6BB130DD08C4}">
      <dgm:prSet/>
      <dgm:spPr/>
      <dgm:t>
        <a:bodyPr/>
        <a:lstStyle/>
        <a:p>
          <a:endParaRPr lang="en-GB"/>
        </a:p>
      </dgm:t>
    </dgm:pt>
    <dgm:pt modelId="{11AB7EAD-DF0D-47FE-B5BE-9BDAAECCDE52}">
      <dgm:prSet phldrT="[Text]" custT="1"/>
      <dgm:spPr/>
      <dgm:t>
        <a:bodyPr/>
        <a:lstStyle/>
        <a:p>
          <a:pPr algn="l"/>
          <a:r>
            <a:rPr lang="en-GB" sz="2800" dirty="0" smtClean="0">
              <a:solidFill>
                <a:schemeClr val="tx1"/>
              </a:solidFill>
            </a:rPr>
            <a:t>Effectiveness</a:t>
          </a:r>
          <a:endParaRPr lang="en-GB" sz="2800" dirty="0">
            <a:solidFill>
              <a:schemeClr val="tx1"/>
            </a:solidFill>
          </a:endParaRPr>
        </a:p>
      </dgm:t>
    </dgm:pt>
    <dgm:pt modelId="{7D15A0E9-39FF-4F12-AE51-124085B12B0E}" type="sibTrans" cxnId="{C454E36B-3726-42A6-8ABA-C45416E59D0C}">
      <dgm:prSet/>
      <dgm:spPr/>
      <dgm:t>
        <a:bodyPr/>
        <a:lstStyle/>
        <a:p>
          <a:endParaRPr lang="en-GB"/>
        </a:p>
      </dgm:t>
    </dgm:pt>
    <dgm:pt modelId="{8489EC4F-E098-48C1-B847-FE0D5D71D3CA}" type="parTrans" cxnId="{C454E36B-3726-42A6-8ABA-C45416E59D0C}">
      <dgm:prSet/>
      <dgm:spPr/>
      <dgm:t>
        <a:bodyPr/>
        <a:lstStyle/>
        <a:p>
          <a:endParaRPr lang="en-GB"/>
        </a:p>
      </dgm:t>
    </dgm:pt>
    <dgm:pt modelId="{A08DA353-DF4A-448B-ABF0-1AB052FDA6CE}">
      <dgm:prSet phldrT="[Text]" custT="1"/>
      <dgm:spPr/>
      <dgm:t>
        <a:bodyPr/>
        <a:lstStyle/>
        <a:p>
          <a:pPr algn="l"/>
          <a:r>
            <a:rPr lang="en-GB" sz="2800" dirty="0" smtClean="0">
              <a:solidFill>
                <a:schemeClr val="tx1"/>
              </a:solidFill>
            </a:rPr>
            <a:t>Relevance</a:t>
          </a:r>
          <a:endParaRPr lang="en-GB" sz="2800" dirty="0">
            <a:solidFill>
              <a:schemeClr val="tx1"/>
            </a:solidFill>
          </a:endParaRPr>
        </a:p>
      </dgm:t>
    </dgm:pt>
    <dgm:pt modelId="{365C7CDD-FCF9-4026-A753-42508B41A43C}" type="sibTrans" cxnId="{D2DA4BD9-3161-4D05-934D-DB5352916733}">
      <dgm:prSet/>
      <dgm:spPr/>
      <dgm:t>
        <a:bodyPr/>
        <a:lstStyle/>
        <a:p>
          <a:endParaRPr lang="en-GB"/>
        </a:p>
      </dgm:t>
    </dgm:pt>
    <dgm:pt modelId="{8E895A83-7F51-42B0-AA29-AE780845802A}" type="parTrans" cxnId="{D2DA4BD9-3161-4D05-934D-DB5352916733}">
      <dgm:prSet/>
      <dgm:spPr/>
      <dgm:t>
        <a:bodyPr/>
        <a:lstStyle/>
        <a:p>
          <a:endParaRPr lang="en-GB"/>
        </a:p>
      </dgm:t>
    </dgm:pt>
    <dgm:pt modelId="{8A45F379-2B50-4C05-A613-2C0D2D171AB9}" type="pres">
      <dgm:prSet presAssocID="{0801092B-5283-44F7-9CA7-F7F91E95021F}" presName="linearFlow" presStyleCnt="0">
        <dgm:presLayoutVars>
          <dgm:dir/>
          <dgm:resizeHandles val="exact"/>
        </dgm:presLayoutVars>
      </dgm:prSet>
      <dgm:spPr/>
    </dgm:pt>
    <dgm:pt modelId="{EA770FDB-9410-4E64-90A5-CE637D4459E8}" type="pres">
      <dgm:prSet presAssocID="{A08DA353-DF4A-448B-ABF0-1AB052FDA6CE}" presName="composite" presStyleCnt="0"/>
      <dgm:spPr/>
    </dgm:pt>
    <dgm:pt modelId="{A704D17B-F203-4190-A18D-C24E1F914A3E}" type="pres">
      <dgm:prSet presAssocID="{A08DA353-DF4A-448B-ABF0-1AB052FDA6CE}" presName="imgShp" presStyleLbl="fgImgPlace1" presStyleIdx="0" presStyleCnt="3" custLinFactX="150145" custLinFactNeighborX="200000" custLinFactNeighborY="191"/>
      <dgm:spPr/>
    </dgm:pt>
    <dgm:pt modelId="{EA99281B-9FE0-438D-8C24-AE65A8EC8C54}" type="pres">
      <dgm:prSet presAssocID="{A08DA353-DF4A-448B-ABF0-1AB052FDA6CE}" presName="txShp" presStyleLbl="node1" presStyleIdx="0" presStyleCnt="3" custAng="0">
        <dgm:presLayoutVars>
          <dgm:bulletEnabled val="1"/>
        </dgm:presLayoutVars>
      </dgm:prSet>
      <dgm:spPr/>
      <dgm:t>
        <a:bodyPr/>
        <a:lstStyle/>
        <a:p>
          <a:endParaRPr lang="en-GB"/>
        </a:p>
      </dgm:t>
    </dgm:pt>
    <dgm:pt modelId="{D66AD058-69E8-427F-B4F9-61910FD10C07}" type="pres">
      <dgm:prSet presAssocID="{365C7CDD-FCF9-4026-A753-42508B41A43C}" presName="spacing" presStyleCnt="0"/>
      <dgm:spPr/>
    </dgm:pt>
    <dgm:pt modelId="{FA26DDB0-A073-4E54-82E5-DD0C4A722EF1}" type="pres">
      <dgm:prSet presAssocID="{11AB7EAD-DF0D-47FE-B5BE-9BDAAECCDE52}" presName="composite" presStyleCnt="0"/>
      <dgm:spPr/>
    </dgm:pt>
    <dgm:pt modelId="{1E2A985F-C736-4EF7-A96D-2AEE2EDE1EEA}" type="pres">
      <dgm:prSet presAssocID="{11AB7EAD-DF0D-47FE-B5BE-9BDAAECCDE52}" presName="imgShp" presStyleLbl="fgImgPlace1" presStyleIdx="1" presStyleCnt="3" custLinFactX="155576" custLinFactNeighborX="200000" custLinFactNeighborY="3947"/>
      <dgm:spPr/>
    </dgm:pt>
    <dgm:pt modelId="{2EE98ABE-F34F-45AC-8CD8-FDBF993078C4}" type="pres">
      <dgm:prSet presAssocID="{11AB7EAD-DF0D-47FE-B5BE-9BDAAECCDE52}" presName="txShp" presStyleLbl="node1" presStyleIdx="1" presStyleCnt="3" custAng="0">
        <dgm:presLayoutVars>
          <dgm:bulletEnabled val="1"/>
        </dgm:presLayoutVars>
      </dgm:prSet>
      <dgm:spPr/>
      <dgm:t>
        <a:bodyPr/>
        <a:lstStyle/>
        <a:p>
          <a:endParaRPr lang="en-GB"/>
        </a:p>
      </dgm:t>
    </dgm:pt>
    <dgm:pt modelId="{6B0049DA-B2DB-47B1-94B1-4E3B3C96DC53}" type="pres">
      <dgm:prSet presAssocID="{7D15A0E9-39FF-4F12-AE51-124085B12B0E}" presName="spacing" presStyleCnt="0"/>
      <dgm:spPr/>
    </dgm:pt>
    <dgm:pt modelId="{1F1D31EB-A411-472B-AD4F-62F4860E75B6}" type="pres">
      <dgm:prSet presAssocID="{46016AF8-054B-4A02-B346-6E9AE9A7705F}" presName="composite" presStyleCnt="0"/>
      <dgm:spPr/>
    </dgm:pt>
    <dgm:pt modelId="{6EA4B70B-D698-4EFE-87E7-BDEB4578FCE6}" type="pres">
      <dgm:prSet presAssocID="{46016AF8-054B-4A02-B346-6E9AE9A7705F}" presName="imgShp" presStyleLbl="fgImgPlace1" presStyleIdx="2" presStyleCnt="3" custLinFactX="155576" custLinFactNeighborX="200000"/>
      <dgm:spPr/>
    </dgm:pt>
    <dgm:pt modelId="{020ECE36-195B-493E-A84D-6B443CCD2609}" type="pres">
      <dgm:prSet presAssocID="{46016AF8-054B-4A02-B346-6E9AE9A7705F}" presName="txShp" presStyleLbl="node1" presStyleIdx="2" presStyleCnt="3">
        <dgm:presLayoutVars>
          <dgm:bulletEnabled val="1"/>
        </dgm:presLayoutVars>
      </dgm:prSet>
      <dgm:spPr/>
      <dgm:t>
        <a:bodyPr/>
        <a:lstStyle/>
        <a:p>
          <a:endParaRPr lang="en-GB"/>
        </a:p>
      </dgm:t>
    </dgm:pt>
  </dgm:ptLst>
  <dgm:cxnLst>
    <dgm:cxn modelId="{BDB76706-7D2F-4BEB-AE9F-A5D749AC8BBA}" type="presOf" srcId="{46016AF8-054B-4A02-B346-6E9AE9A7705F}" destId="{020ECE36-195B-493E-A84D-6B443CCD2609}" srcOrd="0" destOrd="0" presId="urn:microsoft.com/office/officeart/2005/8/layout/vList3"/>
    <dgm:cxn modelId="{C454E36B-3726-42A6-8ABA-C45416E59D0C}" srcId="{0801092B-5283-44F7-9CA7-F7F91E95021F}" destId="{11AB7EAD-DF0D-47FE-B5BE-9BDAAECCDE52}" srcOrd="1" destOrd="0" parTransId="{8489EC4F-E098-48C1-B847-FE0D5D71D3CA}" sibTransId="{7D15A0E9-39FF-4F12-AE51-124085B12B0E}"/>
    <dgm:cxn modelId="{D62DAAB0-0644-429C-8DC8-6BB130DD08C4}" srcId="{0801092B-5283-44F7-9CA7-F7F91E95021F}" destId="{46016AF8-054B-4A02-B346-6E9AE9A7705F}" srcOrd="2" destOrd="0" parTransId="{096ED884-3387-4A74-B054-B1E898E91808}" sibTransId="{52C2D976-7C56-4AEE-8673-A93AFAAD9F4B}"/>
    <dgm:cxn modelId="{7BEB4121-FA9E-42A2-A012-796EBC2EC469}" type="presOf" srcId="{A08DA353-DF4A-448B-ABF0-1AB052FDA6CE}" destId="{EA99281B-9FE0-438D-8C24-AE65A8EC8C54}" srcOrd="0" destOrd="0" presId="urn:microsoft.com/office/officeart/2005/8/layout/vList3"/>
    <dgm:cxn modelId="{D2DA4BD9-3161-4D05-934D-DB5352916733}" srcId="{0801092B-5283-44F7-9CA7-F7F91E95021F}" destId="{A08DA353-DF4A-448B-ABF0-1AB052FDA6CE}" srcOrd="0" destOrd="0" parTransId="{8E895A83-7F51-42B0-AA29-AE780845802A}" sibTransId="{365C7CDD-FCF9-4026-A753-42508B41A43C}"/>
    <dgm:cxn modelId="{A03B955B-69E5-4A4D-A8ED-6B4254A4050D}" type="presOf" srcId="{11AB7EAD-DF0D-47FE-B5BE-9BDAAECCDE52}" destId="{2EE98ABE-F34F-45AC-8CD8-FDBF993078C4}" srcOrd="0" destOrd="0" presId="urn:microsoft.com/office/officeart/2005/8/layout/vList3"/>
    <dgm:cxn modelId="{05439440-DF62-4F3B-884E-C8FEB6FFFDBC}" type="presOf" srcId="{0801092B-5283-44F7-9CA7-F7F91E95021F}" destId="{8A45F379-2B50-4C05-A613-2C0D2D171AB9}" srcOrd="0" destOrd="0" presId="urn:microsoft.com/office/officeart/2005/8/layout/vList3"/>
    <dgm:cxn modelId="{CF0BDBB9-6893-4BE1-A395-99E88C6BF71B}" type="presParOf" srcId="{8A45F379-2B50-4C05-A613-2C0D2D171AB9}" destId="{EA770FDB-9410-4E64-90A5-CE637D4459E8}" srcOrd="0" destOrd="0" presId="urn:microsoft.com/office/officeart/2005/8/layout/vList3"/>
    <dgm:cxn modelId="{74E4DA14-62D2-4E0A-9EBE-AD06B6A24568}" type="presParOf" srcId="{EA770FDB-9410-4E64-90A5-CE637D4459E8}" destId="{A704D17B-F203-4190-A18D-C24E1F914A3E}" srcOrd="0" destOrd="0" presId="urn:microsoft.com/office/officeart/2005/8/layout/vList3"/>
    <dgm:cxn modelId="{6D5136C4-A171-4EE0-9AD5-3DB1F07CD139}" type="presParOf" srcId="{EA770FDB-9410-4E64-90A5-CE637D4459E8}" destId="{EA99281B-9FE0-438D-8C24-AE65A8EC8C54}" srcOrd="1" destOrd="0" presId="urn:microsoft.com/office/officeart/2005/8/layout/vList3"/>
    <dgm:cxn modelId="{F9260ED0-86CB-44EA-A406-510EF3B30E16}" type="presParOf" srcId="{8A45F379-2B50-4C05-A613-2C0D2D171AB9}" destId="{D66AD058-69E8-427F-B4F9-61910FD10C07}" srcOrd="1" destOrd="0" presId="urn:microsoft.com/office/officeart/2005/8/layout/vList3"/>
    <dgm:cxn modelId="{F6977E1F-6038-41DD-96D3-77CB0A2061D0}" type="presParOf" srcId="{8A45F379-2B50-4C05-A613-2C0D2D171AB9}" destId="{FA26DDB0-A073-4E54-82E5-DD0C4A722EF1}" srcOrd="2" destOrd="0" presId="urn:microsoft.com/office/officeart/2005/8/layout/vList3"/>
    <dgm:cxn modelId="{0ADC5E4D-11E5-43C9-A623-165D240D070E}" type="presParOf" srcId="{FA26DDB0-A073-4E54-82E5-DD0C4A722EF1}" destId="{1E2A985F-C736-4EF7-A96D-2AEE2EDE1EEA}" srcOrd="0" destOrd="0" presId="urn:microsoft.com/office/officeart/2005/8/layout/vList3"/>
    <dgm:cxn modelId="{498BC7DF-E213-4231-AB8E-7FD909B5399F}" type="presParOf" srcId="{FA26DDB0-A073-4E54-82E5-DD0C4A722EF1}" destId="{2EE98ABE-F34F-45AC-8CD8-FDBF993078C4}" srcOrd="1" destOrd="0" presId="urn:microsoft.com/office/officeart/2005/8/layout/vList3"/>
    <dgm:cxn modelId="{A110B36D-1667-4821-A29F-892B1023C8E8}" type="presParOf" srcId="{8A45F379-2B50-4C05-A613-2C0D2D171AB9}" destId="{6B0049DA-B2DB-47B1-94B1-4E3B3C96DC53}" srcOrd="3" destOrd="0" presId="urn:microsoft.com/office/officeart/2005/8/layout/vList3"/>
    <dgm:cxn modelId="{3A622709-2D48-4CE4-A8CA-DF205043B0DE}" type="presParOf" srcId="{8A45F379-2B50-4C05-A613-2C0D2D171AB9}" destId="{1F1D31EB-A411-472B-AD4F-62F4860E75B6}" srcOrd="4" destOrd="0" presId="urn:microsoft.com/office/officeart/2005/8/layout/vList3"/>
    <dgm:cxn modelId="{98265F58-21B8-4C8E-9DD8-05449CF977D5}" type="presParOf" srcId="{1F1D31EB-A411-472B-AD4F-62F4860E75B6}" destId="{6EA4B70B-D698-4EFE-87E7-BDEB4578FCE6}" srcOrd="0" destOrd="0" presId="urn:microsoft.com/office/officeart/2005/8/layout/vList3"/>
    <dgm:cxn modelId="{32AF4ABE-439F-4D4F-A45E-F96F34D398D1}" type="presParOf" srcId="{1F1D31EB-A411-472B-AD4F-62F4860E75B6}" destId="{020ECE36-195B-493E-A84D-6B443CCD260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8E776-94EE-44FC-A72B-040DE75CC6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910E716-650C-4A24-8AA2-5E7D0753EC4E}">
      <dgm:prSet custT="1"/>
      <dgm:spPr>
        <a:solidFill>
          <a:srgbClr val="00B0F0"/>
        </a:solidFill>
        <a:ln>
          <a:solidFill>
            <a:srgbClr val="0070C0"/>
          </a:solidFill>
        </a:ln>
      </dgm:spPr>
      <dgm:t>
        <a:bodyPr/>
        <a:lstStyle/>
        <a:p>
          <a:pPr rtl="0"/>
          <a:endParaRPr lang="en-GB" sz="2000" b="1" dirty="0" smtClean="0">
            <a:solidFill>
              <a:schemeClr val="tx1"/>
            </a:solidFill>
          </a:endParaRPr>
        </a:p>
        <a:p>
          <a:pPr rtl="0"/>
          <a:r>
            <a:rPr lang="en-GB" sz="2000" b="1" dirty="0" smtClean="0">
              <a:solidFill>
                <a:schemeClr val="tx1"/>
              </a:solidFill>
            </a:rPr>
            <a:t>29-30  March</a:t>
          </a:r>
          <a:endParaRPr lang="en-GB" sz="2000" b="1" dirty="0">
            <a:solidFill>
              <a:schemeClr val="tx1"/>
            </a:solidFill>
          </a:endParaRPr>
        </a:p>
      </dgm:t>
    </dgm:pt>
    <dgm:pt modelId="{5F0B05B6-1F9C-417F-8E04-138A7A58969E}" type="parTrans" cxnId="{2493D569-7656-49E8-9D04-86C021429D14}">
      <dgm:prSet/>
      <dgm:spPr/>
      <dgm:t>
        <a:bodyPr/>
        <a:lstStyle/>
        <a:p>
          <a:endParaRPr lang="en-GB"/>
        </a:p>
      </dgm:t>
    </dgm:pt>
    <dgm:pt modelId="{10F10CA4-A1A7-4207-8468-1FB56E5CE2E4}" type="sibTrans" cxnId="{2493D569-7656-49E8-9D04-86C021429D14}">
      <dgm:prSet/>
      <dgm:spPr/>
      <dgm:t>
        <a:bodyPr/>
        <a:lstStyle/>
        <a:p>
          <a:endParaRPr lang="en-GB"/>
        </a:p>
      </dgm:t>
    </dgm:pt>
    <dgm:pt modelId="{8B05D606-0FD4-4282-8A15-C3BA2A9E126F}">
      <dgm:prSet custT="1"/>
      <dgm:spPr>
        <a:ln>
          <a:solidFill>
            <a:srgbClr val="0070C0"/>
          </a:solidFill>
        </a:ln>
      </dgm:spPr>
      <dgm:t>
        <a:bodyPr/>
        <a:lstStyle/>
        <a:p>
          <a:pPr rtl="0"/>
          <a:r>
            <a:rPr lang="en-GB" sz="2000" dirty="0" smtClean="0"/>
            <a:t>Management and the PBAS working group to take forward the CLE recommendations</a:t>
          </a:r>
          <a:endParaRPr lang="en-GB" sz="2000" dirty="0"/>
        </a:p>
      </dgm:t>
    </dgm:pt>
    <dgm:pt modelId="{65C6DB31-2BF9-4EF8-B895-9C6ADBE4C050}" type="parTrans" cxnId="{1C006A21-E8A6-4F2E-955C-559F06785378}">
      <dgm:prSet/>
      <dgm:spPr/>
      <dgm:t>
        <a:bodyPr/>
        <a:lstStyle/>
        <a:p>
          <a:endParaRPr lang="en-GB"/>
        </a:p>
      </dgm:t>
    </dgm:pt>
    <dgm:pt modelId="{D7CCE090-6B8F-4102-A968-E2184AB526D3}" type="sibTrans" cxnId="{1C006A21-E8A6-4F2E-955C-559F06785378}">
      <dgm:prSet/>
      <dgm:spPr/>
      <dgm:t>
        <a:bodyPr/>
        <a:lstStyle/>
        <a:p>
          <a:endParaRPr lang="en-GB"/>
        </a:p>
      </dgm:t>
    </dgm:pt>
    <dgm:pt modelId="{0375E48B-0EEF-49EE-B654-0D21A184EEC0}">
      <dgm:prSet custT="1"/>
      <dgm:spPr>
        <a:ln>
          <a:solidFill>
            <a:srgbClr val="0070C0"/>
          </a:solidFill>
        </a:ln>
      </dgm:spPr>
      <dgm:t>
        <a:bodyPr/>
        <a:lstStyle/>
        <a:p>
          <a:pPr rtl="0"/>
          <a:r>
            <a:rPr lang="en-GB" sz="2000" dirty="0" smtClean="0"/>
            <a:t>Discussion in the Ninety-first session of the Evaluation Committee </a:t>
          </a:r>
          <a:r>
            <a:rPr lang="en-GB" sz="2000" dirty="0" smtClean="0"/>
            <a:t>with participation of </a:t>
          </a:r>
          <a:r>
            <a:rPr lang="en-GB" sz="2000" dirty="0" smtClean="0"/>
            <a:t>the PBAS working group</a:t>
          </a:r>
          <a:endParaRPr lang="en-GB" sz="2000" dirty="0"/>
        </a:p>
      </dgm:t>
    </dgm:pt>
    <dgm:pt modelId="{64465DBE-6E11-4D93-87D8-3DDE373461C4}" type="parTrans" cxnId="{1B13C1E4-9AA7-4896-B966-743F7DD991AB}">
      <dgm:prSet/>
      <dgm:spPr/>
      <dgm:t>
        <a:bodyPr/>
        <a:lstStyle/>
        <a:p>
          <a:endParaRPr lang="en-GB"/>
        </a:p>
      </dgm:t>
    </dgm:pt>
    <dgm:pt modelId="{435BBF42-B66A-43E7-A4F6-E0A827139C59}" type="sibTrans" cxnId="{1B13C1E4-9AA7-4896-B966-743F7DD991AB}">
      <dgm:prSet/>
      <dgm:spPr/>
      <dgm:t>
        <a:bodyPr/>
        <a:lstStyle/>
        <a:p>
          <a:endParaRPr lang="en-GB"/>
        </a:p>
      </dgm:t>
    </dgm:pt>
    <dgm:pt modelId="{9D119AF3-EAE4-4D18-B60B-C4EFF2A32A7A}">
      <dgm:prSet custT="1"/>
      <dgm:spPr>
        <a:ln>
          <a:solidFill>
            <a:srgbClr val="0070C0"/>
          </a:solidFill>
        </a:ln>
      </dgm:spPr>
      <dgm:t>
        <a:bodyPr/>
        <a:lstStyle/>
        <a:p>
          <a:pPr rtl="0"/>
          <a:r>
            <a:rPr lang="en-GB" sz="2000" dirty="0" smtClean="0"/>
            <a:t>Discussion in the 117th session of the Executive Board</a:t>
          </a:r>
          <a:endParaRPr lang="en-GB" sz="2000" dirty="0"/>
        </a:p>
      </dgm:t>
    </dgm:pt>
    <dgm:pt modelId="{67851C19-C592-40F2-9506-29A121E37D73}" type="parTrans" cxnId="{0A5DBA63-3ADB-4016-9A7C-959C71358822}">
      <dgm:prSet/>
      <dgm:spPr/>
      <dgm:t>
        <a:bodyPr/>
        <a:lstStyle/>
        <a:p>
          <a:endParaRPr lang="en-GB"/>
        </a:p>
      </dgm:t>
    </dgm:pt>
    <dgm:pt modelId="{51337489-3F6C-4DED-A923-0A903BB521A6}" type="sibTrans" cxnId="{0A5DBA63-3ADB-4016-9A7C-959C71358822}">
      <dgm:prSet/>
      <dgm:spPr/>
      <dgm:t>
        <a:bodyPr/>
        <a:lstStyle/>
        <a:p>
          <a:endParaRPr lang="en-GB"/>
        </a:p>
      </dgm:t>
    </dgm:pt>
    <dgm:pt modelId="{E434BD80-896F-41FE-A3E3-B3F1BCA60A46}">
      <dgm:prSet custT="1"/>
      <dgm:spPr>
        <a:solidFill>
          <a:srgbClr val="00B0F0"/>
        </a:solidFill>
        <a:ln>
          <a:solidFill>
            <a:srgbClr val="0070C0"/>
          </a:solidFill>
        </a:ln>
      </dgm:spPr>
      <dgm:t>
        <a:bodyPr/>
        <a:lstStyle/>
        <a:p>
          <a:pPr rtl="0"/>
          <a:endParaRPr lang="en-GB" sz="2000" b="1" dirty="0" smtClean="0">
            <a:solidFill>
              <a:schemeClr val="tx1"/>
            </a:solidFill>
          </a:endParaRPr>
        </a:p>
        <a:p>
          <a:pPr rtl="0"/>
          <a:r>
            <a:rPr lang="en-GB" sz="2000" b="1" dirty="0" smtClean="0">
              <a:solidFill>
                <a:schemeClr val="tx1"/>
              </a:solidFill>
            </a:rPr>
            <a:t>13-14     April</a:t>
          </a:r>
          <a:endParaRPr lang="en-GB" sz="2000" b="1" dirty="0">
            <a:solidFill>
              <a:schemeClr val="tx1"/>
            </a:solidFill>
          </a:endParaRPr>
        </a:p>
      </dgm:t>
    </dgm:pt>
    <dgm:pt modelId="{B6A4C30F-385C-4358-917F-90EBFDB18911}" type="parTrans" cxnId="{8D746657-B619-41DB-A50C-97B8845A70CE}">
      <dgm:prSet/>
      <dgm:spPr/>
      <dgm:t>
        <a:bodyPr/>
        <a:lstStyle/>
        <a:p>
          <a:endParaRPr lang="en-GB"/>
        </a:p>
      </dgm:t>
    </dgm:pt>
    <dgm:pt modelId="{A1BE2CC6-DDB8-4CD7-9B83-6F54DA988B51}" type="sibTrans" cxnId="{8D746657-B619-41DB-A50C-97B8845A70CE}">
      <dgm:prSet/>
      <dgm:spPr/>
      <dgm:t>
        <a:bodyPr/>
        <a:lstStyle/>
        <a:p>
          <a:endParaRPr lang="en-GB"/>
        </a:p>
      </dgm:t>
    </dgm:pt>
    <dgm:pt modelId="{A0A53622-EA7E-4A8D-90BA-F6D97D3F231F}">
      <dgm:prSet custT="1"/>
      <dgm:spPr>
        <a:solidFill>
          <a:srgbClr val="00B0F0"/>
        </a:solidFill>
        <a:ln>
          <a:solidFill>
            <a:srgbClr val="0070C0"/>
          </a:solidFill>
        </a:ln>
      </dgm:spPr>
      <dgm:t>
        <a:bodyPr/>
        <a:lstStyle/>
        <a:p>
          <a:pPr rtl="0"/>
          <a:endParaRPr lang="en-GB" sz="1400" b="0" dirty="0"/>
        </a:p>
      </dgm:t>
    </dgm:pt>
    <dgm:pt modelId="{FD75F312-7B69-40CD-81B8-4D4B4A99C4E9}" type="parTrans" cxnId="{A785EC58-4A4D-4326-A5DE-BD6415169EE6}">
      <dgm:prSet/>
      <dgm:spPr/>
      <dgm:t>
        <a:bodyPr/>
        <a:lstStyle/>
        <a:p>
          <a:endParaRPr lang="en-GB"/>
        </a:p>
      </dgm:t>
    </dgm:pt>
    <dgm:pt modelId="{5939A11C-9EC1-4FB8-84C1-CCDCE726A9B1}" type="sibTrans" cxnId="{A785EC58-4A4D-4326-A5DE-BD6415169EE6}">
      <dgm:prSet/>
      <dgm:spPr/>
      <dgm:t>
        <a:bodyPr/>
        <a:lstStyle/>
        <a:p>
          <a:endParaRPr lang="en-GB"/>
        </a:p>
      </dgm:t>
    </dgm:pt>
    <dgm:pt modelId="{1F9DC8F0-E756-4758-96E7-A1AD29BD98A4}" type="pres">
      <dgm:prSet presAssocID="{41F8E776-94EE-44FC-A72B-040DE75CC6EF}" presName="linearFlow" presStyleCnt="0">
        <dgm:presLayoutVars>
          <dgm:dir/>
          <dgm:animLvl val="lvl"/>
          <dgm:resizeHandles val="exact"/>
        </dgm:presLayoutVars>
      </dgm:prSet>
      <dgm:spPr/>
      <dgm:t>
        <a:bodyPr/>
        <a:lstStyle/>
        <a:p>
          <a:endParaRPr lang="en-GB"/>
        </a:p>
      </dgm:t>
    </dgm:pt>
    <dgm:pt modelId="{E31673AF-668B-4D3D-B603-65B7806DA165}" type="pres">
      <dgm:prSet presAssocID="{4910E716-650C-4A24-8AA2-5E7D0753EC4E}" presName="composite" presStyleCnt="0"/>
      <dgm:spPr/>
    </dgm:pt>
    <dgm:pt modelId="{B77F8E88-26B2-4527-A535-DB4E05EAC9EE}" type="pres">
      <dgm:prSet presAssocID="{4910E716-650C-4A24-8AA2-5E7D0753EC4E}" presName="parentText" presStyleLbl="alignNode1" presStyleIdx="0" presStyleCnt="3" custScaleX="128533" custLinFactNeighborX="14998">
        <dgm:presLayoutVars>
          <dgm:chMax val="1"/>
          <dgm:bulletEnabled val="1"/>
        </dgm:presLayoutVars>
      </dgm:prSet>
      <dgm:spPr/>
      <dgm:t>
        <a:bodyPr/>
        <a:lstStyle/>
        <a:p>
          <a:endParaRPr lang="en-GB"/>
        </a:p>
      </dgm:t>
    </dgm:pt>
    <dgm:pt modelId="{47B37527-DE31-4FCC-8C0D-1DBB2EB21AD0}" type="pres">
      <dgm:prSet presAssocID="{4910E716-650C-4A24-8AA2-5E7D0753EC4E}" presName="descendantText" presStyleLbl="alignAcc1" presStyleIdx="0" presStyleCnt="3" custScaleX="88544">
        <dgm:presLayoutVars>
          <dgm:bulletEnabled val="1"/>
        </dgm:presLayoutVars>
      </dgm:prSet>
      <dgm:spPr/>
      <dgm:t>
        <a:bodyPr/>
        <a:lstStyle/>
        <a:p>
          <a:endParaRPr lang="en-GB"/>
        </a:p>
      </dgm:t>
    </dgm:pt>
    <dgm:pt modelId="{BC725ADE-92EA-4B95-BB5D-4674A24BBBF2}" type="pres">
      <dgm:prSet presAssocID="{10F10CA4-A1A7-4207-8468-1FB56E5CE2E4}" presName="sp" presStyleCnt="0"/>
      <dgm:spPr/>
    </dgm:pt>
    <dgm:pt modelId="{EF462827-0ECF-47E3-8C94-E0DDB08C2E48}" type="pres">
      <dgm:prSet presAssocID="{E434BD80-896F-41FE-A3E3-B3F1BCA60A46}" presName="composite" presStyleCnt="0"/>
      <dgm:spPr/>
    </dgm:pt>
    <dgm:pt modelId="{28AC6410-2BBA-4F43-A645-24B71DEA24AC}" type="pres">
      <dgm:prSet presAssocID="{E434BD80-896F-41FE-A3E3-B3F1BCA60A46}" presName="parentText" presStyleLbl="alignNode1" presStyleIdx="1" presStyleCnt="3" custScaleX="128533" custLinFactNeighborX="14998">
        <dgm:presLayoutVars>
          <dgm:chMax val="1"/>
          <dgm:bulletEnabled val="1"/>
        </dgm:presLayoutVars>
      </dgm:prSet>
      <dgm:spPr/>
      <dgm:t>
        <a:bodyPr/>
        <a:lstStyle/>
        <a:p>
          <a:endParaRPr lang="en-GB"/>
        </a:p>
      </dgm:t>
    </dgm:pt>
    <dgm:pt modelId="{DFB1693E-1637-41F9-AF63-2257A90DF4FD}" type="pres">
      <dgm:prSet presAssocID="{E434BD80-896F-41FE-A3E3-B3F1BCA60A46}" presName="descendantText" presStyleLbl="alignAcc1" presStyleIdx="1" presStyleCnt="3" custScaleX="88544">
        <dgm:presLayoutVars>
          <dgm:bulletEnabled val="1"/>
        </dgm:presLayoutVars>
      </dgm:prSet>
      <dgm:spPr/>
      <dgm:t>
        <a:bodyPr/>
        <a:lstStyle/>
        <a:p>
          <a:endParaRPr lang="en-GB"/>
        </a:p>
      </dgm:t>
    </dgm:pt>
    <dgm:pt modelId="{CF384F7F-688C-4804-8725-BDCA7DF266D8}" type="pres">
      <dgm:prSet presAssocID="{A1BE2CC6-DDB8-4CD7-9B83-6F54DA988B51}" presName="sp" presStyleCnt="0"/>
      <dgm:spPr/>
    </dgm:pt>
    <dgm:pt modelId="{8F68AAED-8231-49CC-9F4D-31013C0C41F3}" type="pres">
      <dgm:prSet presAssocID="{A0A53622-EA7E-4A8D-90BA-F6D97D3F231F}" presName="composite" presStyleCnt="0"/>
      <dgm:spPr/>
    </dgm:pt>
    <dgm:pt modelId="{513D3EA8-AA41-4358-875F-F25F8D45B07E}" type="pres">
      <dgm:prSet presAssocID="{A0A53622-EA7E-4A8D-90BA-F6D97D3F231F}" presName="parentText" presStyleLbl="alignNode1" presStyleIdx="2" presStyleCnt="3" custScaleX="128533" custLinFactNeighborX="14998" custLinFactNeighborY="-747">
        <dgm:presLayoutVars>
          <dgm:chMax val="1"/>
          <dgm:bulletEnabled val="1"/>
        </dgm:presLayoutVars>
      </dgm:prSet>
      <dgm:spPr/>
      <dgm:t>
        <a:bodyPr/>
        <a:lstStyle/>
        <a:p>
          <a:endParaRPr lang="en-GB"/>
        </a:p>
      </dgm:t>
    </dgm:pt>
    <dgm:pt modelId="{084DAEEF-B79F-4121-8CB4-B5C6353E0279}" type="pres">
      <dgm:prSet presAssocID="{A0A53622-EA7E-4A8D-90BA-F6D97D3F231F}" presName="descendantText" presStyleLbl="alignAcc1" presStyleIdx="2" presStyleCnt="3" custScaleX="88544">
        <dgm:presLayoutVars>
          <dgm:bulletEnabled val="1"/>
        </dgm:presLayoutVars>
      </dgm:prSet>
      <dgm:spPr/>
      <dgm:t>
        <a:bodyPr/>
        <a:lstStyle/>
        <a:p>
          <a:endParaRPr lang="en-GB"/>
        </a:p>
      </dgm:t>
    </dgm:pt>
  </dgm:ptLst>
  <dgm:cxnLst>
    <dgm:cxn modelId="{1B13C1E4-9AA7-4896-B966-743F7DD991AB}" srcId="{4910E716-650C-4A24-8AA2-5E7D0753EC4E}" destId="{0375E48B-0EEF-49EE-B654-0D21A184EEC0}" srcOrd="0" destOrd="0" parTransId="{64465DBE-6E11-4D93-87D8-3DDE373461C4}" sibTransId="{435BBF42-B66A-43E7-A4F6-E0A827139C59}"/>
    <dgm:cxn modelId="{9C49D2DC-EDAF-479C-BB8F-5264C9D124B5}" type="presOf" srcId="{8B05D606-0FD4-4282-8A15-C3BA2A9E126F}" destId="{084DAEEF-B79F-4121-8CB4-B5C6353E0279}" srcOrd="0" destOrd="0" presId="urn:microsoft.com/office/officeart/2005/8/layout/chevron2"/>
    <dgm:cxn modelId="{A785EC58-4A4D-4326-A5DE-BD6415169EE6}" srcId="{41F8E776-94EE-44FC-A72B-040DE75CC6EF}" destId="{A0A53622-EA7E-4A8D-90BA-F6D97D3F231F}" srcOrd="2" destOrd="0" parTransId="{FD75F312-7B69-40CD-81B8-4D4B4A99C4E9}" sibTransId="{5939A11C-9EC1-4FB8-84C1-CCDCE726A9B1}"/>
    <dgm:cxn modelId="{528071AD-5C1E-4F1A-A870-F9A04F4EC208}" type="presOf" srcId="{9D119AF3-EAE4-4D18-B60B-C4EFF2A32A7A}" destId="{DFB1693E-1637-41F9-AF63-2257A90DF4FD}" srcOrd="0" destOrd="0" presId="urn:microsoft.com/office/officeart/2005/8/layout/chevron2"/>
    <dgm:cxn modelId="{0A5DBA63-3ADB-4016-9A7C-959C71358822}" srcId="{E434BD80-896F-41FE-A3E3-B3F1BCA60A46}" destId="{9D119AF3-EAE4-4D18-B60B-C4EFF2A32A7A}" srcOrd="0" destOrd="0" parTransId="{67851C19-C592-40F2-9506-29A121E37D73}" sibTransId="{51337489-3F6C-4DED-A923-0A903BB521A6}"/>
    <dgm:cxn modelId="{7A24F9BC-6F98-4F08-B5DC-67BE446A13A0}" type="presOf" srcId="{E434BD80-896F-41FE-A3E3-B3F1BCA60A46}" destId="{28AC6410-2BBA-4F43-A645-24B71DEA24AC}" srcOrd="0" destOrd="0" presId="urn:microsoft.com/office/officeart/2005/8/layout/chevron2"/>
    <dgm:cxn modelId="{2493D569-7656-49E8-9D04-86C021429D14}" srcId="{41F8E776-94EE-44FC-A72B-040DE75CC6EF}" destId="{4910E716-650C-4A24-8AA2-5E7D0753EC4E}" srcOrd="0" destOrd="0" parTransId="{5F0B05B6-1F9C-417F-8E04-138A7A58969E}" sibTransId="{10F10CA4-A1A7-4207-8468-1FB56E5CE2E4}"/>
    <dgm:cxn modelId="{700E718F-9F97-4829-BF79-BCA7FAA7405D}" type="presOf" srcId="{0375E48B-0EEF-49EE-B654-0D21A184EEC0}" destId="{47B37527-DE31-4FCC-8C0D-1DBB2EB21AD0}" srcOrd="0" destOrd="0" presId="urn:microsoft.com/office/officeart/2005/8/layout/chevron2"/>
    <dgm:cxn modelId="{1C006A21-E8A6-4F2E-955C-559F06785378}" srcId="{A0A53622-EA7E-4A8D-90BA-F6D97D3F231F}" destId="{8B05D606-0FD4-4282-8A15-C3BA2A9E126F}" srcOrd="0" destOrd="0" parTransId="{65C6DB31-2BF9-4EF8-B895-9C6ADBE4C050}" sibTransId="{D7CCE090-6B8F-4102-A968-E2184AB526D3}"/>
    <dgm:cxn modelId="{969DD901-9694-40B7-95AE-6B0DF86B5FC8}" type="presOf" srcId="{A0A53622-EA7E-4A8D-90BA-F6D97D3F231F}" destId="{513D3EA8-AA41-4358-875F-F25F8D45B07E}" srcOrd="0" destOrd="0" presId="urn:microsoft.com/office/officeart/2005/8/layout/chevron2"/>
    <dgm:cxn modelId="{6EA50155-CE12-4259-9C8F-0087FCD964A9}" type="presOf" srcId="{41F8E776-94EE-44FC-A72B-040DE75CC6EF}" destId="{1F9DC8F0-E756-4758-96E7-A1AD29BD98A4}" srcOrd="0" destOrd="0" presId="urn:microsoft.com/office/officeart/2005/8/layout/chevron2"/>
    <dgm:cxn modelId="{8D746657-B619-41DB-A50C-97B8845A70CE}" srcId="{41F8E776-94EE-44FC-A72B-040DE75CC6EF}" destId="{E434BD80-896F-41FE-A3E3-B3F1BCA60A46}" srcOrd="1" destOrd="0" parTransId="{B6A4C30F-385C-4358-917F-90EBFDB18911}" sibTransId="{A1BE2CC6-DDB8-4CD7-9B83-6F54DA988B51}"/>
    <dgm:cxn modelId="{AF23A24A-E473-438B-91C6-28BCD36BC1B5}" type="presOf" srcId="{4910E716-650C-4A24-8AA2-5E7D0753EC4E}" destId="{B77F8E88-26B2-4527-A535-DB4E05EAC9EE}" srcOrd="0" destOrd="0" presId="urn:microsoft.com/office/officeart/2005/8/layout/chevron2"/>
    <dgm:cxn modelId="{6DCCFC00-C723-49F1-8B03-2627E8E80906}" type="presParOf" srcId="{1F9DC8F0-E756-4758-96E7-A1AD29BD98A4}" destId="{E31673AF-668B-4D3D-B603-65B7806DA165}" srcOrd="0" destOrd="0" presId="urn:microsoft.com/office/officeart/2005/8/layout/chevron2"/>
    <dgm:cxn modelId="{46B2835D-C02B-411B-9F49-9F4ACD8B43FD}" type="presParOf" srcId="{E31673AF-668B-4D3D-B603-65B7806DA165}" destId="{B77F8E88-26B2-4527-A535-DB4E05EAC9EE}" srcOrd="0" destOrd="0" presId="urn:microsoft.com/office/officeart/2005/8/layout/chevron2"/>
    <dgm:cxn modelId="{B616AF8B-B4CC-457B-B1C4-B066B7410D02}" type="presParOf" srcId="{E31673AF-668B-4D3D-B603-65B7806DA165}" destId="{47B37527-DE31-4FCC-8C0D-1DBB2EB21AD0}" srcOrd="1" destOrd="0" presId="urn:microsoft.com/office/officeart/2005/8/layout/chevron2"/>
    <dgm:cxn modelId="{67DD489B-89D2-4A15-BC3A-2760242D28B1}" type="presParOf" srcId="{1F9DC8F0-E756-4758-96E7-A1AD29BD98A4}" destId="{BC725ADE-92EA-4B95-BB5D-4674A24BBBF2}" srcOrd="1" destOrd="0" presId="urn:microsoft.com/office/officeart/2005/8/layout/chevron2"/>
    <dgm:cxn modelId="{5141B729-2485-4DFF-819E-49CFCC3EC519}" type="presParOf" srcId="{1F9DC8F0-E756-4758-96E7-A1AD29BD98A4}" destId="{EF462827-0ECF-47E3-8C94-E0DDB08C2E48}" srcOrd="2" destOrd="0" presId="urn:microsoft.com/office/officeart/2005/8/layout/chevron2"/>
    <dgm:cxn modelId="{7523C219-84D5-46AC-9B2E-F345B444AEAE}" type="presParOf" srcId="{EF462827-0ECF-47E3-8C94-E0DDB08C2E48}" destId="{28AC6410-2BBA-4F43-A645-24B71DEA24AC}" srcOrd="0" destOrd="0" presId="urn:microsoft.com/office/officeart/2005/8/layout/chevron2"/>
    <dgm:cxn modelId="{A3F11F56-F6F7-4014-91AC-96381590763B}" type="presParOf" srcId="{EF462827-0ECF-47E3-8C94-E0DDB08C2E48}" destId="{DFB1693E-1637-41F9-AF63-2257A90DF4FD}" srcOrd="1" destOrd="0" presId="urn:microsoft.com/office/officeart/2005/8/layout/chevron2"/>
    <dgm:cxn modelId="{73540A94-563A-413C-A8D4-F5222845481B}" type="presParOf" srcId="{1F9DC8F0-E756-4758-96E7-A1AD29BD98A4}" destId="{CF384F7F-688C-4804-8725-BDCA7DF266D8}" srcOrd="3" destOrd="0" presId="urn:microsoft.com/office/officeart/2005/8/layout/chevron2"/>
    <dgm:cxn modelId="{CD713C97-BFCD-4A6B-BB9C-EE85087672A1}" type="presParOf" srcId="{1F9DC8F0-E756-4758-96E7-A1AD29BD98A4}" destId="{8F68AAED-8231-49CC-9F4D-31013C0C41F3}" srcOrd="4" destOrd="0" presId="urn:microsoft.com/office/officeart/2005/8/layout/chevron2"/>
    <dgm:cxn modelId="{041DE832-B415-4AD4-AC8B-068272A54B67}" type="presParOf" srcId="{8F68AAED-8231-49CC-9F4D-31013C0C41F3}" destId="{513D3EA8-AA41-4358-875F-F25F8D45B07E}" srcOrd="0" destOrd="0" presId="urn:microsoft.com/office/officeart/2005/8/layout/chevron2"/>
    <dgm:cxn modelId="{9B6AC625-36F5-4C83-AB60-7199A3DF33C2}" type="presParOf" srcId="{8F68AAED-8231-49CC-9F4D-31013C0C41F3}" destId="{084DAEEF-B79F-4121-8CB4-B5C6353E027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9281B-9FE0-438D-8C24-AE65A8EC8C54}">
      <dsp:nvSpPr>
        <dsp:cNvPr id="0" name=""/>
        <dsp:cNvSpPr/>
      </dsp:nvSpPr>
      <dsp:spPr>
        <a:xfrm rot="10800000">
          <a:off x="1416100" y="878"/>
          <a:ext cx="4501220" cy="112933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006" tIns="106680" rIns="199136" bIns="106680" numCol="1" spcCol="1270" anchor="ctr" anchorCtr="0">
          <a:noAutofit/>
        </a:bodyPr>
        <a:lstStyle/>
        <a:p>
          <a:pPr lvl="0" algn="l" defTabSz="1244600">
            <a:lnSpc>
              <a:spcPct val="90000"/>
            </a:lnSpc>
            <a:spcBef>
              <a:spcPct val="0"/>
            </a:spcBef>
            <a:spcAft>
              <a:spcPct val="35000"/>
            </a:spcAft>
          </a:pPr>
          <a:r>
            <a:rPr lang="en-GB" sz="2800" kern="1200" dirty="0" smtClean="0">
              <a:solidFill>
                <a:schemeClr val="tx1"/>
              </a:solidFill>
            </a:rPr>
            <a:t>Relevance</a:t>
          </a:r>
          <a:endParaRPr lang="en-GB" sz="2800" kern="1200" dirty="0">
            <a:solidFill>
              <a:schemeClr val="tx1"/>
            </a:solidFill>
          </a:endParaRPr>
        </a:p>
      </dsp:txBody>
      <dsp:txXfrm rot="10800000">
        <a:off x="1698434" y="878"/>
        <a:ext cx="4218886" cy="1129337"/>
      </dsp:txXfrm>
    </dsp:sp>
    <dsp:sp modelId="{A704D17B-F203-4190-A18D-C24E1F914A3E}">
      <dsp:nvSpPr>
        <dsp:cNvPr id="0" name=""/>
        <dsp:cNvSpPr/>
      </dsp:nvSpPr>
      <dsp:spPr>
        <a:xfrm>
          <a:off x="4805749" y="3035"/>
          <a:ext cx="1129337" cy="112933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E98ABE-F34F-45AC-8CD8-FDBF993078C4}">
      <dsp:nvSpPr>
        <dsp:cNvPr id="0" name=""/>
        <dsp:cNvSpPr/>
      </dsp:nvSpPr>
      <dsp:spPr>
        <a:xfrm rot="10800000">
          <a:off x="1416100" y="1467331"/>
          <a:ext cx="4501220" cy="112933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006" tIns="106680" rIns="199136" bIns="106680" numCol="1" spcCol="1270" anchor="ctr" anchorCtr="0">
          <a:noAutofit/>
        </a:bodyPr>
        <a:lstStyle/>
        <a:p>
          <a:pPr lvl="0" algn="l" defTabSz="1244600">
            <a:lnSpc>
              <a:spcPct val="90000"/>
            </a:lnSpc>
            <a:spcBef>
              <a:spcPct val="0"/>
            </a:spcBef>
            <a:spcAft>
              <a:spcPct val="35000"/>
            </a:spcAft>
          </a:pPr>
          <a:r>
            <a:rPr lang="en-GB" sz="2800" kern="1200" dirty="0" smtClean="0">
              <a:solidFill>
                <a:schemeClr val="tx1"/>
              </a:solidFill>
            </a:rPr>
            <a:t>Effectiveness</a:t>
          </a:r>
          <a:endParaRPr lang="en-GB" sz="2800" kern="1200" dirty="0">
            <a:solidFill>
              <a:schemeClr val="tx1"/>
            </a:solidFill>
          </a:endParaRPr>
        </a:p>
      </dsp:txBody>
      <dsp:txXfrm rot="10800000">
        <a:off x="1698434" y="1467331"/>
        <a:ext cx="4218886" cy="1129337"/>
      </dsp:txXfrm>
    </dsp:sp>
    <dsp:sp modelId="{1E2A985F-C736-4EF7-A96D-2AEE2EDE1EEA}">
      <dsp:nvSpPr>
        <dsp:cNvPr id="0" name=""/>
        <dsp:cNvSpPr/>
      </dsp:nvSpPr>
      <dsp:spPr>
        <a:xfrm>
          <a:off x="4867083" y="1511906"/>
          <a:ext cx="1129337" cy="112933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0ECE36-195B-493E-A84D-6B443CCD2609}">
      <dsp:nvSpPr>
        <dsp:cNvPr id="0" name=""/>
        <dsp:cNvSpPr/>
      </dsp:nvSpPr>
      <dsp:spPr>
        <a:xfrm rot="10800000">
          <a:off x="1416100" y="2933784"/>
          <a:ext cx="4501220" cy="112933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006" tIns="106680" rIns="199136" bIns="106680" numCol="1" spcCol="1270" anchor="ctr" anchorCtr="0">
          <a:noAutofit/>
        </a:bodyPr>
        <a:lstStyle/>
        <a:p>
          <a:pPr lvl="0" algn="l" defTabSz="1244600">
            <a:lnSpc>
              <a:spcPct val="90000"/>
            </a:lnSpc>
            <a:spcBef>
              <a:spcPct val="0"/>
            </a:spcBef>
            <a:spcAft>
              <a:spcPct val="35000"/>
            </a:spcAft>
          </a:pPr>
          <a:r>
            <a:rPr lang="en-GB" sz="2800" kern="1200" dirty="0" smtClean="0">
              <a:solidFill>
                <a:schemeClr val="tx1"/>
              </a:solidFill>
            </a:rPr>
            <a:t>Efficiency</a:t>
          </a:r>
          <a:endParaRPr lang="en-GB" sz="2800" kern="1200" dirty="0">
            <a:solidFill>
              <a:schemeClr val="tx1"/>
            </a:solidFill>
          </a:endParaRPr>
        </a:p>
      </dsp:txBody>
      <dsp:txXfrm rot="10800000">
        <a:off x="1698434" y="2933784"/>
        <a:ext cx="4218886" cy="1129337"/>
      </dsp:txXfrm>
    </dsp:sp>
    <dsp:sp modelId="{6EA4B70B-D698-4EFE-87E7-BDEB4578FCE6}">
      <dsp:nvSpPr>
        <dsp:cNvPr id="0" name=""/>
        <dsp:cNvSpPr/>
      </dsp:nvSpPr>
      <dsp:spPr>
        <a:xfrm>
          <a:off x="4867083" y="2933784"/>
          <a:ext cx="1129337" cy="112933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F8E88-26B2-4527-A535-DB4E05EAC9EE}">
      <dsp:nvSpPr>
        <dsp:cNvPr id="0" name=""/>
        <dsp:cNvSpPr/>
      </dsp:nvSpPr>
      <dsp:spPr>
        <a:xfrm rot="5400000">
          <a:off x="206825" y="85754"/>
          <a:ext cx="1619768" cy="1457355"/>
        </a:xfrm>
        <a:prstGeom prst="chevron">
          <a:avLst/>
        </a:prstGeom>
        <a:solidFill>
          <a:srgbClr val="00B0F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GB" sz="2000" b="1" kern="1200" dirty="0" smtClean="0">
            <a:solidFill>
              <a:schemeClr val="tx1"/>
            </a:solidFill>
          </a:endParaRPr>
        </a:p>
        <a:p>
          <a:pPr lvl="0" algn="ctr" defTabSz="889000" rtl="0">
            <a:lnSpc>
              <a:spcPct val="90000"/>
            </a:lnSpc>
            <a:spcBef>
              <a:spcPct val="0"/>
            </a:spcBef>
            <a:spcAft>
              <a:spcPct val="35000"/>
            </a:spcAft>
          </a:pPr>
          <a:r>
            <a:rPr lang="en-GB" sz="2000" b="1" kern="1200" dirty="0" smtClean="0">
              <a:solidFill>
                <a:schemeClr val="tx1"/>
              </a:solidFill>
            </a:rPr>
            <a:t>29-30  March</a:t>
          </a:r>
          <a:endParaRPr lang="en-GB" sz="2000" b="1" kern="1200" dirty="0">
            <a:solidFill>
              <a:schemeClr val="tx1"/>
            </a:solidFill>
          </a:endParaRPr>
        </a:p>
      </dsp:txBody>
      <dsp:txXfrm rot="-5400000">
        <a:off x="288032" y="733226"/>
        <a:ext cx="1457355" cy="162413"/>
      </dsp:txXfrm>
    </dsp:sp>
    <dsp:sp modelId="{47B37527-DE31-4FCC-8C0D-1DBB2EB21AD0}">
      <dsp:nvSpPr>
        <dsp:cNvPr id="0" name=""/>
        <dsp:cNvSpPr/>
      </dsp:nvSpPr>
      <dsp:spPr>
        <a:xfrm rot="5400000">
          <a:off x="4358554" y="-2542715"/>
          <a:ext cx="1053403" cy="6147930"/>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smtClean="0"/>
            <a:t>Discussion in the Ninety-first session of the Evaluation Committee </a:t>
          </a:r>
          <a:r>
            <a:rPr lang="en-GB" sz="2000" kern="1200" dirty="0" smtClean="0"/>
            <a:t>with participation of </a:t>
          </a:r>
          <a:r>
            <a:rPr lang="en-GB" sz="2000" kern="1200" dirty="0" smtClean="0"/>
            <a:t>the PBAS working group</a:t>
          </a:r>
          <a:endParaRPr lang="en-GB" sz="2000" kern="1200" dirty="0"/>
        </a:p>
      </dsp:txBody>
      <dsp:txXfrm rot="-5400000">
        <a:off x="1811291" y="55971"/>
        <a:ext cx="6096507" cy="950557"/>
      </dsp:txXfrm>
    </dsp:sp>
    <dsp:sp modelId="{28AC6410-2BBA-4F43-A645-24B71DEA24AC}">
      <dsp:nvSpPr>
        <dsp:cNvPr id="0" name=""/>
        <dsp:cNvSpPr/>
      </dsp:nvSpPr>
      <dsp:spPr>
        <a:xfrm rot="5400000">
          <a:off x="206825" y="1511894"/>
          <a:ext cx="1619768" cy="1457355"/>
        </a:xfrm>
        <a:prstGeom prst="chevron">
          <a:avLst/>
        </a:prstGeom>
        <a:solidFill>
          <a:srgbClr val="00B0F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GB" sz="2000" b="1" kern="1200" dirty="0" smtClean="0">
            <a:solidFill>
              <a:schemeClr val="tx1"/>
            </a:solidFill>
          </a:endParaRPr>
        </a:p>
        <a:p>
          <a:pPr lvl="0" algn="ctr" defTabSz="889000" rtl="0">
            <a:lnSpc>
              <a:spcPct val="90000"/>
            </a:lnSpc>
            <a:spcBef>
              <a:spcPct val="0"/>
            </a:spcBef>
            <a:spcAft>
              <a:spcPct val="35000"/>
            </a:spcAft>
          </a:pPr>
          <a:r>
            <a:rPr lang="en-GB" sz="2000" b="1" kern="1200" dirty="0" smtClean="0">
              <a:solidFill>
                <a:schemeClr val="tx1"/>
              </a:solidFill>
            </a:rPr>
            <a:t>13-14     April</a:t>
          </a:r>
          <a:endParaRPr lang="en-GB" sz="2000" b="1" kern="1200" dirty="0">
            <a:solidFill>
              <a:schemeClr val="tx1"/>
            </a:solidFill>
          </a:endParaRPr>
        </a:p>
      </dsp:txBody>
      <dsp:txXfrm rot="-5400000">
        <a:off x="288032" y="2159366"/>
        <a:ext cx="1457355" cy="162413"/>
      </dsp:txXfrm>
    </dsp:sp>
    <dsp:sp modelId="{DFB1693E-1637-41F9-AF63-2257A90DF4FD}">
      <dsp:nvSpPr>
        <dsp:cNvPr id="0" name=""/>
        <dsp:cNvSpPr/>
      </dsp:nvSpPr>
      <dsp:spPr>
        <a:xfrm rot="5400000">
          <a:off x="4358831" y="-1116852"/>
          <a:ext cx="1052849" cy="6147930"/>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smtClean="0"/>
            <a:t>Discussion in the 117th session of the Executive Board</a:t>
          </a:r>
          <a:endParaRPr lang="en-GB" sz="2000" kern="1200" dirty="0"/>
        </a:p>
      </dsp:txBody>
      <dsp:txXfrm rot="-5400000">
        <a:off x="1811291" y="1482084"/>
        <a:ext cx="6096534" cy="950057"/>
      </dsp:txXfrm>
    </dsp:sp>
    <dsp:sp modelId="{513D3EA8-AA41-4358-875F-F25F8D45B07E}">
      <dsp:nvSpPr>
        <dsp:cNvPr id="0" name=""/>
        <dsp:cNvSpPr/>
      </dsp:nvSpPr>
      <dsp:spPr>
        <a:xfrm rot="5400000">
          <a:off x="206825" y="2925934"/>
          <a:ext cx="1619768" cy="1457355"/>
        </a:xfrm>
        <a:prstGeom prst="chevron">
          <a:avLst/>
        </a:prstGeom>
        <a:solidFill>
          <a:srgbClr val="00B0F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endParaRPr lang="en-GB" sz="1400" b="0" kern="1200" dirty="0"/>
        </a:p>
      </dsp:txBody>
      <dsp:txXfrm rot="-5400000">
        <a:off x="288032" y="3573406"/>
        <a:ext cx="1457355" cy="162413"/>
      </dsp:txXfrm>
    </dsp:sp>
    <dsp:sp modelId="{084DAEEF-B79F-4121-8CB4-B5C6353E0279}">
      <dsp:nvSpPr>
        <dsp:cNvPr id="0" name=""/>
        <dsp:cNvSpPr/>
      </dsp:nvSpPr>
      <dsp:spPr>
        <a:xfrm rot="5400000">
          <a:off x="4358831" y="309287"/>
          <a:ext cx="1052849" cy="6147930"/>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smtClean="0"/>
            <a:t>Management and the PBAS working group to take forward the CLE recommendations</a:t>
          </a:r>
          <a:endParaRPr lang="en-GB" sz="2000" kern="1200" dirty="0"/>
        </a:p>
      </dsp:txBody>
      <dsp:txXfrm rot="-5400000">
        <a:off x="1811291" y="2908223"/>
        <a:ext cx="6096534" cy="95005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8DA7BF8E-ED35-4478-8BDC-F3B49C584127}" type="datetimeFigureOut">
              <a:rPr lang="en-US" smtClean="0"/>
              <a:t>3/9/2016</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FE8F5ED5-A873-49A3-A325-44947882D7F2}" type="slidenum">
              <a:rPr lang="en-US" smtClean="0"/>
              <a:t>‹#›</a:t>
            </a:fld>
            <a:endParaRPr lang="en-US"/>
          </a:p>
        </p:txBody>
      </p:sp>
    </p:spTree>
    <p:extLst>
      <p:ext uri="{BB962C8B-B14F-4D97-AF65-F5344CB8AC3E}">
        <p14:creationId xmlns:p14="http://schemas.microsoft.com/office/powerpoint/2010/main" val="3299039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147" name="Rectangle 3"/>
          <p:cNvSpPr>
            <a:spLocks noGrp="1" noChangeArrowheads="1"/>
          </p:cNvSpPr>
          <p:nvPr>
            <p:ph type="dt" idx="1"/>
          </p:nvPr>
        </p:nvSpPr>
        <p:spPr bwMode="auto">
          <a:xfrm>
            <a:off x="3850217"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05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5934" y="4717415"/>
            <a:ext cx="4982633" cy="4469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151" name="Rectangle 7"/>
          <p:cNvSpPr>
            <a:spLocks noGrp="1" noChangeArrowheads="1"/>
          </p:cNvSpPr>
          <p:nvPr>
            <p:ph type="sldNum" sz="quarter" idx="5"/>
          </p:nvPr>
        </p:nvSpPr>
        <p:spPr bwMode="auto">
          <a:xfrm>
            <a:off x="3850217"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03B7ACF-974A-4161-B14D-12E8A6B114D4}" type="slidenum">
              <a:rPr lang="en-US" altLang="en-US"/>
              <a:pPr/>
              <a:t>‹#›</a:t>
            </a:fld>
            <a:endParaRPr lang="en-US" altLang="en-US"/>
          </a:p>
        </p:txBody>
      </p:sp>
    </p:spTree>
    <p:extLst>
      <p:ext uri="{BB962C8B-B14F-4D97-AF65-F5344CB8AC3E}">
        <p14:creationId xmlns:p14="http://schemas.microsoft.com/office/powerpoint/2010/main" val="1633718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pPr/>
              <a:t>1</a:t>
            </a:fld>
            <a:endParaRPr lang="en-US" altLang="en-US"/>
          </a:p>
        </p:txBody>
      </p:sp>
    </p:spTree>
    <p:extLst>
      <p:ext uri="{BB962C8B-B14F-4D97-AF65-F5344CB8AC3E}">
        <p14:creationId xmlns:p14="http://schemas.microsoft.com/office/powerpoint/2010/main" val="151555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pPr/>
              <a:t>2</a:t>
            </a:fld>
            <a:endParaRPr lang="en-US" altLang="en-US"/>
          </a:p>
        </p:txBody>
      </p:sp>
    </p:spTree>
    <p:extLst>
      <p:ext uri="{BB962C8B-B14F-4D97-AF65-F5344CB8AC3E}">
        <p14:creationId xmlns:p14="http://schemas.microsoft.com/office/powerpoint/2010/main" val="417872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pPr/>
              <a:t>7</a:t>
            </a:fld>
            <a:endParaRPr lang="en-US" altLang="en-US"/>
          </a:p>
        </p:txBody>
      </p:sp>
    </p:spTree>
    <p:extLst>
      <p:ext uri="{BB962C8B-B14F-4D97-AF65-F5344CB8AC3E}">
        <p14:creationId xmlns:p14="http://schemas.microsoft.com/office/powerpoint/2010/main" val="362657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Flexibility of the system, including: </a:t>
            </a:r>
            <a:r>
              <a:rPr lang="en-CA" dirty="0" err="1" smtClean="0"/>
              <a:t>i</a:t>
            </a:r>
            <a:r>
              <a:rPr lang="en-CA" dirty="0" smtClean="0"/>
              <a:t>) maximum and minimum allocations, ii) reallocations, and iii) caps applied to concerned countries</a:t>
            </a:r>
            <a:endParaRPr lang="en-GB" dirty="0" smtClean="0"/>
          </a:p>
          <a:p>
            <a:endParaRPr lang="en-GB" dirty="0"/>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pPr/>
              <a:t>11</a:t>
            </a:fld>
            <a:endParaRPr lang="en-US" altLang="en-US"/>
          </a:p>
        </p:txBody>
      </p:sp>
    </p:spTree>
    <p:extLst>
      <p:ext uri="{BB962C8B-B14F-4D97-AF65-F5344CB8AC3E}">
        <p14:creationId xmlns:p14="http://schemas.microsoft.com/office/powerpoint/2010/main" val="379026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223963" y="0"/>
            <a:ext cx="7920037" cy="3717032"/>
          </a:xfrm>
          <a:ln>
            <a:noFill/>
          </a:ln>
        </p:spPr>
        <p:style>
          <a:lnRef idx="2">
            <a:schemeClr val="accent3"/>
          </a:lnRef>
          <a:fillRef idx="1">
            <a:schemeClr val="lt1"/>
          </a:fillRef>
          <a:effectRef idx="0">
            <a:schemeClr val="accent3"/>
          </a:effectRef>
          <a:fontRef idx="minor">
            <a:schemeClr val="dk1"/>
          </a:fontRef>
        </p:style>
      </p:sp>
      <p:sp>
        <p:nvSpPr>
          <p:cNvPr id="5" name="Rectangle 4"/>
          <p:cNvSpPr/>
          <p:nvPr userDrawn="1"/>
        </p:nvSpPr>
        <p:spPr bwMode="auto">
          <a:xfrm>
            <a:off x="-3175" y="0"/>
            <a:ext cx="1227138" cy="3717032"/>
          </a:xfrm>
          <a:prstGeom prst="rect">
            <a:avLst/>
          </a:prstGeom>
          <a:solidFill>
            <a:srgbClr val="00B0F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hasCustomPrompt="1"/>
          </p:nvPr>
        </p:nvSpPr>
        <p:spPr>
          <a:xfrm>
            <a:off x="1264096" y="3789040"/>
            <a:ext cx="7628384" cy="1656184"/>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600" baseline="0">
                <a:solidFill>
                  <a:srgbClr val="00B0F0"/>
                </a:solidFill>
                <a:latin typeface="Times New Roman" panose="02020603050405020304" pitchFamily="18" charset="0"/>
                <a:cs typeface="Times New Roman" panose="02020603050405020304" pitchFamily="18" charset="0"/>
              </a:defRPr>
            </a:lvl1pPr>
          </a:lstStyle>
          <a:p>
            <a:r>
              <a:rPr lang="en-US" dirty="0" smtClean="0"/>
              <a:t>Overview of the Corporate Level Evaluation of the Performance-Based Allocation System</a:t>
            </a:r>
            <a:endParaRPr lang="en-US" dirty="0"/>
          </a:p>
        </p:txBody>
      </p:sp>
      <p:sp>
        <p:nvSpPr>
          <p:cNvPr id="15" name="Subtitle 2"/>
          <p:cNvSpPr>
            <a:spLocks noGrp="1"/>
          </p:cNvSpPr>
          <p:nvPr>
            <p:ph type="subTitle" idx="12" hasCustomPrompt="1"/>
          </p:nvPr>
        </p:nvSpPr>
        <p:spPr>
          <a:xfrm>
            <a:off x="1267544" y="5445224"/>
            <a:ext cx="7624936" cy="720080"/>
          </a:xfrm>
        </p:spPr>
        <p:txBody>
          <a:bodyPr/>
          <a:lstStyle>
            <a:lvl1pPr marL="0" indent="0" algn="r">
              <a:buNone/>
              <a:defRPr sz="20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Focus Group Consultation</a:t>
            </a:r>
          </a:p>
          <a:p>
            <a:r>
              <a:rPr lang="en-US" dirty="0" smtClean="0"/>
              <a:t>Presenter: Ashwani </a:t>
            </a:r>
            <a:r>
              <a:rPr lang="en-US" dirty="0" err="1" smtClean="0"/>
              <a:t>Muthoo</a:t>
            </a:r>
            <a:r>
              <a:rPr lang="en-US" dirty="0" smtClean="0"/>
              <a:t>, Lead Evaluator</a:t>
            </a:r>
            <a:endParaRPr lang="en-US" dirty="0"/>
          </a:p>
        </p:txBody>
      </p:sp>
      <p:sp>
        <p:nvSpPr>
          <p:cNvPr id="6" name="Slide Number Placeholder 5"/>
          <p:cNvSpPr>
            <a:spLocks noGrp="1"/>
          </p:cNvSpPr>
          <p:nvPr>
            <p:ph type="sldNum" sz="quarter" idx="4"/>
          </p:nvPr>
        </p:nvSpPr>
        <p:spPr>
          <a:xfrm>
            <a:off x="3131840" y="616021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9E83F9F-3B15-4F59-8058-CD6F0378FEC1}" type="slidenum">
              <a:rPr lang="en-US" smtClean="0"/>
              <a:pPr/>
              <a:t>‹#›</a:t>
            </a:fld>
            <a:endParaRPr lang="en-US"/>
          </a:p>
        </p:txBody>
      </p:sp>
      <p:sp>
        <p:nvSpPr>
          <p:cNvPr id="2" name="Rectangle 1"/>
          <p:cNvSpPr/>
          <p:nvPr userDrawn="1"/>
        </p:nvSpPr>
        <p:spPr bwMode="auto">
          <a:xfrm>
            <a:off x="2987824" y="6183213"/>
            <a:ext cx="2592288"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467544" y="188640"/>
            <a:ext cx="8135938" cy="863600"/>
          </a:xfrm>
        </p:spPr>
        <p:txBody>
          <a:bodyPr anchor="ctr"/>
          <a:lstStyle>
            <a:lvl1pPr marL="0" indent="0">
              <a:buNone/>
              <a:defRPr sz="3600" baseline="0">
                <a:solidFill>
                  <a:schemeClr val="bg1"/>
                </a:solidFill>
              </a:defRPr>
            </a:lvl1pPr>
            <a:lvl2pPr marL="385763" indent="0">
              <a:buNone/>
              <a:defRPr sz="3200">
                <a:solidFill>
                  <a:schemeClr val="bg1"/>
                </a:solidFill>
              </a:defRPr>
            </a:lvl2pPr>
            <a:lvl3pPr marL="766763" indent="0">
              <a:buNone/>
              <a:defRPr sz="2400">
                <a:solidFill>
                  <a:schemeClr val="bg1"/>
                </a:solidFill>
              </a:defRPr>
            </a:lvl3pPr>
            <a:lvl4pPr marL="1150938" indent="0">
              <a:buNone/>
              <a:defRPr sz="2400">
                <a:solidFill>
                  <a:schemeClr val="bg1"/>
                </a:solidFill>
              </a:defRPr>
            </a:lvl4pPr>
            <a:lvl5pPr marL="1570038" indent="0">
              <a:buNone/>
              <a:defRPr sz="2400">
                <a:solidFill>
                  <a:schemeClr val="bg1"/>
                </a:solidFill>
              </a:defRPr>
            </a:lvl5pPr>
          </a:lstStyle>
          <a:p>
            <a:pPr lvl="0"/>
            <a:r>
              <a:rPr lang="en-US" sz="3600" b="1" dirty="0" smtClean="0">
                <a:latin typeface="Arial" charset="0"/>
                <a:ea typeface="Arial" charset="0"/>
                <a:cs typeface="Arial" charset="0"/>
              </a:rPr>
              <a:t>Overview of the CLE-PBAS</a:t>
            </a:r>
            <a:endParaRPr lang="en-US" dirty="0" smtClean="0"/>
          </a:p>
        </p:txBody>
      </p:sp>
      <p:sp>
        <p:nvSpPr>
          <p:cNvPr id="4" name="Slide Number Placeholder 5"/>
          <p:cNvSpPr>
            <a:spLocks noGrp="1"/>
          </p:cNvSpPr>
          <p:nvPr>
            <p:ph type="sldNum" sz="quarter" idx="4"/>
          </p:nvPr>
        </p:nvSpPr>
        <p:spPr>
          <a:xfrm>
            <a:off x="3446512" y="6165304"/>
            <a:ext cx="2133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dirty="0" smtClean="0"/>
              <a:t>- 1 -</a:t>
            </a:r>
            <a:endParaRPr lang="en-US" dirty="0"/>
          </a:p>
        </p:txBody>
      </p:sp>
      <p:sp>
        <p:nvSpPr>
          <p:cNvPr id="5" name="Content Placeholder 4"/>
          <p:cNvSpPr>
            <a:spLocks noGrp="1"/>
          </p:cNvSpPr>
          <p:nvPr>
            <p:ph idx="1"/>
            <p:custDataLst>
              <p:tags r:id="rId1"/>
            </p:custDataLst>
          </p:nvPr>
        </p:nvSpPr>
        <p:spPr>
          <a:xfrm>
            <a:off x="467544" y="1412632"/>
            <a:ext cx="8077200" cy="4481145"/>
          </a:xfrm>
        </p:spPr>
        <p:txBody>
          <a:bodyPr>
            <a:normAutofit fontScale="55000" lnSpcReduction="20000"/>
          </a:bodyPr>
          <a:lstStyle/>
          <a:p>
            <a:pPr>
              <a:buFont typeface="Arial" charset="0"/>
              <a:buChar char="•"/>
            </a:pPr>
            <a:r>
              <a:rPr lang="en-US" sz="3300" b="1" dirty="0" smtClean="0">
                <a:latin typeface="Arial" charset="0"/>
                <a:ea typeface="Arial" charset="0"/>
                <a:cs typeface="Arial" charset="0"/>
              </a:rPr>
              <a:t>Focus</a:t>
            </a:r>
          </a:p>
          <a:p>
            <a:pPr lvl="1">
              <a:buFont typeface="Wingdings" panose="05000000000000000000" pitchFamily="2" charset="2"/>
              <a:buChar char="ü"/>
            </a:pPr>
            <a:r>
              <a:rPr lang="en-US" sz="3300" dirty="0" smtClean="0">
                <a:latin typeface="Arial" charset="0"/>
                <a:ea typeface="Arial" charset="0"/>
                <a:cs typeface="Arial" charset="0"/>
              </a:rPr>
              <a:t>Evaluate the relevance, efficiency and effectiveness of the PBAS (not impact)</a:t>
            </a:r>
          </a:p>
          <a:p>
            <a:pPr>
              <a:spcBef>
                <a:spcPts val="600"/>
              </a:spcBef>
              <a:buFont typeface="Arial" charset="0"/>
              <a:buChar char="•"/>
            </a:pPr>
            <a:r>
              <a:rPr lang="en-US" sz="3300" b="1" dirty="0" smtClean="0">
                <a:latin typeface="Arial" charset="0"/>
                <a:ea typeface="Arial" charset="0"/>
                <a:cs typeface="Arial" charset="0"/>
              </a:rPr>
              <a:t>Scope</a:t>
            </a:r>
          </a:p>
          <a:p>
            <a:pPr lvl="1">
              <a:buFont typeface="Wingdings" panose="05000000000000000000" pitchFamily="2" charset="2"/>
              <a:buChar char="ü"/>
            </a:pPr>
            <a:r>
              <a:rPr lang="en-US" sz="3300" dirty="0" smtClean="0">
                <a:latin typeface="Arial" charset="0"/>
                <a:ea typeface="Arial" charset="0"/>
                <a:cs typeface="Arial" charset="0"/>
              </a:rPr>
              <a:t>10 years of the PBAS</a:t>
            </a:r>
          </a:p>
          <a:p>
            <a:pPr lvl="1">
              <a:buFont typeface="Wingdings" panose="05000000000000000000" pitchFamily="2" charset="2"/>
              <a:buChar char="ü"/>
            </a:pPr>
            <a:r>
              <a:rPr lang="en-US" sz="3300" dirty="0" smtClean="0">
                <a:latin typeface="Arial" charset="0"/>
                <a:ea typeface="Arial" charset="0"/>
                <a:cs typeface="Arial" charset="0"/>
              </a:rPr>
              <a:t>All aspects – governance, management, formula, alternatives (strong comparative approach)</a:t>
            </a:r>
          </a:p>
          <a:p>
            <a:pPr>
              <a:spcBef>
                <a:spcPts val="600"/>
              </a:spcBef>
            </a:pPr>
            <a:r>
              <a:rPr lang="en-US" sz="3300" dirty="0" smtClean="0">
                <a:latin typeface="Arial" charset="0"/>
                <a:ea typeface="Arial" charset="0"/>
                <a:cs typeface="Arial" charset="0"/>
              </a:rPr>
              <a:t> </a:t>
            </a:r>
            <a:r>
              <a:rPr lang="en-US" sz="3300" b="1" dirty="0" smtClean="0">
                <a:latin typeface="Arial" charset="0"/>
                <a:ea typeface="Arial" charset="0"/>
                <a:cs typeface="Arial" charset="0"/>
              </a:rPr>
              <a:t>Process/Components of the Evaluation</a:t>
            </a:r>
          </a:p>
          <a:p>
            <a:pPr lvl="1">
              <a:buFont typeface="Wingdings" panose="05000000000000000000" pitchFamily="2" charset="2"/>
              <a:buChar char="ü"/>
            </a:pPr>
            <a:r>
              <a:rPr lang="en-US" sz="3300" dirty="0" smtClean="0">
                <a:latin typeface="Arial" charset="0"/>
                <a:ea typeface="Arial" charset="0"/>
                <a:cs typeface="Arial" charset="0"/>
              </a:rPr>
              <a:t>Document and literature</a:t>
            </a:r>
          </a:p>
          <a:p>
            <a:pPr lvl="1">
              <a:buFont typeface="Wingdings" panose="05000000000000000000" pitchFamily="2" charset="2"/>
              <a:buChar char="ü"/>
            </a:pPr>
            <a:r>
              <a:rPr lang="en-US" sz="3300" dirty="0" smtClean="0">
                <a:latin typeface="Arial" charset="0"/>
                <a:ea typeface="Arial" charset="0"/>
                <a:cs typeface="Arial" charset="0"/>
              </a:rPr>
              <a:t>Data analysis and scenario analysis (mostly focused on IFAD9 but some trend analysis)</a:t>
            </a:r>
          </a:p>
          <a:p>
            <a:pPr lvl="1">
              <a:buFont typeface="Wingdings" panose="05000000000000000000" pitchFamily="2" charset="2"/>
              <a:buChar char="ü"/>
            </a:pPr>
            <a:r>
              <a:rPr lang="en-US" sz="3300" dirty="0" smtClean="0">
                <a:latin typeface="Arial" charset="0"/>
                <a:ea typeface="Arial" charset="0"/>
                <a:cs typeface="Arial" charset="0"/>
              </a:rPr>
              <a:t>Visits to peer organizations (World Bank/IDA, GEF, IDB, </a:t>
            </a:r>
            <a:r>
              <a:rPr lang="en-US" sz="3300" dirty="0" err="1" smtClean="0">
                <a:latin typeface="Arial" charset="0"/>
                <a:ea typeface="Arial" charset="0"/>
                <a:cs typeface="Arial" charset="0"/>
              </a:rPr>
              <a:t>AfDB</a:t>
            </a:r>
            <a:r>
              <a:rPr lang="en-US" sz="3300" dirty="0" smtClean="0">
                <a:latin typeface="Arial" charset="0"/>
                <a:ea typeface="Arial" charset="0"/>
                <a:cs typeface="Arial" charset="0"/>
              </a:rPr>
              <a:t>, </a:t>
            </a:r>
            <a:r>
              <a:rPr lang="en-US" sz="3300" dirty="0" err="1" smtClean="0">
                <a:latin typeface="Arial" charset="0"/>
                <a:ea typeface="Arial" charset="0"/>
                <a:cs typeface="Arial" charset="0"/>
              </a:rPr>
              <a:t>AsDB</a:t>
            </a:r>
            <a:r>
              <a:rPr lang="en-US" sz="3300" dirty="0" smtClean="0">
                <a:latin typeface="Arial" charset="0"/>
                <a:ea typeface="Arial" charset="0"/>
                <a:cs typeface="Arial" charset="0"/>
              </a:rPr>
              <a:t>, Global Fund) and to two governments (Cote d’Ivoire and the Philippines.</a:t>
            </a:r>
          </a:p>
          <a:p>
            <a:pPr lvl="1">
              <a:buFont typeface="Wingdings" panose="05000000000000000000" pitchFamily="2" charset="2"/>
              <a:buChar char="ü"/>
            </a:pPr>
            <a:r>
              <a:rPr lang="en-US" sz="3300" dirty="0" smtClean="0">
                <a:latin typeface="Arial" charset="0"/>
                <a:ea typeface="Arial" charset="0"/>
                <a:cs typeface="Arial" charset="0"/>
              </a:rPr>
              <a:t>In-house interviews</a:t>
            </a:r>
          </a:p>
          <a:p>
            <a:pPr lvl="1">
              <a:buFont typeface="Wingdings" panose="05000000000000000000" pitchFamily="2" charset="2"/>
              <a:buChar char="ü"/>
            </a:pPr>
            <a:r>
              <a:rPr lang="en-US" sz="3300" dirty="0" smtClean="0">
                <a:latin typeface="Arial" charset="0"/>
                <a:ea typeface="Arial" charset="0"/>
                <a:cs typeface="Arial" charset="0"/>
              </a:rPr>
              <a:t>Surveys of staff and Executive Directors</a:t>
            </a:r>
          </a:p>
          <a:p>
            <a:pPr lvl="1">
              <a:buFont typeface="Wingdings" panose="05000000000000000000" pitchFamily="2" charset="2"/>
              <a:buChar char="ü"/>
            </a:pPr>
            <a:r>
              <a:rPr lang="en-US" sz="3300" dirty="0" smtClean="0">
                <a:latin typeface="Arial" charset="0"/>
                <a:ea typeface="Arial" charset="0"/>
                <a:cs typeface="Arial" charset="0"/>
              </a:rPr>
              <a:t>Consultations Workshop (recipient member members)</a:t>
            </a:r>
          </a:p>
          <a:p>
            <a:pPr marL="0" indent="0">
              <a:buNone/>
            </a:pPr>
            <a:endParaRPr lang="en-US" dirty="0" smtClean="0">
              <a:latin typeface="Arial" charset="0"/>
              <a:ea typeface="Arial" charset="0"/>
              <a:cs typeface="Arial" charset="0"/>
            </a:endParaRPr>
          </a:p>
        </p:txBody>
      </p:sp>
    </p:spTree>
    <p:extLst>
      <p:ext uri="{BB962C8B-B14F-4D97-AF65-F5344CB8AC3E}">
        <p14:creationId xmlns:p14="http://schemas.microsoft.com/office/powerpoint/2010/main" val="33236980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467544" y="188640"/>
            <a:ext cx="8135938" cy="863600"/>
          </a:xfrm>
        </p:spPr>
        <p:txBody>
          <a:bodyPr anchor="ctr"/>
          <a:lstStyle>
            <a:lvl1pPr marL="0" indent="0">
              <a:buNone/>
              <a:defRPr sz="3600" baseline="0">
                <a:solidFill>
                  <a:schemeClr val="bg1"/>
                </a:solidFill>
              </a:defRPr>
            </a:lvl1pPr>
            <a:lvl2pPr marL="385763" indent="0">
              <a:buNone/>
              <a:defRPr sz="3200">
                <a:solidFill>
                  <a:schemeClr val="bg1"/>
                </a:solidFill>
              </a:defRPr>
            </a:lvl2pPr>
            <a:lvl3pPr marL="766763" indent="0">
              <a:buNone/>
              <a:defRPr sz="2400">
                <a:solidFill>
                  <a:schemeClr val="bg1"/>
                </a:solidFill>
              </a:defRPr>
            </a:lvl3pPr>
            <a:lvl4pPr marL="1150938" indent="0">
              <a:buNone/>
              <a:defRPr sz="2400">
                <a:solidFill>
                  <a:schemeClr val="bg1"/>
                </a:solidFill>
              </a:defRPr>
            </a:lvl4pPr>
            <a:lvl5pPr marL="1570038" indent="0">
              <a:buNone/>
              <a:defRPr sz="2400">
                <a:solidFill>
                  <a:schemeClr val="bg1"/>
                </a:solidFill>
              </a:defRPr>
            </a:lvl5pPr>
          </a:lstStyle>
          <a:p>
            <a:pPr lvl="0"/>
            <a:r>
              <a:rPr lang="en-US" sz="3600" b="1" dirty="0" smtClean="0">
                <a:latin typeface="Arial" charset="0"/>
                <a:ea typeface="Arial" charset="0"/>
                <a:cs typeface="Arial" charset="0"/>
              </a:rPr>
              <a:t>Evaluation team</a:t>
            </a:r>
            <a:endParaRPr lang="en-US" dirty="0" smtClean="0"/>
          </a:p>
        </p:txBody>
      </p:sp>
      <p:sp>
        <p:nvSpPr>
          <p:cNvPr id="4" name="Slide Number Placeholder 5"/>
          <p:cNvSpPr>
            <a:spLocks noGrp="1"/>
          </p:cNvSpPr>
          <p:nvPr>
            <p:ph type="sldNum" sz="quarter" idx="4"/>
          </p:nvPr>
        </p:nvSpPr>
        <p:spPr>
          <a:xfrm>
            <a:off x="3446512" y="6165304"/>
            <a:ext cx="2133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dirty="0" smtClean="0"/>
              <a:t>- 2 -</a:t>
            </a:r>
            <a:endParaRPr lang="en-US" dirty="0"/>
          </a:p>
        </p:txBody>
      </p:sp>
      <p:sp>
        <p:nvSpPr>
          <p:cNvPr id="6" name="Content Placeholder 2"/>
          <p:cNvSpPr>
            <a:spLocks noGrp="1"/>
          </p:cNvSpPr>
          <p:nvPr>
            <p:ph idx="1"/>
          </p:nvPr>
        </p:nvSpPr>
        <p:spPr>
          <a:xfrm>
            <a:off x="611560" y="1484784"/>
            <a:ext cx="8077200" cy="4608512"/>
          </a:xfrm>
        </p:spPr>
        <p:txBody>
          <a:bodyPr>
            <a:normAutofit fontScale="32500" lnSpcReduction="20000"/>
          </a:bodyPr>
          <a:lstStyle/>
          <a:p>
            <a:pPr>
              <a:spcBef>
                <a:spcPts val="900"/>
              </a:spcBef>
            </a:pPr>
            <a:r>
              <a:rPr lang="en-US" sz="5500" b="1" dirty="0" smtClean="0">
                <a:latin typeface="Arial" charset="0"/>
                <a:ea typeface="Arial" charset="0"/>
                <a:cs typeface="Arial" charset="0"/>
              </a:rPr>
              <a:t>Ashwani Muthoo</a:t>
            </a:r>
            <a:r>
              <a:rPr lang="en-US" sz="5500" dirty="0" smtClean="0">
                <a:latin typeface="Arial" charset="0"/>
                <a:ea typeface="Arial" charset="0"/>
                <a:cs typeface="Arial" charset="0"/>
              </a:rPr>
              <a:t>, Lead evaluator, IOE</a:t>
            </a:r>
          </a:p>
          <a:p>
            <a:pPr>
              <a:spcBef>
                <a:spcPts val="900"/>
              </a:spcBef>
            </a:pPr>
            <a:r>
              <a:rPr lang="en-US" sz="5500" dirty="0" smtClean="0">
                <a:latin typeface="Arial" charset="0"/>
                <a:ea typeface="Arial" charset="0"/>
                <a:cs typeface="Arial" charset="0"/>
              </a:rPr>
              <a:t>Senior independent advisors: </a:t>
            </a:r>
            <a:r>
              <a:rPr lang="en-US" sz="5500" b="1" dirty="0" smtClean="0">
                <a:latin typeface="Arial" charset="0"/>
                <a:ea typeface="Arial" charset="0"/>
                <a:cs typeface="Arial" charset="0"/>
              </a:rPr>
              <a:t>Anil </a:t>
            </a:r>
            <a:r>
              <a:rPr lang="en-US" sz="5500" b="1" dirty="0" err="1" smtClean="0">
                <a:latin typeface="Arial" charset="0"/>
                <a:ea typeface="Arial" charset="0"/>
                <a:cs typeface="Arial" charset="0"/>
              </a:rPr>
              <a:t>Sood</a:t>
            </a:r>
            <a:r>
              <a:rPr lang="en-US" sz="5500" dirty="0" smtClean="0">
                <a:latin typeface="Arial" charset="0"/>
                <a:ea typeface="Arial" charset="0"/>
                <a:cs typeface="Arial" charset="0"/>
              </a:rPr>
              <a:t>, Ex-VP World Bank; and </a:t>
            </a:r>
            <a:r>
              <a:rPr lang="en-US" sz="5500" b="1" dirty="0" smtClean="0">
                <a:latin typeface="Arial" charset="0"/>
                <a:ea typeface="Arial" charset="0"/>
                <a:cs typeface="Arial" charset="0"/>
              </a:rPr>
              <a:t>Bruce Murray</a:t>
            </a:r>
            <a:r>
              <a:rPr lang="en-US" sz="5500" dirty="0" smtClean="0">
                <a:latin typeface="Arial" charset="0"/>
                <a:ea typeface="Arial" charset="0"/>
                <a:cs typeface="Arial" charset="0"/>
              </a:rPr>
              <a:t>, Ex-Director, Independent Evaluation Group, </a:t>
            </a:r>
            <a:r>
              <a:rPr lang="en-US" sz="5500" dirty="0" err="1" smtClean="0">
                <a:latin typeface="Arial" charset="0"/>
                <a:ea typeface="Arial" charset="0"/>
                <a:cs typeface="Arial" charset="0"/>
              </a:rPr>
              <a:t>AsDB</a:t>
            </a:r>
            <a:endParaRPr lang="en-US" sz="5500" dirty="0" smtClean="0">
              <a:latin typeface="Arial" charset="0"/>
              <a:ea typeface="Arial" charset="0"/>
              <a:cs typeface="Arial" charset="0"/>
            </a:endParaRPr>
          </a:p>
          <a:p>
            <a:pPr>
              <a:spcBef>
                <a:spcPts val="900"/>
              </a:spcBef>
            </a:pPr>
            <a:r>
              <a:rPr lang="en-US" sz="5500" b="1" dirty="0" err="1" smtClean="0">
                <a:latin typeface="Arial" charset="0"/>
                <a:ea typeface="Arial" charset="0"/>
                <a:cs typeface="Arial" charset="0"/>
              </a:rPr>
              <a:t>Fabrizio</a:t>
            </a:r>
            <a:r>
              <a:rPr lang="en-US" sz="5500" b="1" dirty="0" smtClean="0">
                <a:latin typeface="Arial" charset="0"/>
                <a:ea typeface="Arial" charset="0"/>
                <a:cs typeface="Arial" charset="0"/>
              </a:rPr>
              <a:t> </a:t>
            </a:r>
            <a:r>
              <a:rPr lang="en-US" sz="5500" b="1" dirty="0" err="1" smtClean="0">
                <a:latin typeface="Arial" charset="0"/>
                <a:ea typeface="Arial" charset="0"/>
                <a:cs typeface="Arial" charset="0"/>
              </a:rPr>
              <a:t>Felloni</a:t>
            </a:r>
            <a:r>
              <a:rPr lang="en-US" sz="5500" dirty="0" smtClean="0">
                <a:latin typeface="Arial" charset="0"/>
                <a:ea typeface="Arial" charset="0"/>
                <a:cs typeface="Arial" charset="0"/>
              </a:rPr>
              <a:t>, Senior Evaluator, IOE (</a:t>
            </a:r>
            <a:r>
              <a:rPr lang="en-US" sz="5500" dirty="0" err="1" smtClean="0">
                <a:latin typeface="Arial" charset="0"/>
                <a:ea typeface="Arial" charset="0"/>
                <a:cs typeface="Arial" charset="0"/>
              </a:rPr>
              <a:t>AfDB</a:t>
            </a:r>
            <a:r>
              <a:rPr lang="en-US" sz="5500" dirty="0" smtClean="0">
                <a:latin typeface="Arial" charset="0"/>
                <a:ea typeface="Arial" charset="0"/>
                <a:cs typeface="Arial" charset="0"/>
              </a:rPr>
              <a:t> and Cote d‘Ivoire field visit and case)</a:t>
            </a:r>
          </a:p>
          <a:p>
            <a:pPr>
              <a:spcBef>
                <a:spcPts val="900"/>
              </a:spcBef>
            </a:pPr>
            <a:r>
              <a:rPr lang="en-US" sz="5500" b="1" dirty="0" smtClean="0">
                <a:latin typeface="Arial" charset="0"/>
                <a:ea typeface="Arial" charset="0"/>
                <a:cs typeface="Arial" charset="0"/>
              </a:rPr>
              <a:t>Kenneth Watson</a:t>
            </a:r>
            <a:r>
              <a:rPr lang="en-US" sz="5500" dirty="0" smtClean="0">
                <a:latin typeface="Arial" charset="0"/>
                <a:ea typeface="Arial" charset="0"/>
                <a:cs typeface="Arial" charset="0"/>
              </a:rPr>
              <a:t> Ph.D.(MDB visits and Philippines visit, comparative analysis)</a:t>
            </a:r>
          </a:p>
          <a:p>
            <a:pPr>
              <a:spcBef>
                <a:spcPts val="900"/>
              </a:spcBef>
            </a:pPr>
            <a:r>
              <a:rPr lang="en-US" sz="5500" b="1" dirty="0" smtClean="0">
                <a:latin typeface="Arial" charset="0"/>
                <a:ea typeface="Arial" charset="0"/>
                <a:cs typeface="Arial" charset="0"/>
              </a:rPr>
              <a:t>Robin Ritterhoff</a:t>
            </a:r>
            <a:r>
              <a:rPr lang="en-US" sz="5500" dirty="0" smtClean="0">
                <a:latin typeface="Arial" charset="0"/>
                <a:ea typeface="Arial" charset="0"/>
                <a:cs typeface="Arial" charset="0"/>
              </a:rPr>
              <a:t>, Ex-US Treasury, Ex-ED </a:t>
            </a:r>
            <a:r>
              <a:rPr lang="en-US" sz="5500" dirty="0" err="1" smtClean="0">
                <a:latin typeface="Arial" charset="0"/>
                <a:ea typeface="Arial" charset="0"/>
                <a:cs typeface="Arial" charset="0"/>
              </a:rPr>
              <a:t>AfDB</a:t>
            </a:r>
            <a:r>
              <a:rPr lang="en-US" sz="5500" dirty="0" smtClean="0">
                <a:latin typeface="Arial" charset="0"/>
                <a:ea typeface="Arial" charset="0"/>
                <a:cs typeface="Arial" charset="0"/>
              </a:rPr>
              <a:t> (Governance, management and fragile/post-conflict states). Not attending the retreat.</a:t>
            </a:r>
          </a:p>
          <a:p>
            <a:pPr>
              <a:spcBef>
                <a:spcPts val="900"/>
              </a:spcBef>
            </a:pPr>
            <a:r>
              <a:rPr lang="en-US" sz="5500" b="1" dirty="0" smtClean="0">
                <a:latin typeface="Arial" charset="0"/>
                <a:ea typeface="Arial" charset="0"/>
                <a:cs typeface="Arial" charset="0"/>
              </a:rPr>
              <a:t>Jose Pineda</a:t>
            </a:r>
            <a:r>
              <a:rPr lang="en-US" sz="5500" dirty="0" smtClean="0">
                <a:latin typeface="Arial" charset="0"/>
                <a:ea typeface="Arial" charset="0"/>
                <a:cs typeface="Arial" charset="0"/>
              </a:rPr>
              <a:t>, Ph.D., currently at University of British Columbia (Formula theory, modelling and data analysis. Vulnerability as a possible variable)</a:t>
            </a:r>
          </a:p>
          <a:p>
            <a:pPr>
              <a:spcBef>
                <a:spcPts val="900"/>
              </a:spcBef>
            </a:pPr>
            <a:r>
              <a:rPr lang="en-US" sz="5500" b="1" dirty="0" smtClean="0">
                <a:latin typeface="Arial" charset="0"/>
                <a:ea typeface="Arial" charset="0"/>
                <a:cs typeface="Arial" charset="0"/>
              </a:rPr>
              <a:t>Xiaozhe Zhang</a:t>
            </a:r>
            <a:r>
              <a:rPr lang="en-US" sz="5500" dirty="0" smtClean="0">
                <a:latin typeface="Arial" charset="0"/>
                <a:ea typeface="Arial" charset="0"/>
                <a:cs typeface="Arial" charset="0"/>
              </a:rPr>
              <a:t>, Evaluation Research Analyst (gender and consultations workshop coordination)</a:t>
            </a:r>
          </a:p>
          <a:p>
            <a:pPr>
              <a:spcBef>
                <a:spcPts val="900"/>
              </a:spcBef>
            </a:pPr>
            <a:r>
              <a:rPr lang="en-US" sz="5500" b="1" dirty="0" smtClean="0">
                <a:latin typeface="Arial" charset="0"/>
                <a:ea typeface="Arial" charset="0"/>
                <a:cs typeface="Arial" charset="0"/>
              </a:rPr>
              <a:t>Adolfo Patron</a:t>
            </a:r>
            <a:r>
              <a:rPr lang="en-US" sz="5500" dirty="0" smtClean="0">
                <a:latin typeface="Arial" charset="0"/>
                <a:ea typeface="Arial" charset="0"/>
                <a:cs typeface="Arial" charset="0"/>
              </a:rPr>
              <a:t>, Evaluation Research Analyst (vulnerability, data analysis, and surveys coordination), </a:t>
            </a:r>
          </a:p>
          <a:p>
            <a:pPr>
              <a:spcBef>
                <a:spcPts val="900"/>
              </a:spcBef>
            </a:pPr>
            <a:r>
              <a:rPr lang="en-US" sz="5500" b="1" dirty="0" smtClean="0">
                <a:latin typeface="Arial" charset="0"/>
                <a:ea typeface="Arial" charset="0"/>
                <a:cs typeface="Arial" charset="0"/>
              </a:rPr>
              <a:t>Giulia </a:t>
            </a:r>
            <a:r>
              <a:rPr lang="en-US" sz="5500" b="1" dirty="0" err="1" smtClean="0">
                <a:latin typeface="Arial" charset="0"/>
                <a:ea typeface="Arial" charset="0"/>
                <a:cs typeface="Arial" charset="0"/>
              </a:rPr>
              <a:t>Santarelli</a:t>
            </a:r>
            <a:r>
              <a:rPr lang="en-US" sz="5500" dirty="0" smtClean="0">
                <a:latin typeface="Arial" charset="0"/>
                <a:ea typeface="Arial" charset="0"/>
                <a:cs typeface="Arial" charset="0"/>
              </a:rPr>
              <a:t>, Evaluation Assistant,.</a:t>
            </a:r>
          </a:p>
          <a:p>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endParaRPr lang="en-US" sz="2800" dirty="0">
              <a:latin typeface="Arial" charset="0"/>
              <a:ea typeface="Arial" charset="0"/>
              <a:cs typeface="Arial" charset="0"/>
            </a:endParaRPr>
          </a:p>
        </p:txBody>
      </p:sp>
    </p:spTree>
    <p:extLst>
      <p:ext uri="{BB962C8B-B14F-4D97-AF65-F5344CB8AC3E}">
        <p14:creationId xmlns:p14="http://schemas.microsoft.com/office/powerpoint/2010/main" val="3438964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Performance-Based Allocation System</a:t>
            </a:r>
            <a:endParaRPr lang="en-US" dirty="0"/>
          </a:p>
        </p:txBody>
      </p:sp>
      <p:sp>
        <p:nvSpPr>
          <p:cNvPr id="3" name="Slide Number Placeholder 5"/>
          <p:cNvSpPr>
            <a:spLocks noGrp="1"/>
          </p:cNvSpPr>
          <p:nvPr>
            <p:ph type="sldNum" sz="quarter" idx="4"/>
          </p:nvPr>
        </p:nvSpPr>
        <p:spPr>
          <a:xfrm>
            <a:off x="3446512" y="6165304"/>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-3-</a:t>
            </a:r>
            <a:endParaRPr lang="en-US" dirty="0"/>
          </a:p>
        </p:txBody>
      </p:sp>
      <p:sp>
        <p:nvSpPr>
          <p:cNvPr id="4" name="Content Placeholder 2"/>
          <p:cNvSpPr>
            <a:spLocks noGrp="1"/>
          </p:cNvSpPr>
          <p:nvPr>
            <p:ph idx="1"/>
          </p:nvPr>
        </p:nvSpPr>
        <p:spPr>
          <a:xfrm>
            <a:off x="539552" y="1556792"/>
            <a:ext cx="8077200" cy="4248472"/>
          </a:xfrm>
        </p:spPr>
        <p:txBody>
          <a:bodyPr>
            <a:noAutofit/>
          </a:bodyPr>
          <a:lstStyle/>
          <a:p>
            <a:r>
              <a:rPr lang="en-GB" sz="2000" b="1" dirty="0" smtClean="0">
                <a:latin typeface="Arial" panose="020B0604020202020204" pitchFamily="34" charset="0"/>
                <a:cs typeface="Arial" panose="020B0604020202020204" pitchFamily="34" charset="0"/>
              </a:rPr>
              <a:t>Definition</a:t>
            </a:r>
            <a:r>
              <a:rPr lang="en-GB" sz="2000" dirty="0" smtClean="0">
                <a:latin typeface="Arial" panose="020B0604020202020204" pitchFamily="34" charset="0"/>
                <a:cs typeface="Arial" panose="020B0604020202020204" pitchFamily="34" charset="0"/>
              </a:rPr>
              <a:t> </a:t>
            </a:r>
          </a:p>
          <a:p>
            <a:pPr marL="0" indent="0">
              <a:buNone/>
            </a:pPr>
            <a:r>
              <a:rPr lang="en-GB" sz="2000" dirty="0" smtClean="0">
                <a:latin typeface="Arial" panose="020B0604020202020204" pitchFamily="34" charset="0"/>
                <a:cs typeface="Arial" panose="020B0604020202020204" pitchFamily="34" charset="0"/>
              </a:rPr>
              <a:t>In perusing the objective of maximizing the impact of its resources on rural poverty, IFAD will further its practice of focusing resources on the best opportunities for accelerated and sustained rural poverty reduction through design and implementation of an explicit, transparent PBAS</a:t>
            </a:r>
            <a:endParaRPr lang="en-GB" sz="2000" dirty="0">
              <a:latin typeface="Arial" panose="020B0604020202020204" pitchFamily="34" charset="0"/>
              <a:cs typeface="Arial" panose="020B0604020202020204" pitchFamily="34" charset="0"/>
            </a:endParaRPr>
          </a:p>
          <a:p>
            <a:pPr marL="0" indent="0">
              <a:buNone/>
            </a:pPr>
            <a:endParaRPr lang="en-GB" sz="2000" dirty="0" smtClean="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Objectives</a:t>
            </a:r>
            <a:endParaRPr lang="en-GB" sz="2000" dirty="0">
              <a:latin typeface="Arial" panose="020B0604020202020204" pitchFamily="34" charset="0"/>
              <a:cs typeface="Arial" panose="020B0604020202020204" pitchFamily="34" charset="0"/>
            </a:endParaRPr>
          </a:p>
          <a:p>
            <a:pPr marL="400050">
              <a:buFont typeface="Wingdings" panose="05000000000000000000" pitchFamily="2" charset="2"/>
              <a:buChar char="ü"/>
            </a:pPr>
            <a:r>
              <a:rPr lang="en-GB" sz="2000" dirty="0">
                <a:latin typeface="Arial" panose="020B0604020202020204" pitchFamily="34" charset="0"/>
                <a:cs typeface="Arial" panose="020B0604020202020204" pitchFamily="34" charset="0"/>
              </a:rPr>
              <a:t>Have a transparent rules-based approach to resource allocation</a:t>
            </a:r>
          </a:p>
          <a:p>
            <a:pPr marL="400050">
              <a:buFont typeface="Wingdings" panose="05000000000000000000" pitchFamily="2" charset="2"/>
              <a:buChar char="ü"/>
            </a:pPr>
            <a:r>
              <a:rPr lang="en-GB" sz="2000" dirty="0">
                <a:latin typeface="Arial" panose="020B0604020202020204" pitchFamily="34" charset="0"/>
                <a:cs typeface="Arial" panose="020B0604020202020204" pitchFamily="34" charset="0"/>
              </a:rPr>
              <a:t>Provide a performance incentive for member countries, particularly in regard to the quality of policies and institutions in the rural sector</a:t>
            </a:r>
          </a:p>
          <a:p>
            <a:pPr marL="400050">
              <a:buFont typeface="Wingdings" panose="05000000000000000000" pitchFamily="2" charset="2"/>
              <a:buChar char="ü"/>
            </a:pPr>
            <a:r>
              <a:rPr lang="en-GB" sz="2000" dirty="0">
                <a:latin typeface="Arial" panose="020B0604020202020204" pitchFamily="34" charset="0"/>
                <a:cs typeface="Arial" panose="020B0604020202020204" pitchFamily="34" charset="0"/>
              </a:rPr>
              <a:t>Allocate resources according to need when countries perform equally well</a:t>
            </a:r>
          </a:p>
        </p:txBody>
      </p:sp>
    </p:spTree>
    <p:extLst>
      <p:ext uri="{BB962C8B-B14F-4D97-AF65-F5344CB8AC3E}">
        <p14:creationId xmlns:p14="http://schemas.microsoft.com/office/powerpoint/2010/main" val="5948734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Key topics for the consultation</a:t>
            </a:r>
            <a:endParaRPr lang="en-US" dirty="0"/>
          </a:p>
        </p:txBody>
      </p:sp>
      <p:sp>
        <p:nvSpPr>
          <p:cNvPr id="3" name="Slide Number Placeholder 5"/>
          <p:cNvSpPr>
            <a:spLocks noGrp="1"/>
          </p:cNvSpPr>
          <p:nvPr>
            <p:ph type="sldNum" sz="quarter" idx="4"/>
          </p:nvPr>
        </p:nvSpPr>
        <p:spPr>
          <a:xfrm>
            <a:off x="3446512" y="6165304"/>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t>
            </a:r>
            <a:endParaRPr lang="en-US" dirty="0"/>
          </a:p>
        </p:txBody>
      </p:sp>
      <p:sp>
        <p:nvSpPr>
          <p:cNvPr id="5" name="Content Placeholder 2"/>
          <p:cNvSpPr>
            <a:spLocks noGrp="1"/>
          </p:cNvSpPr>
          <p:nvPr>
            <p:ph idx="1"/>
          </p:nvPr>
        </p:nvSpPr>
        <p:spPr>
          <a:xfrm>
            <a:off x="611560" y="1556792"/>
            <a:ext cx="8227640" cy="4280859"/>
          </a:xfrm>
        </p:spPr>
        <p:txBody>
          <a:bodyPr>
            <a:normAutofit lnSpcReduction="10000"/>
          </a:bodyPr>
          <a:lstStyle/>
          <a:p>
            <a:r>
              <a:rPr lang="en-US" sz="2800" dirty="0"/>
              <a:t>Topic 1: Country needs in the allocation </a:t>
            </a:r>
            <a:r>
              <a:rPr lang="en-US" sz="2800" dirty="0" smtClean="0"/>
              <a:t>formula</a:t>
            </a:r>
          </a:p>
          <a:p>
            <a:endParaRPr lang="en-GB" sz="2800" dirty="0"/>
          </a:p>
          <a:p>
            <a:r>
              <a:rPr lang="en-US" sz="2800" dirty="0"/>
              <a:t>Topic 2: Country performance in the allocation </a:t>
            </a:r>
            <a:r>
              <a:rPr lang="en-US" sz="2800" dirty="0" smtClean="0"/>
              <a:t>formula</a:t>
            </a:r>
          </a:p>
          <a:p>
            <a:endParaRPr lang="en-GB" sz="2800" dirty="0"/>
          </a:p>
          <a:p>
            <a:r>
              <a:rPr lang="en-US" sz="2800" dirty="0"/>
              <a:t>Topic 3: The role of the PBAS for policy </a:t>
            </a:r>
            <a:r>
              <a:rPr lang="en-US" sz="2800" dirty="0" smtClean="0"/>
              <a:t>dialogue</a:t>
            </a:r>
          </a:p>
          <a:p>
            <a:endParaRPr lang="en-GB" sz="2800" dirty="0"/>
          </a:p>
          <a:p>
            <a:r>
              <a:rPr lang="en-US" sz="2800" dirty="0"/>
              <a:t>Topic 4: Reflecting priorities in the PBAS – rural poverty and other cross-cutting priorities </a:t>
            </a:r>
            <a:endParaRPr lang="en-GB" sz="2800" dirty="0"/>
          </a:p>
          <a:p>
            <a:endParaRPr lang="en-GB" sz="2800" dirty="0"/>
          </a:p>
        </p:txBody>
      </p:sp>
    </p:spTree>
    <p:extLst>
      <p:ext uri="{BB962C8B-B14F-4D97-AF65-F5344CB8AC3E}">
        <p14:creationId xmlns:p14="http://schemas.microsoft.com/office/powerpoint/2010/main" val="28613545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5536" y="5805264"/>
            <a:ext cx="1554480" cy="853440"/>
          </a:xfrm>
          <a:prstGeom prst="rect">
            <a:avLst/>
          </a:prstGeom>
        </p:spPr>
      </p:pic>
      <p:sp>
        <p:nvSpPr>
          <p:cNvPr id="1027" name="Rectangle 23"/>
          <p:cNvSpPr>
            <a:spLocks noGrp="1" noChangeArrowheads="1"/>
          </p:cNvSpPr>
          <p:nvPr>
            <p:ph type="title"/>
          </p:nvPr>
        </p:nvSpPr>
        <p:spPr bwMode="auto">
          <a:xfrm>
            <a:off x="466725" y="358775"/>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Rectangle 24"/>
          <p:cNvSpPr>
            <a:spLocks noGrp="1" noChangeArrowheads="1"/>
          </p:cNvSpPr>
          <p:nvPr>
            <p:ph type="body" idx="1"/>
          </p:nvPr>
        </p:nvSpPr>
        <p:spPr bwMode="auto">
          <a:xfrm>
            <a:off x="466724" y="1438274"/>
            <a:ext cx="8065715" cy="444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Rectangle 1"/>
          <p:cNvSpPr/>
          <p:nvPr userDrawn="1"/>
        </p:nvSpPr>
        <p:spPr bwMode="auto">
          <a:xfrm>
            <a:off x="0" y="0"/>
            <a:ext cx="9144000" cy="1340768"/>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5" name="TextBox 4"/>
          <p:cNvSpPr txBox="1"/>
          <p:nvPr userDrawn="1"/>
        </p:nvSpPr>
        <p:spPr>
          <a:xfrm>
            <a:off x="5864333" y="6217567"/>
            <a:ext cx="2778260" cy="307777"/>
          </a:xfrm>
          <a:prstGeom prst="rect">
            <a:avLst/>
          </a:prstGeom>
          <a:noFill/>
        </p:spPr>
        <p:txBody>
          <a:bodyPr wrap="none" rtlCol="0">
            <a:spAutoFit/>
          </a:bodyPr>
          <a:lstStyle/>
          <a:p>
            <a:pPr algn="r"/>
            <a:r>
              <a:rPr lang="en-US" sz="1400" dirty="0" smtClean="0"/>
              <a:t>Independent Office of Evaluation</a:t>
            </a:r>
            <a:endParaRPr lang="en-US" sz="1400" dirty="0"/>
          </a:p>
        </p:txBody>
      </p:sp>
      <p:sp>
        <p:nvSpPr>
          <p:cNvPr id="3" name="Footer Placeholder 2"/>
          <p:cNvSpPr>
            <a:spLocks noGrp="1"/>
          </p:cNvSpPr>
          <p:nvPr>
            <p:ph type="ftr" sz="quarter" idx="3"/>
          </p:nvPr>
        </p:nvSpPr>
        <p:spPr>
          <a:xfrm>
            <a:off x="2699792" y="621659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5" r:id="rId4"/>
    <p:sldLayoutId id="2147483657"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5pPr>
      <a:lvl6pPr marL="4572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6pPr>
      <a:lvl7pPr marL="9144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7pPr>
      <a:lvl8pPr marL="13716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8pPr>
      <a:lvl9pPr marL="18288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9pPr>
    </p:titleStyle>
    <p:bodyStyle>
      <a:lvl1pPr marL="195263" indent="-195263" algn="l" rtl="0" eaLnBrk="1" fontAlgn="base" hangingPunct="1">
        <a:spcBef>
          <a:spcPct val="20000"/>
        </a:spcBef>
        <a:spcAft>
          <a:spcPct val="0"/>
        </a:spcAft>
        <a:buChar char="•"/>
        <a:defRPr sz="2800">
          <a:solidFill>
            <a:schemeClr val="tx1"/>
          </a:solidFill>
          <a:latin typeface="+mn-lt"/>
          <a:ea typeface="+mn-ea"/>
          <a:cs typeface="+mn-cs"/>
        </a:defRPr>
      </a:lvl1pPr>
      <a:lvl2pPr marL="576263" indent="-190500" algn="l" rtl="0" eaLnBrk="1" fontAlgn="base" hangingPunct="1">
        <a:spcBef>
          <a:spcPct val="20000"/>
        </a:spcBef>
        <a:spcAft>
          <a:spcPct val="0"/>
        </a:spcAft>
        <a:buChar char="-"/>
        <a:defRPr sz="2400">
          <a:solidFill>
            <a:schemeClr val="tx1"/>
          </a:solidFill>
          <a:latin typeface="+mn-lt"/>
          <a:ea typeface="+mn-ea"/>
          <a:cs typeface="+mn-cs"/>
        </a:defRPr>
      </a:lvl2pPr>
      <a:lvl3pPr marL="960438" indent="-193675" algn="l" rtl="0" eaLnBrk="1" fontAlgn="base" hangingPunct="1">
        <a:spcBef>
          <a:spcPct val="20000"/>
        </a:spcBef>
        <a:spcAft>
          <a:spcPct val="0"/>
        </a:spcAft>
        <a:buChar char="•"/>
        <a:defRPr>
          <a:solidFill>
            <a:schemeClr val="tx1"/>
          </a:solidFill>
          <a:latin typeface="+mn-lt"/>
          <a:ea typeface="+mn-ea"/>
          <a:cs typeface="+mn-cs"/>
        </a:defRPr>
      </a:lvl3pPr>
      <a:lvl4pPr marL="1379538" indent="-228600" algn="l" rtl="0" eaLnBrk="1" fontAlgn="base" hangingPunct="1">
        <a:spcBef>
          <a:spcPct val="20000"/>
        </a:spcBef>
        <a:spcAft>
          <a:spcPct val="0"/>
        </a:spcAft>
        <a:buChar char="–"/>
        <a:defRPr>
          <a:solidFill>
            <a:schemeClr val="tx1"/>
          </a:solidFill>
          <a:latin typeface="+mn-lt"/>
          <a:ea typeface="+mn-ea"/>
          <a:cs typeface="+mn-cs"/>
        </a:defRPr>
      </a:lvl4pPr>
      <a:lvl5pPr marL="1798638" indent="-228600" algn="l" rtl="0" eaLnBrk="1" fontAlgn="base" hangingPunct="1">
        <a:spcBef>
          <a:spcPct val="20000"/>
        </a:spcBef>
        <a:spcAft>
          <a:spcPct val="0"/>
        </a:spcAft>
        <a:buChar char="»"/>
        <a:defRPr>
          <a:solidFill>
            <a:schemeClr val="tx1"/>
          </a:solidFill>
          <a:latin typeface="+mn-lt"/>
          <a:ea typeface="+mn-ea"/>
          <a:cs typeface="+mn-cs"/>
        </a:defRPr>
      </a:lvl5pPr>
      <a:lvl6pPr marL="2255838" indent="-228600" algn="l" rtl="0" eaLnBrk="1" fontAlgn="base" hangingPunct="1">
        <a:spcBef>
          <a:spcPct val="20000"/>
        </a:spcBef>
        <a:spcAft>
          <a:spcPct val="0"/>
        </a:spcAft>
        <a:buChar char="»"/>
        <a:defRPr>
          <a:solidFill>
            <a:schemeClr val="tx1"/>
          </a:solidFill>
          <a:latin typeface="+mn-lt"/>
          <a:ea typeface="+mn-ea"/>
          <a:cs typeface="+mn-cs"/>
        </a:defRPr>
      </a:lvl6pPr>
      <a:lvl7pPr marL="2713038" indent="-228600" algn="l" rtl="0" eaLnBrk="1" fontAlgn="base" hangingPunct="1">
        <a:spcBef>
          <a:spcPct val="20000"/>
        </a:spcBef>
        <a:spcAft>
          <a:spcPct val="0"/>
        </a:spcAft>
        <a:buChar char="»"/>
        <a:defRPr>
          <a:solidFill>
            <a:schemeClr val="tx1"/>
          </a:solidFill>
          <a:latin typeface="+mn-lt"/>
          <a:ea typeface="+mn-ea"/>
          <a:cs typeface="+mn-cs"/>
        </a:defRPr>
      </a:lvl7pPr>
      <a:lvl8pPr marL="3170238" indent="-228600" algn="l" rtl="0" eaLnBrk="1" fontAlgn="base" hangingPunct="1">
        <a:spcBef>
          <a:spcPct val="20000"/>
        </a:spcBef>
        <a:spcAft>
          <a:spcPct val="0"/>
        </a:spcAft>
        <a:buChar char="»"/>
        <a:defRPr>
          <a:solidFill>
            <a:schemeClr val="tx1"/>
          </a:solidFill>
          <a:latin typeface="+mn-lt"/>
          <a:ea typeface="+mn-ea"/>
          <a:cs typeface="+mn-cs"/>
        </a:defRPr>
      </a:lvl8pPr>
      <a:lvl9pPr marL="3627438" indent="-228600"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3">
            <a:extLst>
              <a:ext uri="{28A0092B-C50C-407E-A947-70E740481C1C}">
                <a14:useLocalDpi xmlns:a14="http://schemas.microsoft.com/office/drawing/2010/main" val="0"/>
              </a:ext>
            </a:extLst>
          </a:blip>
          <a:srcRect t="14579" b="14579"/>
          <a:stretch>
            <a:fillRect/>
          </a:stretch>
        </p:blipFill>
        <p:spPr>
          <a:xfrm>
            <a:off x="1206039" y="4149"/>
            <a:ext cx="7920037" cy="3717032"/>
          </a:xfrm>
        </p:spPr>
      </p:pic>
      <p:sp>
        <p:nvSpPr>
          <p:cNvPr id="4" name="Title 3"/>
          <p:cNvSpPr>
            <a:spLocks noGrp="1"/>
          </p:cNvSpPr>
          <p:nvPr>
            <p:ph type="ctrTitle"/>
          </p:nvPr>
        </p:nvSpPr>
        <p:spPr>
          <a:xfrm>
            <a:off x="1264096" y="3933056"/>
            <a:ext cx="7628384" cy="1080120"/>
          </a:xfrm>
        </p:spPr>
        <p:txBody>
          <a:bodyPr/>
          <a:lstStyle/>
          <a:p>
            <a:r>
              <a:rPr lang="en-GB" sz="3800" dirty="0" smtClean="0"/>
              <a:t>Corporate-level Evaluation on IFAD’s Performance-based Allocation System</a:t>
            </a:r>
            <a:endParaRPr lang="en-US" sz="3800" dirty="0"/>
          </a:p>
        </p:txBody>
      </p:sp>
      <p:sp>
        <p:nvSpPr>
          <p:cNvPr id="6" name="Subtitle 5"/>
          <p:cNvSpPr>
            <a:spLocks noGrp="1"/>
          </p:cNvSpPr>
          <p:nvPr>
            <p:ph type="subTitle" idx="12"/>
          </p:nvPr>
        </p:nvSpPr>
        <p:spPr>
          <a:xfrm>
            <a:off x="1583668" y="5517232"/>
            <a:ext cx="5976664" cy="576064"/>
          </a:xfrm>
        </p:spPr>
        <p:txBody>
          <a:bodyPr/>
          <a:lstStyle/>
          <a:p>
            <a:pPr algn="ctr"/>
            <a:r>
              <a:rPr lang="en-US" sz="1600">
                <a:latin typeface="Arial" charset="0"/>
                <a:cs typeface="Arial" charset="0"/>
              </a:rPr>
              <a:t>9</a:t>
            </a:r>
            <a:r>
              <a:rPr lang="en-US" sz="1600" smtClean="0">
                <a:latin typeface="Arial" charset="0"/>
                <a:cs typeface="Arial" charset="0"/>
              </a:rPr>
              <a:t> March, </a:t>
            </a:r>
            <a:r>
              <a:rPr lang="en-US" sz="1600" dirty="0" smtClean="0">
                <a:latin typeface="Arial" charset="0"/>
                <a:cs typeface="Arial" charset="0"/>
              </a:rPr>
              <a:t>2016</a:t>
            </a:r>
            <a:endParaRPr lang="en-US" sz="1600" dirty="0"/>
          </a:p>
        </p:txBody>
      </p:sp>
    </p:spTree>
    <p:extLst>
      <p:ext uri="{BB962C8B-B14F-4D97-AF65-F5344CB8AC3E}">
        <p14:creationId xmlns:p14="http://schemas.microsoft.com/office/powerpoint/2010/main" val="4183015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27384"/>
            <a:ext cx="8135938" cy="1368152"/>
          </a:xfrm>
        </p:spPr>
        <p:txBody>
          <a:bodyPr/>
          <a:lstStyle/>
          <a:p>
            <a:r>
              <a:rPr lang="en-GB" dirty="0"/>
              <a:t>Evaluation findings: </a:t>
            </a:r>
            <a:r>
              <a:rPr lang="en-GB" dirty="0" smtClean="0"/>
              <a:t>country </a:t>
            </a:r>
            <a:r>
              <a:rPr lang="en-GB" dirty="0"/>
              <a:t>performance </a:t>
            </a:r>
            <a:r>
              <a:rPr lang="en-GB" dirty="0" smtClean="0"/>
              <a:t>component </a:t>
            </a:r>
            <a:r>
              <a:rPr lang="en-US" dirty="0">
                <a:latin typeface="Arial" charset="0"/>
                <a:ea typeface="Arial" charset="0"/>
                <a:cs typeface="Arial" charset="0"/>
              </a:rPr>
              <a:t>(</a:t>
            </a:r>
            <a:r>
              <a:rPr lang="en-US" dirty="0" smtClean="0">
                <a:latin typeface="Arial" charset="0"/>
                <a:ea typeface="Arial" charset="0"/>
                <a:cs typeface="Arial" charset="0"/>
              </a:rPr>
              <a:t>cont.)</a:t>
            </a:r>
            <a:endParaRPr lang="en-US" dirty="0">
              <a:latin typeface="Arial" charset="0"/>
              <a:ea typeface="Arial" charset="0"/>
              <a:cs typeface="Arial" charset="0"/>
            </a:endParaRPr>
          </a:p>
        </p:txBody>
      </p:sp>
      <p:sp>
        <p:nvSpPr>
          <p:cNvPr id="3" name="Slide Number Placeholder 2"/>
          <p:cNvSpPr>
            <a:spLocks noGrp="1"/>
          </p:cNvSpPr>
          <p:nvPr>
            <p:ph type="sldNum" sz="quarter" idx="4"/>
          </p:nvPr>
        </p:nvSpPr>
        <p:spPr/>
        <p:txBody>
          <a:bodyPr/>
          <a:lstStyle/>
          <a:p>
            <a:r>
              <a:rPr lang="en-US" dirty="0" smtClean="0">
                <a:solidFill>
                  <a:schemeClr val="tx1"/>
                </a:solidFill>
              </a:rPr>
              <a:t>- 9 -</a:t>
            </a:r>
            <a:endParaRPr lang="en-US" dirty="0">
              <a:solidFill>
                <a:schemeClr val="tx1"/>
              </a:solidFill>
            </a:endParaRPr>
          </a:p>
        </p:txBody>
      </p:sp>
      <p:sp>
        <p:nvSpPr>
          <p:cNvPr id="4" name="Content Placeholder 3"/>
          <p:cNvSpPr>
            <a:spLocks noGrp="1"/>
          </p:cNvSpPr>
          <p:nvPr>
            <p:ph idx="1"/>
          </p:nvPr>
        </p:nvSpPr>
        <p:spPr>
          <a:xfrm>
            <a:off x="539552" y="1628800"/>
            <a:ext cx="7848872" cy="4392632"/>
          </a:xfrm>
        </p:spPr>
        <p:txBody>
          <a:bodyPr>
            <a:noAutofit/>
          </a:bodyPr>
          <a:lstStyle/>
          <a:p>
            <a:endParaRPr lang="en-CA" sz="2000" dirty="0" smtClean="0"/>
          </a:p>
          <a:p>
            <a:r>
              <a:rPr lang="en-CA" sz="2000" dirty="0" smtClean="0"/>
              <a:t>The </a:t>
            </a:r>
            <a:r>
              <a:rPr lang="en-CA" sz="2000" b="1" dirty="0"/>
              <a:t>RSP</a:t>
            </a:r>
            <a:r>
              <a:rPr lang="en-CA" sz="2000" dirty="0"/>
              <a:t> is a critical variable in the PBAS </a:t>
            </a:r>
            <a:r>
              <a:rPr lang="en-CA" sz="2000" dirty="0" smtClean="0"/>
              <a:t>formula, but it </a:t>
            </a:r>
            <a:r>
              <a:rPr lang="en-CA" sz="2000" dirty="0"/>
              <a:t>has not been refined since the adoption of the </a:t>
            </a:r>
            <a:r>
              <a:rPr lang="en-CA" sz="2000" dirty="0" smtClean="0"/>
              <a:t>PBAS</a:t>
            </a:r>
          </a:p>
          <a:p>
            <a:r>
              <a:rPr lang="en-CA" sz="2000" dirty="0" smtClean="0"/>
              <a:t>Some challenges </a:t>
            </a:r>
            <a:r>
              <a:rPr lang="en-CA" sz="2000" dirty="0"/>
              <a:t>remain with the RSP rating </a:t>
            </a:r>
            <a:r>
              <a:rPr lang="en-CA" sz="2000" dirty="0" smtClean="0"/>
              <a:t>process</a:t>
            </a:r>
          </a:p>
          <a:p>
            <a:r>
              <a:rPr lang="en-CA" sz="2000" dirty="0" smtClean="0"/>
              <a:t>RSP ratings change little during PBAS cycles </a:t>
            </a:r>
            <a:endParaRPr lang="en-CA" sz="2000" dirty="0"/>
          </a:p>
          <a:p>
            <a:pPr marL="0" indent="0">
              <a:buNone/>
            </a:pPr>
            <a:endParaRPr lang="en-GB" sz="2000" b="1" dirty="0" smtClean="0"/>
          </a:p>
          <a:p>
            <a:pPr marL="0" indent="0">
              <a:buNone/>
            </a:pPr>
            <a:endParaRPr lang="en-GB" sz="2000" b="1" dirty="0"/>
          </a:p>
          <a:p>
            <a:r>
              <a:rPr lang="en-CA" sz="2000" dirty="0"/>
              <a:t>The </a:t>
            </a:r>
            <a:r>
              <a:rPr lang="en-CA" sz="2000" b="1" dirty="0"/>
              <a:t>PAR</a:t>
            </a:r>
            <a:r>
              <a:rPr lang="en-CA" sz="2000" dirty="0"/>
              <a:t> rating process is </a:t>
            </a:r>
            <a:r>
              <a:rPr lang="en-CA" sz="2000" dirty="0" smtClean="0"/>
              <a:t>good</a:t>
            </a:r>
          </a:p>
          <a:p>
            <a:r>
              <a:rPr lang="en-CA" sz="2000" dirty="0" smtClean="0"/>
              <a:t>However, the PAR </a:t>
            </a:r>
            <a:r>
              <a:rPr lang="en-CA" sz="2000" dirty="0"/>
              <a:t>does not fully reflect the </a:t>
            </a:r>
            <a:r>
              <a:rPr lang="en-GB" sz="2000" dirty="0"/>
              <a:t>performance of </a:t>
            </a:r>
            <a:r>
              <a:rPr lang="en-GB" sz="2000" dirty="0" smtClean="0"/>
              <a:t>IFAD’s </a:t>
            </a:r>
            <a:r>
              <a:rPr lang="en-GB" sz="2000" dirty="0"/>
              <a:t>assistance at the country programme level</a:t>
            </a:r>
          </a:p>
          <a:p>
            <a:endParaRPr lang="en-GB" sz="2000" dirty="0"/>
          </a:p>
        </p:txBody>
      </p:sp>
    </p:spTree>
    <p:extLst>
      <p:ext uri="{BB962C8B-B14F-4D97-AF65-F5344CB8AC3E}">
        <p14:creationId xmlns:p14="http://schemas.microsoft.com/office/powerpoint/2010/main" val="1715365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smtClean="0"/>
              <a:t>Evaluation findings: adjustments </a:t>
            </a:r>
            <a:r>
              <a:rPr lang="en-CA" dirty="0"/>
              <a:t>made in the course of the years</a:t>
            </a:r>
            <a:endParaRPr lang="en-GB" dirty="0"/>
          </a:p>
        </p:txBody>
      </p:sp>
      <p:sp>
        <p:nvSpPr>
          <p:cNvPr id="3" name="Slide Number Placeholder 2"/>
          <p:cNvSpPr>
            <a:spLocks noGrp="1"/>
          </p:cNvSpPr>
          <p:nvPr>
            <p:ph type="sldNum" sz="quarter" idx="4"/>
          </p:nvPr>
        </p:nvSpPr>
        <p:spPr/>
        <p:txBody>
          <a:bodyPr/>
          <a:lstStyle/>
          <a:p>
            <a:r>
              <a:rPr lang="en-US" dirty="0" smtClean="0">
                <a:solidFill>
                  <a:schemeClr val="tx1"/>
                </a:solidFill>
              </a:rPr>
              <a:t>- 10 -</a:t>
            </a:r>
            <a:endParaRPr lang="en-US" dirty="0">
              <a:solidFill>
                <a:schemeClr val="tx1"/>
              </a:solidFill>
            </a:endParaRPr>
          </a:p>
        </p:txBody>
      </p:sp>
      <p:sp>
        <p:nvSpPr>
          <p:cNvPr id="4" name="Content Placeholder 3"/>
          <p:cNvSpPr>
            <a:spLocks noGrp="1"/>
          </p:cNvSpPr>
          <p:nvPr>
            <p:ph idx="1"/>
          </p:nvPr>
        </p:nvSpPr>
        <p:spPr>
          <a:xfrm>
            <a:off x="467544" y="1916832"/>
            <a:ext cx="8077200" cy="3816424"/>
          </a:xfrm>
        </p:spPr>
        <p:txBody>
          <a:bodyPr>
            <a:noAutofit/>
          </a:bodyPr>
          <a:lstStyle/>
          <a:p>
            <a:r>
              <a:rPr lang="en-CA" sz="2000" dirty="0"/>
              <a:t>The adjustments done </a:t>
            </a:r>
            <a:r>
              <a:rPr lang="en-CA" sz="2000" dirty="0" smtClean="0"/>
              <a:t>to </a:t>
            </a:r>
            <a:r>
              <a:rPr lang="en-CA" sz="2000" dirty="0"/>
              <a:t>the PBAS </a:t>
            </a:r>
            <a:r>
              <a:rPr lang="en-CA" sz="2000" dirty="0" smtClean="0"/>
              <a:t>formula </a:t>
            </a:r>
            <a:r>
              <a:rPr lang="en-CA" sz="2000" dirty="0"/>
              <a:t>have helped IFAD to allocate </a:t>
            </a:r>
            <a:r>
              <a:rPr lang="en-CA" sz="2000" dirty="0" smtClean="0"/>
              <a:t>its resources </a:t>
            </a:r>
            <a:r>
              <a:rPr lang="en-CA" sz="2000" dirty="0"/>
              <a:t>in line with IFAD’s </a:t>
            </a:r>
            <a:r>
              <a:rPr lang="en-CA" sz="2000" dirty="0" smtClean="0"/>
              <a:t>mandate</a:t>
            </a:r>
          </a:p>
          <a:p>
            <a:endParaRPr lang="en-CA" sz="800" dirty="0" smtClean="0"/>
          </a:p>
          <a:p>
            <a:r>
              <a:rPr lang="en-CA" sz="2000" dirty="0"/>
              <a:t>The evaluation </a:t>
            </a:r>
            <a:r>
              <a:rPr lang="en-CA" sz="2000" dirty="0" smtClean="0"/>
              <a:t>recognizes </a:t>
            </a:r>
            <a:r>
              <a:rPr lang="en-CA" sz="2000" dirty="0"/>
              <a:t>the </a:t>
            </a:r>
            <a:r>
              <a:rPr lang="en-CA" sz="2000" dirty="0" smtClean="0"/>
              <a:t>flexibility </a:t>
            </a:r>
            <a:r>
              <a:rPr lang="en-CA" sz="2000" dirty="0"/>
              <a:t>of the </a:t>
            </a:r>
            <a:r>
              <a:rPr lang="en-CA" sz="2000" dirty="0" smtClean="0"/>
              <a:t>system (max and min allocations, reallocations, caps)</a:t>
            </a:r>
          </a:p>
          <a:p>
            <a:pPr marL="0" indent="0">
              <a:buNone/>
            </a:pPr>
            <a:endParaRPr lang="en-CA" sz="800" dirty="0"/>
          </a:p>
          <a:p>
            <a:r>
              <a:rPr lang="en-CA" sz="2000" dirty="0" smtClean="0"/>
              <a:t>Since 2014, IFAD has adopted a more corporate approach with EMC playing a role in discussing and approving allocations and reallocations</a:t>
            </a:r>
          </a:p>
          <a:p>
            <a:pPr marL="0" indent="0">
              <a:buNone/>
            </a:pPr>
            <a:endParaRPr lang="en-GB" sz="800" dirty="0" smtClean="0"/>
          </a:p>
          <a:p>
            <a:r>
              <a:rPr lang="en-GB" sz="2000" dirty="0" smtClean="0"/>
              <a:t>The PBAS has implications to IFAD’s financial model (i.e. sovereign borrowed funds)  </a:t>
            </a:r>
            <a:endParaRPr lang="en-GB" sz="2400" dirty="0"/>
          </a:p>
        </p:txBody>
      </p:sp>
    </p:spTree>
    <p:extLst>
      <p:ext uri="{BB962C8B-B14F-4D97-AF65-F5344CB8AC3E}">
        <p14:creationId xmlns:p14="http://schemas.microsoft.com/office/powerpoint/2010/main" val="662717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188640"/>
            <a:ext cx="8135938" cy="863600"/>
          </a:xfrm>
        </p:spPr>
        <p:txBody>
          <a:bodyPr/>
          <a:lstStyle/>
          <a:p>
            <a:r>
              <a:rPr lang="en-GB" dirty="0" smtClean="0"/>
              <a:t>Evaluation findings: </a:t>
            </a:r>
          </a:p>
          <a:p>
            <a:r>
              <a:rPr lang="en-GB" dirty="0"/>
              <a:t>m</a:t>
            </a:r>
            <a:r>
              <a:rPr lang="en-GB" dirty="0" smtClean="0"/>
              <a:t>anagement of the PBAS</a:t>
            </a:r>
            <a:endParaRPr lang="en-GB" dirty="0"/>
          </a:p>
        </p:txBody>
      </p:sp>
      <p:sp>
        <p:nvSpPr>
          <p:cNvPr id="3" name="Slide Number Placeholder 2"/>
          <p:cNvSpPr>
            <a:spLocks noGrp="1"/>
          </p:cNvSpPr>
          <p:nvPr>
            <p:ph type="sldNum" sz="quarter" idx="4"/>
          </p:nvPr>
        </p:nvSpPr>
        <p:spPr/>
        <p:txBody>
          <a:bodyPr/>
          <a:lstStyle/>
          <a:p>
            <a:r>
              <a:rPr lang="en-US" dirty="0" smtClean="0">
                <a:solidFill>
                  <a:schemeClr val="tx1"/>
                </a:solidFill>
              </a:rPr>
              <a:t>- 11 -</a:t>
            </a:r>
            <a:endParaRPr lang="en-US" dirty="0">
              <a:solidFill>
                <a:schemeClr val="tx1"/>
              </a:solidFill>
            </a:endParaRPr>
          </a:p>
        </p:txBody>
      </p:sp>
      <p:sp>
        <p:nvSpPr>
          <p:cNvPr id="4" name="Content Placeholder 3"/>
          <p:cNvSpPr>
            <a:spLocks noGrp="1"/>
          </p:cNvSpPr>
          <p:nvPr>
            <p:ph idx="1"/>
          </p:nvPr>
        </p:nvSpPr>
        <p:spPr>
          <a:xfrm>
            <a:off x="467544" y="1700808"/>
            <a:ext cx="8077200" cy="4536504"/>
          </a:xfrm>
        </p:spPr>
        <p:txBody>
          <a:bodyPr>
            <a:noAutofit/>
          </a:bodyPr>
          <a:lstStyle/>
          <a:p>
            <a:r>
              <a:rPr lang="en-CA" sz="1800" b="1" dirty="0" smtClean="0"/>
              <a:t>Oversight</a:t>
            </a:r>
          </a:p>
          <a:p>
            <a:endParaRPr lang="en-GB" sz="800" b="1" dirty="0"/>
          </a:p>
          <a:p>
            <a:pPr lvl="1"/>
            <a:r>
              <a:rPr lang="en-GB" sz="1800" dirty="0" smtClean="0"/>
              <a:t>Governing Bodies were proactive in introducing the PBAS in 2003 </a:t>
            </a:r>
          </a:p>
          <a:p>
            <a:pPr lvl="1"/>
            <a:r>
              <a:rPr lang="en-GB" sz="1800" dirty="0" smtClean="0"/>
              <a:t>However, in recent years they have not been active</a:t>
            </a:r>
          </a:p>
          <a:p>
            <a:pPr marL="385763" lvl="1" indent="0">
              <a:buNone/>
            </a:pPr>
            <a:endParaRPr lang="en-CA" sz="800" dirty="0" smtClean="0"/>
          </a:p>
          <a:p>
            <a:r>
              <a:rPr lang="en-CA" sz="1800" b="1" dirty="0" smtClean="0"/>
              <a:t>Management</a:t>
            </a:r>
          </a:p>
          <a:p>
            <a:endParaRPr lang="en-CA" sz="800" b="1" dirty="0"/>
          </a:p>
          <a:p>
            <a:pPr lvl="1"/>
            <a:r>
              <a:rPr lang="en-CA" sz="1800" dirty="0" smtClean="0"/>
              <a:t>The </a:t>
            </a:r>
            <a:r>
              <a:rPr lang="en-CA" sz="1800" dirty="0"/>
              <a:t>direct staff cost for managing the PBAS is relatively </a:t>
            </a:r>
            <a:r>
              <a:rPr lang="en-CA" sz="1800" dirty="0" smtClean="0"/>
              <a:t>low</a:t>
            </a:r>
          </a:p>
          <a:p>
            <a:pPr marL="381000" lvl="1" indent="0">
              <a:buNone/>
            </a:pPr>
            <a:endParaRPr lang="en-CA" sz="200" dirty="0" smtClean="0"/>
          </a:p>
          <a:p>
            <a:pPr lvl="1"/>
            <a:r>
              <a:rPr lang="en-CA" sz="1800" dirty="0" smtClean="0"/>
              <a:t>Transparency in implementation: the rationale for inclusion of countries, capping of countries, and reallocations are not documented and disclosed</a:t>
            </a:r>
          </a:p>
          <a:p>
            <a:pPr marL="381000" lvl="1" indent="0">
              <a:buNone/>
            </a:pPr>
            <a:endParaRPr lang="en-CA" sz="200" dirty="0"/>
          </a:p>
          <a:p>
            <a:pPr lvl="1"/>
            <a:r>
              <a:rPr lang="en-CA" sz="1800" dirty="0" smtClean="0"/>
              <a:t>IFAD does </a:t>
            </a:r>
            <a:r>
              <a:rPr lang="en-CA" sz="1800" dirty="0"/>
              <a:t>not have a manual or guidelines for the system’s </a:t>
            </a:r>
            <a:r>
              <a:rPr lang="en-CA" sz="1800" dirty="0" smtClean="0"/>
              <a:t>implementation, and there have been few learning opportunities</a:t>
            </a:r>
          </a:p>
          <a:p>
            <a:pPr lvl="1"/>
            <a:endParaRPr lang="en-CA" sz="200" dirty="0" smtClean="0"/>
          </a:p>
          <a:p>
            <a:pPr lvl="1"/>
            <a:r>
              <a:rPr lang="en-CA" sz="1800" dirty="0" smtClean="0"/>
              <a:t>The management of PBAS has been PMD centric</a:t>
            </a:r>
          </a:p>
          <a:p>
            <a:endParaRPr lang="en-GB" sz="1700" dirty="0"/>
          </a:p>
        </p:txBody>
      </p:sp>
    </p:spTree>
    <p:extLst>
      <p:ext uri="{BB962C8B-B14F-4D97-AF65-F5344CB8AC3E}">
        <p14:creationId xmlns:p14="http://schemas.microsoft.com/office/powerpoint/2010/main" val="2422115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333152"/>
            <a:ext cx="8135938" cy="863600"/>
          </a:xfrm>
        </p:spPr>
        <p:txBody>
          <a:bodyPr/>
          <a:lstStyle/>
          <a:p>
            <a:pPr algn="ctr"/>
            <a:r>
              <a:rPr lang="en-GB" dirty="0" smtClean="0"/>
              <a:t>Selected conclusions</a:t>
            </a:r>
          </a:p>
        </p:txBody>
      </p:sp>
      <p:sp>
        <p:nvSpPr>
          <p:cNvPr id="3" name="Slide Number Placeholder 2"/>
          <p:cNvSpPr>
            <a:spLocks noGrp="1"/>
          </p:cNvSpPr>
          <p:nvPr>
            <p:ph type="sldNum" sz="quarter" idx="4"/>
          </p:nvPr>
        </p:nvSpPr>
        <p:spPr/>
        <p:txBody>
          <a:bodyPr/>
          <a:lstStyle/>
          <a:p>
            <a:r>
              <a:rPr lang="en-US" dirty="0" smtClean="0">
                <a:solidFill>
                  <a:schemeClr val="tx1"/>
                </a:solidFill>
              </a:rPr>
              <a:t>- 12 -</a:t>
            </a:r>
            <a:endParaRPr lang="en-US" dirty="0">
              <a:solidFill>
                <a:schemeClr val="tx1"/>
              </a:solidFill>
            </a:endParaRPr>
          </a:p>
        </p:txBody>
      </p:sp>
      <p:sp>
        <p:nvSpPr>
          <p:cNvPr id="4" name="Content Placeholder 3"/>
          <p:cNvSpPr>
            <a:spLocks noGrp="1"/>
          </p:cNvSpPr>
          <p:nvPr>
            <p:ph idx="1"/>
          </p:nvPr>
        </p:nvSpPr>
        <p:spPr>
          <a:xfrm>
            <a:off x="467544" y="1484784"/>
            <a:ext cx="8077200" cy="4392632"/>
          </a:xfrm>
        </p:spPr>
        <p:txBody>
          <a:bodyPr>
            <a:normAutofit lnSpcReduction="10000"/>
          </a:bodyPr>
          <a:lstStyle/>
          <a:p>
            <a:pPr lvl="0"/>
            <a:endParaRPr lang="en-GB" sz="2300" dirty="0" smtClean="0"/>
          </a:p>
          <a:p>
            <a:pPr lvl="0"/>
            <a:r>
              <a:rPr lang="en-GB" sz="2300" dirty="0" smtClean="0"/>
              <a:t>The PBAS </a:t>
            </a:r>
            <a:r>
              <a:rPr lang="en-GB" sz="2300" dirty="0"/>
              <a:t>has contributed </a:t>
            </a:r>
            <a:r>
              <a:rPr lang="en-CA" sz="2300" dirty="0"/>
              <a:t>to a more </a:t>
            </a:r>
            <a:r>
              <a:rPr lang="en-CA" sz="2300" dirty="0" smtClean="0"/>
              <a:t>systematic, transparent, accessible and predictable allocation process </a:t>
            </a:r>
          </a:p>
          <a:p>
            <a:pPr lvl="0"/>
            <a:endParaRPr lang="en-CA" sz="2300" dirty="0" smtClean="0"/>
          </a:p>
          <a:p>
            <a:pPr lvl="0"/>
            <a:r>
              <a:rPr lang="en-CA" sz="2300" dirty="0" smtClean="0"/>
              <a:t>However, </a:t>
            </a:r>
            <a:r>
              <a:rPr lang="en-CA" sz="2300" b="1" dirty="0" smtClean="0"/>
              <a:t>transparency</a:t>
            </a:r>
            <a:r>
              <a:rPr lang="en-CA" sz="2300" dirty="0" smtClean="0"/>
              <a:t> in implementation needs to improve</a:t>
            </a:r>
          </a:p>
          <a:p>
            <a:pPr lvl="0"/>
            <a:endParaRPr lang="en-GB" sz="800" dirty="0" smtClean="0"/>
          </a:p>
          <a:p>
            <a:pPr lvl="0"/>
            <a:endParaRPr lang="en-GB" sz="800" dirty="0"/>
          </a:p>
          <a:p>
            <a:r>
              <a:rPr lang="en-CA" sz="2300" dirty="0" smtClean="0"/>
              <a:t>The</a:t>
            </a:r>
            <a:r>
              <a:rPr lang="en-CA" sz="2300" b="1" dirty="0" smtClean="0"/>
              <a:t> country </a:t>
            </a:r>
            <a:r>
              <a:rPr lang="en-CA" sz="2300" b="1" dirty="0"/>
              <a:t>needs </a:t>
            </a:r>
            <a:r>
              <a:rPr lang="en-CA" sz="2300" dirty="0"/>
              <a:t>component of the </a:t>
            </a:r>
            <a:r>
              <a:rPr lang="en-CA" sz="2300" dirty="0" smtClean="0"/>
              <a:t>formula </a:t>
            </a:r>
            <a:r>
              <a:rPr lang="en-CA" sz="2300" dirty="0"/>
              <a:t>is a</a:t>
            </a:r>
            <a:r>
              <a:rPr lang="en-CA" sz="2300" b="1" dirty="0"/>
              <a:t> major driver in determining allocations</a:t>
            </a:r>
            <a:r>
              <a:rPr lang="en-CA" sz="2300" dirty="0"/>
              <a:t> with relatively less emphasis on country </a:t>
            </a:r>
            <a:r>
              <a:rPr lang="en-CA" sz="2300" dirty="0" smtClean="0"/>
              <a:t>performance</a:t>
            </a:r>
          </a:p>
          <a:p>
            <a:endParaRPr lang="en-CA" sz="2300" b="1" dirty="0"/>
          </a:p>
          <a:p>
            <a:r>
              <a:rPr lang="en-CA" sz="2300" dirty="0" smtClean="0"/>
              <a:t>Link between PBAS, budget and pipeline development needs strengthening</a:t>
            </a:r>
            <a:endParaRPr lang="en-CA" sz="800" b="1" dirty="0" smtClean="0"/>
          </a:p>
        </p:txBody>
      </p:sp>
    </p:spTree>
    <p:extLst>
      <p:ext uri="{BB962C8B-B14F-4D97-AF65-F5344CB8AC3E}">
        <p14:creationId xmlns:p14="http://schemas.microsoft.com/office/powerpoint/2010/main" val="2449952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261144"/>
            <a:ext cx="8135938" cy="863600"/>
          </a:xfrm>
        </p:spPr>
        <p:txBody>
          <a:bodyPr/>
          <a:lstStyle/>
          <a:p>
            <a:pPr algn="ctr"/>
            <a:r>
              <a:rPr lang="en-GB" dirty="0" smtClean="0"/>
              <a:t>Consolidated evaluation ratings</a:t>
            </a:r>
            <a:endParaRPr lang="en-GB" dirty="0"/>
          </a:p>
        </p:txBody>
      </p:sp>
      <p:sp>
        <p:nvSpPr>
          <p:cNvPr id="3" name="Slide Number Placeholder 2"/>
          <p:cNvSpPr>
            <a:spLocks noGrp="1"/>
          </p:cNvSpPr>
          <p:nvPr>
            <p:ph type="sldNum" sz="quarter" idx="4"/>
          </p:nvPr>
        </p:nvSpPr>
        <p:spPr/>
        <p:txBody>
          <a:bodyPr/>
          <a:lstStyle/>
          <a:p>
            <a:r>
              <a:rPr lang="en-US" dirty="0" smtClean="0">
                <a:solidFill>
                  <a:schemeClr val="tx1"/>
                </a:solidFill>
              </a:rPr>
              <a:t>- 13 -</a:t>
            </a:r>
            <a:endParaRPr lang="en-US" dirty="0">
              <a:solidFill>
                <a:schemeClr val="tx1"/>
              </a:solidFill>
            </a:endParaRPr>
          </a:p>
        </p:txBody>
      </p:sp>
      <p:graphicFrame>
        <p:nvGraphicFramePr>
          <p:cNvPr id="6" name="Diagram 5"/>
          <p:cNvGraphicFramePr/>
          <p:nvPr>
            <p:extLst>
              <p:ext uri="{D42A27DB-BD31-4B8C-83A1-F6EECF244321}">
                <p14:modId xmlns:p14="http://schemas.microsoft.com/office/powerpoint/2010/main" val="692873332"/>
              </p:ext>
            </p:extLst>
          </p:nvPr>
        </p:nvGraphicFramePr>
        <p:xfrm>
          <a:off x="-1404664" y="1700808"/>
          <a:ext cx="67687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bwMode="auto">
          <a:xfrm>
            <a:off x="-36512" y="1556792"/>
            <a:ext cx="648072" cy="42484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1" name="Oval 10"/>
          <p:cNvSpPr/>
          <p:nvPr/>
        </p:nvSpPr>
        <p:spPr bwMode="auto">
          <a:xfrm>
            <a:off x="3329072" y="1700808"/>
            <a:ext cx="1296144" cy="115212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charset="0"/>
              <a:ea typeface="ＭＳ Ｐゴシック" pitchFamily="1" charset="-128"/>
              <a:cs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ea typeface="ＭＳ Ｐゴシック" pitchFamily="1" charset="-128"/>
                <a:cs typeface="ＭＳ Ｐゴシック" pitchFamily="1" charset="-128"/>
              </a:rPr>
              <a:t>4.6</a:t>
            </a:r>
            <a:endParaRPr kumimoji="0" lang="en-GB" sz="2800" b="0" i="0" u="none" strike="noStrike" cap="none" normalizeH="0" baseline="0" dirty="0">
              <a:ln>
                <a:noFill/>
              </a:ln>
              <a:solidFill>
                <a:schemeClr val="tx1"/>
              </a:solidFill>
              <a:effectLst/>
              <a:latin typeface="Arial" charset="0"/>
              <a:ea typeface="ＭＳ Ｐゴシック" pitchFamily="1" charset="-128"/>
              <a:cs typeface="ＭＳ Ｐゴシック" pitchFamily="1" charset="-128"/>
            </a:endParaRPr>
          </a:p>
        </p:txBody>
      </p:sp>
      <p:sp>
        <p:nvSpPr>
          <p:cNvPr id="12" name="Oval 11"/>
          <p:cNvSpPr/>
          <p:nvPr/>
        </p:nvSpPr>
        <p:spPr bwMode="auto">
          <a:xfrm>
            <a:off x="3329072" y="3174036"/>
            <a:ext cx="1296144" cy="119106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charset="0"/>
              <a:ea typeface="ＭＳ Ｐゴシック" pitchFamily="1" charset="-128"/>
              <a:cs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ea typeface="ＭＳ Ｐゴシック" pitchFamily="1" charset="-128"/>
                <a:cs typeface="ＭＳ Ｐゴシック" pitchFamily="1" charset="-128"/>
              </a:rPr>
              <a:t>4.2</a:t>
            </a:r>
            <a:endParaRPr kumimoji="0" lang="en-GB" sz="2800" b="0" i="0" u="none" strike="noStrike" cap="none" normalizeH="0" baseline="0" dirty="0">
              <a:ln>
                <a:noFill/>
              </a:ln>
              <a:solidFill>
                <a:schemeClr val="tx1"/>
              </a:solidFill>
              <a:effectLst/>
              <a:latin typeface="Arial" charset="0"/>
              <a:ea typeface="ＭＳ Ｐゴシック" pitchFamily="1" charset="-128"/>
              <a:cs typeface="ＭＳ Ｐゴシック" pitchFamily="1" charset="-128"/>
            </a:endParaRPr>
          </a:p>
        </p:txBody>
      </p:sp>
      <p:sp>
        <p:nvSpPr>
          <p:cNvPr id="13" name="Oval 12"/>
          <p:cNvSpPr/>
          <p:nvPr/>
        </p:nvSpPr>
        <p:spPr bwMode="auto">
          <a:xfrm>
            <a:off x="3329072" y="4581128"/>
            <a:ext cx="1296144" cy="119106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charset="0"/>
              <a:ea typeface="ＭＳ Ｐゴシック" pitchFamily="1" charset="-128"/>
              <a:cs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ea typeface="ＭＳ Ｐゴシック" pitchFamily="1" charset="-128"/>
                <a:cs typeface="ＭＳ Ｐゴシック" pitchFamily="1" charset="-128"/>
              </a:rPr>
              <a:t>4.1</a:t>
            </a:r>
            <a:endParaRPr kumimoji="0" lang="en-GB" sz="2800" b="0" i="0" u="none" strike="noStrike" cap="none" normalizeH="0" baseline="0" dirty="0">
              <a:ln>
                <a:noFill/>
              </a:ln>
              <a:solidFill>
                <a:schemeClr val="tx1"/>
              </a:solidFill>
              <a:effectLst/>
              <a:latin typeface="Arial" charset="0"/>
              <a:ea typeface="ＭＳ Ｐゴシック" pitchFamily="1" charset="-128"/>
              <a:cs typeface="ＭＳ Ｐゴシック" pitchFamily="1" charset="-128"/>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1484411"/>
            <a:ext cx="3128806" cy="470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753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261144"/>
            <a:ext cx="8135938" cy="863600"/>
          </a:xfrm>
        </p:spPr>
        <p:txBody>
          <a:bodyPr/>
          <a:lstStyle/>
          <a:p>
            <a:pPr algn="ctr"/>
            <a:r>
              <a:rPr lang="en-GB" dirty="0" smtClean="0"/>
              <a:t>Recommendations</a:t>
            </a:r>
          </a:p>
        </p:txBody>
      </p:sp>
      <p:sp>
        <p:nvSpPr>
          <p:cNvPr id="3" name="Slide Number Placeholder 2"/>
          <p:cNvSpPr>
            <a:spLocks noGrp="1"/>
          </p:cNvSpPr>
          <p:nvPr>
            <p:ph type="sldNum" sz="quarter" idx="4"/>
          </p:nvPr>
        </p:nvSpPr>
        <p:spPr/>
        <p:txBody>
          <a:bodyPr/>
          <a:lstStyle/>
          <a:p>
            <a:r>
              <a:rPr lang="en-US" dirty="0" smtClean="0">
                <a:solidFill>
                  <a:schemeClr val="tx1"/>
                </a:solidFill>
              </a:rPr>
              <a:t>- 14 -</a:t>
            </a:r>
            <a:endParaRPr lang="en-US" dirty="0">
              <a:solidFill>
                <a:schemeClr val="tx1"/>
              </a:solidFill>
            </a:endParaRPr>
          </a:p>
        </p:txBody>
      </p:sp>
      <p:sp>
        <p:nvSpPr>
          <p:cNvPr id="4" name="Content Placeholder 3"/>
          <p:cNvSpPr>
            <a:spLocks noGrp="1"/>
          </p:cNvSpPr>
          <p:nvPr>
            <p:ph idx="1"/>
          </p:nvPr>
        </p:nvSpPr>
        <p:spPr>
          <a:xfrm>
            <a:off x="467544" y="1628800"/>
            <a:ext cx="8077200" cy="4104600"/>
          </a:xfrm>
        </p:spPr>
        <p:txBody>
          <a:bodyPr>
            <a:noAutofit/>
          </a:bodyPr>
          <a:lstStyle/>
          <a:p>
            <a:pPr marL="0" indent="0">
              <a:buNone/>
            </a:pPr>
            <a:r>
              <a:rPr lang="en-CA" sz="2000" b="1" dirty="0" smtClean="0"/>
              <a:t>1. Relevance: revision </a:t>
            </a:r>
            <a:r>
              <a:rPr lang="en-CA" sz="2000" b="1" dirty="0"/>
              <a:t>to the PBAS’s </a:t>
            </a:r>
            <a:r>
              <a:rPr lang="en-CA" sz="2000" b="1" dirty="0" smtClean="0"/>
              <a:t>design, in particular</a:t>
            </a:r>
          </a:p>
          <a:p>
            <a:pPr marL="900113" lvl="1" indent="-514350">
              <a:buFont typeface="+mj-lt"/>
              <a:buAutoNum type="romanLcPeriod"/>
            </a:pPr>
            <a:r>
              <a:rPr lang="en-CA" sz="1800" dirty="0" smtClean="0"/>
              <a:t>Sharpen the PBAS objective </a:t>
            </a:r>
          </a:p>
          <a:p>
            <a:pPr marL="900113" lvl="1" indent="-514350">
              <a:buFont typeface="+mj-lt"/>
              <a:buAutoNum type="romanLcPeriod"/>
            </a:pPr>
            <a:r>
              <a:rPr lang="en-CA" sz="1800" dirty="0"/>
              <a:t>S</a:t>
            </a:r>
            <a:r>
              <a:rPr lang="en-CA" sz="1800" dirty="0" smtClean="0"/>
              <a:t>trengthen the rural poverty focus</a:t>
            </a:r>
          </a:p>
          <a:p>
            <a:pPr marL="900113" lvl="1" indent="-514350">
              <a:buFont typeface="+mj-lt"/>
              <a:buAutoNum type="romanLcPeriod"/>
            </a:pPr>
            <a:r>
              <a:rPr lang="en-CA" sz="1800" dirty="0" smtClean="0"/>
              <a:t>Refining the RSP variable</a:t>
            </a:r>
          </a:p>
          <a:p>
            <a:pPr marL="900113" lvl="1" indent="-514350">
              <a:buFont typeface="+mj-lt"/>
              <a:buAutoNum type="romanLcPeriod"/>
            </a:pPr>
            <a:r>
              <a:rPr lang="en-CA" sz="1800" dirty="0" smtClean="0"/>
              <a:t>Reassessing the balance between country needs and performance</a:t>
            </a:r>
          </a:p>
          <a:p>
            <a:pPr marL="0" indent="0">
              <a:buNone/>
            </a:pPr>
            <a:endParaRPr lang="en-CA" sz="2000" dirty="0"/>
          </a:p>
          <a:p>
            <a:pPr marL="0" indent="0">
              <a:buNone/>
            </a:pPr>
            <a:r>
              <a:rPr lang="en-CA" sz="2000" b="1" dirty="0" smtClean="0"/>
              <a:t>2. Effectiveness: </a:t>
            </a:r>
            <a:r>
              <a:rPr lang="en-CA" sz="1800" dirty="0" smtClean="0"/>
              <a:t>(</a:t>
            </a:r>
            <a:r>
              <a:rPr lang="en-CA" sz="1800" dirty="0"/>
              <a:t>e.g. </a:t>
            </a:r>
            <a:r>
              <a:rPr lang="en-GB" sz="1800" dirty="0"/>
              <a:t>strengthen the performance component of the </a:t>
            </a:r>
            <a:r>
              <a:rPr lang="en-GB" sz="1800" dirty="0" smtClean="0"/>
              <a:t>formula, improve transparency of implementation, RSP scoring process, usage of CPIA, minimum allocation</a:t>
            </a:r>
            <a:r>
              <a:rPr lang="en-CA" sz="1800" dirty="0" smtClean="0"/>
              <a:t>) </a:t>
            </a:r>
            <a:endParaRPr lang="en-CA" sz="1800" b="1" dirty="0"/>
          </a:p>
          <a:p>
            <a:endParaRPr lang="en-CA" sz="2000" b="1" dirty="0" smtClean="0"/>
          </a:p>
          <a:p>
            <a:pPr marL="0" lvl="0" indent="0">
              <a:buNone/>
            </a:pPr>
            <a:r>
              <a:rPr lang="en-CA" sz="2000" b="1" dirty="0" smtClean="0">
                <a:solidFill>
                  <a:srgbClr val="000000"/>
                </a:solidFill>
              </a:rPr>
              <a:t>3. </a:t>
            </a:r>
            <a:r>
              <a:rPr lang="en-CA" sz="2000" b="1" dirty="0">
                <a:solidFill>
                  <a:srgbClr val="000000"/>
                </a:solidFill>
              </a:rPr>
              <a:t>E</a:t>
            </a:r>
            <a:r>
              <a:rPr lang="en-CA" sz="2000" b="1" dirty="0" smtClean="0">
                <a:solidFill>
                  <a:srgbClr val="000000"/>
                </a:solidFill>
              </a:rPr>
              <a:t>fficiency </a:t>
            </a:r>
            <a:r>
              <a:rPr lang="en-CA" sz="1800" dirty="0" smtClean="0"/>
              <a:t>(e.g. reallocations, spread commitments during the replenishment period</a:t>
            </a:r>
            <a:r>
              <a:rPr lang="en-CA" sz="1800" dirty="0"/>
              <a:t>, </a:t>
            </a:r>
            <a:r>
              <a:rPr lang="en-CA" sz="1800" dirty="0" smtClean="0"/>
              <a:t>inclusion of countries, frequency of RSP) </a:t>
            </a:r>
            <a:endParaRPr lang="en-CA" sz="1800" b="1" dirty="0"/>
          </a:p>
          <a:p>
            <a:endParaRPr lang="en-GB" sz="2000" dirty="0"/>
          </a:p>
        </p:txBody>
      </p:sp>
    </p:spTree>
    <p:extLst>
      <p:ext uri="{BB962C8B-B14F-4D97-AF65-F5344CB8AC3E}">
        <p14:creationId xmlns:p14="http://schemas.microsoft.com/office/powerpoint/2010/main" val="292459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261144"/>
            <a:ext cx="8135938" cy="863600"/>
          </a:xfrm>
        </p:spPr>
        <p:txBody>
          <a:bodyPr/>
          <a:lstStyle/>
          <a:p>
            <a:pPr algn="ctr"/>
            <a:r>
              <a:rPr lang="en-GB" dirty="0"/>
              <a:t>Recommendations (</a:t>
            </a:r>
            <a:r>
              <a:rPr lang="en-GB" dirty="0" smtClean="0"/>
              <a:t>cont.)</a:t>
            </a:r>
            <a:endParaRPr lang="en-GB" dirty="0"/>
          </a:p>
        </p:txBody>
      </p:sp>
      <p:sp>
        <p:nvSpPr>
          <p:cNvPr id="3" name="Slide Number Placeholder 2"/>
          <p:cNvSpPr>
            <a:spLocks noGrp="1"/>
          </p:cNvSpPr>
          <p:nvPr>
            <p:ph type="sldNum" sz="quarter" idx="4"/>
          </p:nvPr>
        </p:nvSpPr>
        <p:spPr/>
        <p:txBody>
          <a:bodyPr/>
          <a:lstStyle/>
          <a:p>
            <a:r>
              <a:rPr lang="en-US" dirty="0" smtClean="0">
                <a:solidFill>
                  <a:schemeClr val="tx1"/>
                </a:solidFill>
              </a:rPr>
              <a:t>- 15 -</a:t>
            </a:r>
            <a:endParaRPr lang="en-US" dirty="0">
              <a:solidFill>
                <a:schemeClr val="tx1"/>
              </a:solidFill>
            </a:endParaRPr>
          </a:p>
        </p:txBody>
      </p:sp>
      <p:sp>
        <p:nvSpPr>
          <p:cNvPr id="4" name="Content Placeholder 3"/>
          <p:cNvSpPr>
            <a:spLocks noGrp="1"/>
          </p:cNvSpPr>
          <p:nvPr>
            <p:ph idx="1"/>
          </p:nvPr>
        </p:nvSpPr>
        <p:spPr>
          <a:xfrm>
            <a:off x="467544" y="1612151"/>
            <a:ext cx="8077200" cy="4481145"/>
          </a:xfrm>
        </p:spPr>
        <p:txBody>
          <a:bodyPr>
            <a:normAutofit/>
          </a:bodyPr>
          <a:lstStyle/>
          <a:p>
            <a:pPr marL="0" indent="0">
              <a:buNone/>
            </a:pPr>
            <a:r>
              <a:rPr lang="en-CA" sz="2400" b="1" dirty="0" smtClean="0"/>
              <a:t>4. Management</a:t>
            </a:r>
          </a:p>
          <a:p>
            <a:pPr lvl="1"/>
            <a:r>
              <a:rPr lang="en-CA" sz="2000" dirty="0" smtClean="0"/>
              <a:t>Creation of a standing inter-department committee</a:t>
            </a:r>
          </a:p>
          <a:p>
            <a:pPr lvl="1"/>
            <a:r>
              <a:rPr lang="en-CA" sz="2000" dirty="0" smtClean="0"/>
              <a:t>Development of a system manual</a:t>
            </a:r>
          </a:p>
          <a:p>
            <a:pPr lvl="1"/>
            <a:r>
              <a:rPr lang="en-CA" sz="2000" dirty="0" smtClean="0"/>
              <a:t>Institutionally customized software</a:t>
            </a:r>
          </a:p>
          <a:p>
            <a:pPr lvl="1"/>
            <a:endParaRPr lang="en-CA" sz="800" dirty="0"/>
          </a:p>
          <a:p>
            <a:pPr marL="0" indent="0">
              <a:buNone/>
            </a:pPr>
            <a:r>
              <a:rPr lang="en-CA" sz="2400" b="1" dirty="0" smtClean="0"/>
              <a:t>5. Reporting</a:t>
            </a:r>
          </a:p>
          <a:p>
            <a:pPr lvl="1"/>
            <a:r>
              <a:rPr lang="en-CA" sz="2000" dirty="0"/>
              <a:t>Areas to further enhance the transparency of the </a:t>
            </a:r>
            <a:r>
              <a:rPr lang="en-CA" sz="2000" dirty="0" smtClean="0"/>
              <a:t>reporting of the system </a:t>
            </a:r>
            <a:r>
              <a:rPr lang="en-CA" sz="2000" dirty="0"/>
              <a:t>are: the country selectivity, the rationale for capping, quality assurance of RSP scores, and reallocation </a:t>
            </a:r>
            <a:r>
              <a:rPr lang="en-CA" sz="2000" dirty="0" smtClean="0"/>
              <a:t>exercises</a:t>
            </a:r>
          </a:p>
          <a:p>
            <a:pPr lvl="1"/>
            <a:endParaRPr lang="en-GB" sz="800" dirty="0" smtClean="0"/>
          </a:p>
          <a:p>
            <a:pPr marL="0" indent="0">
              <a:buNone/>
            </a:pPr>
            <a:r>
              <a:rPr lang="en-CA" sz="2400" b="1" dirty="0" smtClean="0"/>
              <a:t>6. Learning</a:t>
            </a:r>
          </a:p>
          <a:p>
            <a:pPr lvl="1"/>
            <a:r>
              <a:rPr lang="en-CA" sz="2000" dirty="0"/>
              <a:t>C</a:t>
            </a:r>
            <a:r>
              <a:rPr lang="en-CA" sz="2000" dirty="0" smtClean="0"/>
              <a:t>hallenges and learning opportunities for system improvement </a:t>
            </a:r>
          </a:p>
        </p:txBody>
      </p:sp>
    </p:spTree>
    <p:extLst>
      <p:ext uri="{BB962C8B-B14F-4D97-AF65-F5344CB8AC3E}">
        <p14:creationId xmlns:p14="http://schemas.microsoft.com/office/powerpoint/2010/main" val="2784664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GB" dirty="0" smtClean="0"/>
              <a:t>Next steps</a:t>
            </a:r>
            <a:endParaRPr lang="en-GB" dirty="0"/>
          </a:p>
        </p:txBody>
      </p:sp>
      <p:sp>
        <p:nvSpPr>
          <p:cNvPr id="3" name="Slide Number Placeholder 2"/>
          <p:cNvSpPr>
            <a:spLocks noGrp="1"/>
          </p:cNvSpPr>
          <p:nvPr>
            <p:ph type="sldNum" sz="quarter" idx="4"/>
          </p:nvPr>
        </p:nvSpPr>
        <p:spPr/>
        <p:txBody>
          <a:bodyPr/>
          <a:lstStyle/>
          <a:p>
            <a:r>
              <a:rPr lang="en-US" dirty="0" smtClean="0">
                <a:solidFill>
                  <a:schemeClr val="tx1"/>
                </a:solidFill>
              </a:rPr>
              <a:t>- 16 -</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672775"/>
              </p:ext>
            </p:extLst>
          </p:nvPr>
        </p:nvGraphicFramePr>
        <p:xfrm>
          <a:off x="467544" y="1628800"/>
          <a:ext cx="8077200" cy="448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091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333152"/>
            <a:ext cx="8135938" cy="863600"/>
          </a:xfrm>
        </p:spPr>
        <p:txBody>
          <a:bodyPr/>
          <a:lstStyle/>
          <a:p>
            <a:pPr algn="ctr"/>
            <a:r>
              <a:rPr lang="en-US" dirty="0" smtClean="0">
                <a:latin typeface="Arial" charset="0"/>
                <a:ea typeface="Arial" charset="0"/>
                <a:cs typeface="Arial" charset="0"/>
              </a:rPr>
              <a:t>IFAD PBAS</a:t>
            </a:r>
            <a:endParaRPr lang="en-US" dirty="0"/>
          </a:p>
        </p:txBody>
      </p:sp>
      <p:sp>
        <p:nvSpPr>
          <p:cNvPr id="3" name="Slide Number Placeholder 2"/>
          <p:cNvSpPr>
            <a:spLocks noGrp="1"/>
          </p:cNvSpPr>
          <p:nvPr>
            <p:ph type="sldNum" sz="quarter" idx="4"/>
          </p:nvPr>
        </p:nvSpPr>
        <p:spPr/>
        <p:txBody>
          <a:bodyPr/>
          <a:lstStyle/>
          <a:p>
            <a:r>
              <a:rPr lang="en-US" dirty="0" smtClean="0">
                <a:solidFill>
                  <a:schemeClr val="tx1"/>
                </a:solidFill>
              </a:rPr>
              <a:t>- 1 -</a:t>
            </a:r>
            <a:endParaRPr lang="en-US" dirty="0">
              <a:solidFill>
                <a:schemeClr val="tx1"/>
              </a:solidFill>
            </a:endParaRPr>
          </a:p>
        </p:txBody>
      </p:sp>
      <mc:AlternateContent xmlns:mc="http://schemas.openxmlformats.org/markup-compatibility/2006" xmlns:a14="http://schemas.microsoft.com/office/drawing/2010/main">
        <mc:Choice Requires="a14">
          <p:sp>
            <p:nvSpPr>
              <p:cNvPr id="11" name="TextBox 1"/>
              <p:cNvSpPr txBox="1"/>
              <p:nvPr/>
            </p:nvSpPr>
            <p:spPr>
              <a:xfrm>
                <a:off x="323526" y="3109030"/>
                <a:ext cx="8208913" cy="40363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GB" sz="2000" b="0" i="1" smtClean="0">
                              <a:latin typeface="Cambria Math"/>
                            </a:rPr>
                          </m:ctrlPr>
                        </m:dPr>
                        <m:e>
                          <m:d>
                            <m:dPr>
                              <m:ctrlPr>
                                <a:rPr lang="en-GB" sz="2000" b="0" i="1">
                                  <a:latin typeface="Cambria Math"/>
                                </a:rPr>
                              </m:ctrlPr>
                            </m:dPr>
                            <m:e>
                              <m:r>
                                <a:rPr lang="en-GB" sz="2000" b="0" i="1">
                                  <a:latin typeface="Cambria Math"/>
                                </a:rPr>
                                <m:t>𝑅𝑢𝑟𝑎𝑙𝑃𝑂</m:t>
                              </m:r>
                              <m:sSup>
                                <m:sSupPr>
                                  <m:ctrlPr>
                                    <a:rPr lang="en-GB" sz="2000" b="0" i="1">
                                      <a:latin typeface="Cambria Math"/>
                                    </a:rPr>
                                  </m:ctrlPr>
                                </m:sSupPr>
                                <m:e>
                                  <m:r>
                                    <a:rPr lang="en-GB" sz="2000" b="0" i="1">
                                      <a:latin typeface="Cambria Math"/>
                                    </a:rPr>
                                    <m:t>𝑃</m:t>
                                  </m:r>
                                </m:e>
                                <m:sup>
                                  <m:r>
                                    <a:rPr lang="en-GB" sz="2000" b="0" i="1" smtClean="0">
                                      <a:latin typeface="Cambria Math"/>
                                    </a:rPr>
                                    <m:t>0.45</m:t>
                                  </m:r>
                                </m:sup>
                              </m:sSup>
                            </m:e>
                          </m:d>
                          <m:r>
                            <a:rPr lang="en-GB" sz="2000" b="0" i="1">
                              <a:latin typeface="Cambria Math"/>
                            </a:rPr>
                            <m:t>𝑥</m:t>
                          </m:r>
                          <m:d>
                            <m:dPr>
                              <m:ctrlPr>
                                <a:rPr lang="en-GB" sz="2000" b="0" i="1">
                                  <a:latin typeface="Cambria Math"/>
                                </a:rPr>
                              </m:ctrlPr>
                            </m:dPr>
                            <m:e>
                              <m:r>
                                <a:rPr lang="en-GB" sz="2000" b="0" i="1">
                                  <a:latin typeface="Cambria Math"/>
                                </a:rPr>
                                <m:t>𝐺𝑁𝐼𝑃</m:t>
                              </m:r>
                              <m:sSup>
                                <m:sSupPr>
                                  <m:ctrlPr>
                                    <a:rPr lang="en-GB" sz="2000" b="0" i="1">
                                      <a:latin typeface="Cambria Math"/>
                                    </a:rPr>
                                  </m:ctrlPr>
                                </m:sSupPr>
                                <m:e>
                                  <m:r>
                                    <a:rPr lang="en-GB" sz="2000" b="0" i="1">
                                      <a:latin typeface="Cambria Math"/>
                                    </a:rPr>
                                    <m:t>𝐶</m:t>
                                  </m:r>
                                </m:e>
                                <m:sup>
                                  <m:r>
                                    <a:rPr lang="en-GB" sz="2000" b="0" i="1">
                                      <a:latin typeface="Cambria Math"/>
                                    </a:rPr>
                                    <m:t>−</m:t>
                                  </m:r>
                                  <m:r>
                                    <a:rPr lang="en-GB" sz="2000" b="0" i="1" smtClean="0">
                                      <a:latin typeface="Cambria Math"/>
                                    </a:rPr>
                                    <m:t>0.25</m:t>
                                  </m:r>
                                </m:sup>
                              </m:sSup>
                            </m:e>
                          </m:d>
                        </m:e>
                      </m:d>
                      <m:r>
                        <a:rPr lang="en-GB" sz="2000" b="0" i="1">
                          <a:latin typeface="Cambria Math"/>
                        </a:rPr>
                        <m:t>𝑥</m:t>
                      </m:r>
                      <m:r>
                        <a:rPr lang="en-GB" sz="2000" b="0" i="1">
                          <a:latin typeface="Cambria Math"/>
                        </a:rPr>
                        <m:t>(0.2</m:t>
                      </m:r>
                      <m:r>
                        <a:rPr lang="en-GB" sz="2000" b="0" i="1">
                          <a:latin typeface="Cambria Math"/>
                        </a:rPr>
                        <m:t>𝑥𝐼𝑅𝐴</m:t>
                      </m:r>
                      <m:sSup>
                        <m:sSupPr>
                          <m:ctrlPr>
                            <a:rPr lang="en-GB" sz="2000" b="0" i="1" smtClean="0">
                              <a:latin typeface="Cambria Math"/>
                            </a:rPr>
                          </m:ctrlPr>
                        </m:sSupPr>
                        <m:e>
                          <m:r>
                            <a:rPr lang="en-GB" sz="2000" b="0" i="1" smtClean="0">
                              <a:latin typeface="Cambria Math"/>
                            </a:rPr>
                            <m:t>𝐼</m:t>
                          </m:r>
                        </m:e>
                        <m:sup>
                          <m:r>
                            <a:rPr lang="en-GB" sz="2000" b="0" i="1" smtClean="0">
                              <a:latin typeface="Cambria Math"/>
                            </a:rPr>
                            <m:t>∗</m:t>
                          </m:r>
                        </m:sup>
                      </m:sSup>
                      <m:r>
                        <a:rPr lang="en-GB" sz="2000" b="0" i="1">
                          <a:latin typeface="Cambria Math"/>
                        </a:rPr>
                        <m:t>+0.35</m:t>
                      </m:r>
                      <m:r>
                        <a:rPr lang="en-GB" sz="2000" b="0" i="1">
                          <a:latin typeface="Cambria Math"/>
                        </a:rPr>
                        <m:t>𝑥𝑃𝐴𝑅</m:t>
                      </m:r>
                      <m:r>
                        <a:rPr lang="en-GB" sz="2000" b="0" i="1">
                          <a:latin typeface="Cambria Math"/>
                        </a:rPr>
                        <m:t>+0.45</m:t>
                      </m:r>
                      <m:r>
                        <a:rPr lang="en-GB" sz="2000" b="0" i="1">
                          <a:latin typeface="Cambria Math"/>
                        </a:rPr>
                        <m:t>𝑥𝑅𝑆𝑃</m:t>
                      </m:r>
                      <m:sSup>
                        <m:sSupPr>
                          <m:ctrlPr>
                            <a:rPr lang="en-GB" sz="2000" b="0" i="1">
                              <a:latin typeface="Cambria Math"/>
                            </a:rPr>
                          </m:ctrlPr>
                        </m:sSupPr>
                        <m:e>
                          <m:r>
                            <a:rPr lang="en-GB" sz="2000" b="0" i="1">
                              <a:latin typeface="Cambria Math"/>
                            </a:rPr>
                            <m:t>)</m:t>
                          </m:r>
                        </m:e>
                        <m:sup>
                          <m:r>
                            <a:rPr lang="en-GB" sz="2000" b="0" i="1" smtClean="0">
                              <a:latin typeface="Cambria Math"/>
                            </a:rPr>
                            <m:t>2</m:t>
                          </m:r>
                        </m:sup>
                      </m:sSup>
                    </m:oMath>
                  </m:oMathPara>
                </a14:m>
                <a:endParaRPr lang="en-GB" sz="2000" dirty="0"/>
              </a:p>
            </p:txBody>
          </p:sp>
        </mc:Choice>
        <mc:Fallback xmlns="">
          <p:sp>
            <p:nvSpPr>
              <p:cNvPr id="11" name="TextBox 1"/>
              <p:cNvSpPr txBox="1">
                <a:spLocks noRot="1" noChangeAspect="1" noMove="1" noResize="1" noEditPoints="1" noAdjustHandles="1" noChangeArrowheads="1" noChangeShapeType="1" noTextEdit="1"/>
              </p:cNvSpPr>
              <p:nvPr/>
            </p:nvSpPr>
            <p:spPr>
              <a:xfrm>
                <a:off x="323526" y="3109030"/>
                <a:ext cx="8208913" cy="403637"/>
              </a:xfrm>
              <a:prstGeom prst="rect">
                <a:avLst/>
              </a:prstGeom>
              <a:blipFill rotWithShape="1">
                <a:blip r:embed="rId3"/>
                <a:stretch>
                  <a:fillRect b="-16667"/>
                </a:stretch>
              </a:blipFill>
            </p:spPr>
            <p:txBody>
              <a:bodyPr/>
              <a:lstStyle/>
              <a:p>
                <a:r>
                  <a:rPr lang="en-GB">
                    <a:noFill/>
                  </a:rPr>
                  <a:t> </a:t>
                </a:r>
              </a:p>
            </p:txBody>
          </p:sp>
        </mc:Fallback>
      </mc:AlternateContent>
      <p:sp>
        <p:nvSpPr>
          <p:cNvPr id="5" name="TextBox 4"/>
          <p:cNvSpPr txBox="1"/>
          <p:nvPr/>
        </p:nvSpPr>
        <p:spPr>
          <a:xfrm>
            <a:off x="683568" y="1498719"/>
            <a:ext cx="7704856" cy="984885"/>
          </a:xfrm>
          <a:prstGeom prst="rect">
            <a:avLst/>
          </a:prstGeom>
          <a:noFill/>
        </p:spPr>
        <p:txBody>
          <a:bodyPr wrap="square" rtlCol="0">
            <a:spAutoFit/>
          </a:bodyPr>
          <a:lstStyle/>
          <a:p>
            <a:endParaRPr lang="en-GB" sz="1000" dirty="0" smtClean="0"/>
          </a:p>
          <a:p>
            <a:pPr marL="342900" indent="-342900">
              <a:buFont typeface="Arial" panose="020B0604020202020204" pitchFamily="34" charset="0"/>
              <a:buChar char="•"/>
            </a:pPr>
            <a:r>
              <a:rPr lang="en-GB" dirty="0" smtClean="0"/>
              <a:t>Objectives: transparent and rules-based system, three-year allocations, incentives</a:t>
            </a:r>
            <a:endParaRPr lang="en-GB" dirty="0"/>
          </a:p>
        </p:txBody>
      </p:sp>
      <p:sp>
        <p:nvSpPr>
          <p:cNvPr id="7" name="TextBox 6"/>
          <p:cNvSpPr txBox="1"/>
          <p:nvPr/>
        </p:nvSpPr>
        <p:spPr>
          <a:xfrm>
            <a:off x="539552" y="2708920"/>
            <a:ext cx="3024338" cy="400110"/>
          </a:xfrm>
          <a:prstGeom prst="rect">
            <a:avLst/>
          </a:prstGeom>
          <a:noFill/>
        </p:spPr>
        <p:txBody>
          <a:bodyPr wrap="square" rtlCol="0">
            <a:spAutoFit/>
          </a:bodyPr>
          <a:lstStyle/>
          <a:p>
            <a:r>
              <a:rPr lang="en-GB" sz="2000" u="sng" dirty="0" smtClean="0"/>
              <a:t>Country score</a:t>
            </a:r>
            <a:endParaRPr lang="en-GB" sz="2000" u="sng" dirty="0"/>
          </a:p>
        </p:txBody>
      </p:sp>
      <mc:AlternateContent xmlns:mc="http://schemas.openxmlformats.org/markup-compatibility/2006" xmlns:a14="http://schemas.microsoft.com/office/drawing/2010/main">
        <mc:Choice Requires="a14">
          <p:sp>
            <p:nvSpPr>
              <p:cNvPr id="12" name="TextBox 11"/>
              <p:cNvSpPr txBox="1"/>
              <p:nvPr/>
            </p:nvSpPr>
            <p:spPr>
              <a:xfrm>
                <a:off x="621131" y="5229200"/>
                <a:ext cx="8310464" cy="861774"/>
              </a:xfrm>
              <a:prstGeom prst="rect">
                <a:avLst/>
              </a:prstGeom>
              <a:noFill/>
            </p:spPr>
            <p:txBody>
              <a:bodyPr wrap="square" rtlCol="0">
                <a:spAutoFit/>
              </a:bodyPr>
              <a:lstStyle/>
              <a:p>
                <a:r>
                  <a:rPr lang="en-GB" sz="1600" dirty="0" smtClean="0"/>
                  <a:t>*For countries that borrow on non highly concessional terms, the formula weights of the country performance changes: </a:t>
                </a:r>
                <a:endParaRPr lang="en-GB" sz="1600" i="1" dirty="0" smtClean="0">
                  <a:latin typeface="Cambria Math"/>
                </a:endParaRPr>
              </a:p>
              <a:p>
                <a:pPr algn="ctr"/>
                <a14:m>
                  <m:oMath xmlns:m="http://schemas.openxmlformats.org/officeDocument/2006/math">
                    <m:r>
                      <a:rPr lang="en-GB" sz="1800" b="0" i="1" smtClean="0">
                        <a:latin typeface="Cambria Math"/>
                      </a:rPr>
                      <m:t>𝐶𝑜𝑢𝑛𝑡𝑟𝑦</m:t>
                    </m:r>
                    <m:r>
                      <a:rPr lang="en-GB" sz="1800" b="0" i="1" smtClean="0">
                        <a:latin typeface="Cambria Math"/>
                      </a:rPr>
                      <m:t> </m:t>
                    </m:r>
                    <m:r>
                      <a:rPr lang="en-GB" sz="1800" b="0" i="1" smtClean="0">
                        <a:latin typeface="Cambria Math"/>
                      </a:rPr>
                      <m:t>𝑝𝑒𝑟𝑓𝑜𝑟𝑚𝑎𝑛𝑐𝑒</m:t>
                    </m:r>
                    <m:r>
                      <a:rPr lang="en-GB" sz="1800" b="0" i="1" smtClean="0">
                        <a:latin typeface="Cambria Math"/>
                      </a:rPr>
                      <m:t>=(0.43</m:t>
                    </m:r>
                    <m:r>
                      <a:rPr lang="en-GB" sz="1800" i="1">
                        <a:latin typeface="Cambria Math"/>
                      </a:rPr>
                      <m:t>𝑥𝑃𝐴𝑅</m:t>
                    </m:r>
                    <m:r>
                      <a:rPr lang="en-GB" sz="1800" i="1">
                        <a:latin typeface="Cambria Math"/>
                      </a:rPr>
                      <m:t>+0.57</m:t>
                    </m:r>
                    <m:r>
                      <a:rPr lang="en-GB" sz="1800" i="1">
                        <a:latin typeface="Cambria Math"/>
                      </a:rPr>
                      <m:t>𝑥𝑅𝑆𝑃</m:t>
                    </m:r>
                    <m:sSup>
                      <m:sSupPr>
                        <m:ctrlPr>
                          <a:rPr lang="en-GB" sz="1800" i="1">
                            <a:latin typeface="Cambria Math"/>
                          </a:rPr>
                        </m:ctrlPr>
                      </m:sSupPr>
                      <m:e>
                        <m:r>
                          <a:rPr lang="en-GB" sz="1800" i="1">
                            <a:latin typeface="Cambria Math"/>
                          </a:rPr>
                          <m:t>)</m:t>
                        </m:r>
                      </m:e>
                      <m:sup>
                        <m:r>
                          <a:rPr lang="en-GB" sz="1800" i="1">
                            <a:latin typeface="Cambria Math"/>
                          </a:rPr>
                          <m:t>2</m:t>
                        </m:r>
                      </m:sup>
                    </m:sSup>
                  </m:oMath>
                </a14:m>
                <a:r>
                  <a:rPr lang="en-GB" sz="1800" dirty="0" smtClean="0"/>
                  <a:t> </a:t>
                </a:r>
                <a:endParaRPr lang="en-GB"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21131" y="5229200"/>
                <a:ext cx="8310464" cy="861774"/>
              </a:xfrm>
              <a:prstGeom prst="rect">
                <a:avLst/>
              </a:prstGeom>
              <a:blipFill rotWithShape="1">
                <a:blip r:embed="rId4"/>
                <a:stretch>
                  <a:fillRect l="-440" t="-2128" b="-56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
              <p:cNvSpPr txBox="1"/>
              <p:nvPr/>
            </p:nvSpPr>
            <p:spPr>
              <a:xfrm>
                <a:off x="107504" y="4174233"/>
                <a:ext cx="6235319" cy="102365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14:m>
                  <m:oMathPara xmlns:m="http://schemas.openxmlformats.org/officeDocument/2006/math">
                    <m:oMathParaPr>
                      <m:jc m:val="center"/>
                    </m:oMathParaPr>
                    <m:oMath xmlns:m="http://schemas.openxmlformats.org/officeDocument/2006/math">
                      <m:d>
                        <m:dPr>
                          <m:ctrlPr>
                            <a:rPr lang="en-GB" sz="2000" i="1">
                              <a:latin typeface="Cambria Math"/>
                            </a:rPr>
                          </m:ctrlPr>
                        </m:dPr>
                        <m:e>
                          <m:f>
                            <m:fPr>
                              <m:ctrlPr>
                                <a:rPr lang="en-GB" sz="2000" i="1">
                                  <a:solidFill>
                                    <a:schemeClr val="tx1"/>
                                  </a:solidFill>
                                  <a:effectLst/>
                                  <a:latin typeface="Cambria Math"/>
                                </a:rPr>
                              </m:ctrlPr>
                            </m:fPr>
                            <m:num>
                              <m:r>
                                <a:rPr lang="en-GB" sz="2000" i="1">
                                  <a:latin typeface="Cambria Math"/>
                                  <a:ea typeface="Cambria Math"/>
                                </a:rPr>
                                <m:t>𝐶𝑜𝑢𝑛𝑡𝑟𝑦</m:t>
                              </m:r>
                              <m:r>
                                <a:rPr lang="en-GB" sz="2000" i="1">
                                  <a:latin typeface="Cambria Math"/>
                                  <a:ea typeface="Cambria Math"/>
                                </a:rPr>
                                <m:t> </m:t>
                              </m:r>
                              <m:r>
                                <a:rPr lang="en-GB" sz="2000" i="1">
                                  <a:latin typeface="Cambria Math"/>
                                  <a:ea typeface="Cambria Math"/>
                                </a:rPr>
                                <m:t>𝑆𝑐𝑜𝑟𝑒</m:t>
                              </m:r>
                            </m:num>
                            <m:den>
                              <m:r>
                                <a:rPr lang="en-GB" sz="2000" b="0" i="1">
                                  <a:solidFill>
                                    <a:schemeClr val="tx1"/>
                                  </a:solidFill>
                                  <a:effectLst/>
                                  <a:latin typeface="Cambria Math"/>
                                </a:rPr>
                                <m:t>𝑆𝑢𝑚</m:t>
                              </m:r>
                              <m:r>
                                <a:rPr lang="en-GB" sz="2000" b="0" i="1">
                                  <a:solidFill>
                                    <a:schemeClr val="tx1"/>
                                  </a:solidFill>
                                  <a:effectLst/>
                                  <a:latin typeface="Cambria Math"/>
                                </a:rPr>
                                <m:t> </m:t>
                              </m:r>
                              <m:r>
                                <a:rPr lang="en-GB" sz="2000" b="0" i="1">
                                  <a:solidFill>
                                    <a:schemeClr val="tx1"/>
                                  </a:solidFill>
                                  <a:effectLst/>
                                  <a:latin typeface="Cambria Math"/>
                                </a:rPr>
                                <m:t>𝐹𝑖𝑛𝑎𝑙</m:t>
                              </m:r>
                              <m:r>
                                <a:rPr lang="en-GB" sz="2000" b="0" i="1">
                                  <a:solidFill>
                                    <a:schemeClr val="tx1"/>
                                  </a:solidFill>
                                  <a:effectLst/>
                                  <a:latin typeface="Cambria Math"/>
                                </a:rPr>
                                <m:t> </m:t>
                              </m:r>
                              <m:r>
                                <a:rPr lang="en-GB" sz="2000" b="0" i="1">
                                  <a:solidFill>
                                    <a:schemeClr val="tx1"/>
                                  </a:solidFill>
                                  <a:effectLst/>
                                  <a:latin typeface="Cambria Math"/>
                                </a:rPr>
                                <m:t>𝑐𝑜𝑢𝑛𝑡𝑟𝑦</m:t>
                              </m:r>
                              <m:r>
                                <a:rPr lang="en-GB" sz="2000" b="0" i="1">
                                  <a:solidFill>
                                    <a:schemeClr val="tx1"/>
                                  </a:solidFill>
                                  <a:effectLst/>
                                  <a:latin typeface="Cambria Math"/>
                                </a:rPr>
                                <m:t> </m:t>
                              </m:r>
                              <m:r>
                                <a:rPr lang="en-GB" sz="2000" b="0" i="1">
                                  <a:solidFill>
                                    <a:schemeClr val="tx1"/>
                                  </a:solidFill>
                                  <a:effectLst/>
                                  <a:latin typeface="Cambria Math"/>
                                </a:rPr>
                                <m:t>𝑠𝑐𝑜𝑟𝑒</m:t>
                              </m:r>
                            </m:den>
                          </m:f>
                        </m:e>
                      </m:d>
                      <m:r>
                        <a:rPr lang="en-GB" sz="2000" i="0">
                          <a:latin typeface="Cambria Math"/>
                          <a:ea typeface="Cambria Math"/>
                        </a:rPr>
                        <m:t>×</m:t>
                      </m:r>
                      <m:r>
                        <a:rPr lang="en-GB" sz="2000" i="1">
                          <a:latin typeface="Cambria Math"/>
                        </a:rPr>
                        <m:t>𝐴𝑙𝑙𝑜𝑐𝑎𝑡𝑖𝑜𝑛</m:t>
                      </m:r>
                      <m:r>
                        <a:rPr lang="en-GB" sz="2000" i="1">
                          <a:latin typeface="Cambria Math"/>
                        </a:rPr>
                        <m:t> </m:t>
                      </m:r>
                      <m:r>
                        <a:rPr lang="en-GB" sz="2000" i="1">
                          <a:latin typeface="Cambria Math"/>
                        </a:rPr>
                        <m:t>𝑒𝑛𝑣𝑒𝑙𝑜𝑝𝑒</m:t>
                      </m:r>
                    </m:oMath>
                  </m:oMathPara>
                </a14:m>
                <a:endParaRPr lang="en-GB" sz="2000" b="0" i="0" dirty="0">
                  <a:latin typeface="Cambria Math"/>
                  <a:ea typeface="Cambria Math"/>
                </a:endParaRPr>
              </a:p>
              <a:p>
                <a:pPr algn="ctr"/>
                <a:endParaRPr lang="en-GB" sz="2000" b="0" i="1" dirty="0">
                  <a:latin typeface="Cambria Math"/>
                  <a:ea typeface="Cambria Math"/>
                </a:endParaRPr>
              </a:p>
            </p:txBody>
          </p:sp>
        </mc:Choice>
        <mc:Fallback xmlns="">
          <p:sp>
            <p:nvSpPr>
              <p:cNvPr id="13" name="TextBox 2"/>
              <p:cNvSpPr txBox="1">
                <a:spLocks noRot="1" noChangeAspect="1" noMove="1" noResize="1" noEditPoints="1" noAdjustHandles="1" noChangeArrowheads="1" noChangeShapeType="1" noTextEdit="1"/>
              </p:cNvSpPr>
              <p:nvPr/>
            </p:nvSpPr>
            <p:spPr>
              <a:xfrm>
                <a:off x="107504" y="4174233"/>
                <a:ext cx="6235319" cy="1023655"/>
              </a:xfrm>
              <a:prstGeom prst="rect">
                <a:avLst/>
              </a:prstGeom>
              <a:blipFill rotWithShape="1">
                <a:blip r:embed="rId5"/>
                <a:stretch>
                  <a:fillRect/>
                </a:stretch>
              </a:blipFill>
            </p:spPr>
            <p:txBody>
              <a:bodyPr/>
              <a:lstStyle/>
              <a:p>
                <a:r>
                  <a:rPr lang="en-GB">
                    <a:noFill/>
                  </a:rPr>
                  <a:t> </a:t>
                </a:r>
              </a:p>
            </p:txBody>
          </p:sp>
        </mc:Fallback>
      </mc:AlternateContent>
      <p:sp>
        <p:nvSpPr>
          <p:cNvPr id="14" name="TextBox 13"/>
          <p:cNvSpPr txBox="1"/>
          <p:nvPr/>
        </p:nvSpPr>
        <p:spPr>
          <a:xfrm>
            <a:off x="539552" y="3789666"/>
            <a:ext cx="3528392" cy="400110"/>
          </a:xfrm>
          <a:prstGeom prst="rect">
            <a:avLst/>
          </a:prstGeom>
          <a:noFill/>
        </p:spPr>
        <p:txBody>
          <a:bodyPr wrap="square" rtlCol="0">
            <a:spAutoFit/>
          </a:bodyPr>
          <a:lstStyle/>
          <a:p>
            <a:r>
              <a:rPr lang="en-GB" sz="2000" u="sng" dirty="0" smtClean="0"/>
              <a:t>Country allocation</a:t>
            </a:r>
            <a:endParaRPr lang="en-GB" sz="2000" u="sng" dirty="0"/>
          </a:p>
        </p:txBody>
      </p:sp>
      <p:sp>
        <p:nvSpPr>
          <p:cNvPr id="9" name="Oval 8"/>
          <p:cNvSpPr/>
          <p:nvPr/>
        </p:nvSpPr>
        <p:spPr bwMode="auto">
          <a:xfrm>
            <a:off x="107504" y="2708920"/>
            <a:ext cx="432048" cy="40011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charset="0"/>
              <a:ea typeface="ＭＳ Ｐゴシック" pitchFamily="1" charset="-128"/>
              <a:cs typeface="ＭＳ Ｐゴシック" pitchFamily="1" charset="-128"/>
            </a:endParaRPr>
          </a:p>
        </p:txBody>
      </p:sp>
      <p:sp>
        <p:nvSpPr>
          <p:cNvPr id="15" name="TextBox 14"/>
          <p:cNvSpPr txBox="1"/>
          <p:nvPr/>
        </p:nvSpPr>
        <p:spPr>
          <a:xfrm>
            <a:off x="143756" y="2709546"/>
            <a:ext cx="360040" cy="400110"/>
          </a:xfrm>
          <a:prstGeom prst="rect">
            <a:avLst/>
          </a:prstGeom>
          <a:noFill/>
        </p:spPr>
        <p:txBody>
          <a:bodyPr wrap="square" rtlCol="0">
            <a:spAutoFit/>
          </a:bodyPr>
          <a:lstStyle/>
          <a:p>
            <a:r>
              <a:rPr lang="en-GB" sz="2000" dirty="0" smtClean="0"/>
              <a:t>1</a:t>
            </a:r>
            <a:endParaRPr lang="en-GB" sz="2000" dirty="0"/>
          </a:p>
        </p:txBody>
      </p:sp>
      <p:sp>
        <p:nvSpPr>
          <p:cNvPr id="16" name="Oval 15"/>
          <p:cNvSpPr/>
          <p:nvPr/>
        </p:nvSpPr>
        <p:spPr bwMode="auto">
          <a:xfrm>
            <a:off x="143508" y="3789040"/>
            <a:ext cx="432048" cy="40011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charset="0"/>
              <a:ea typeface="ＭＳ Ｐゴシック" pitchFamily="1" charset="-128"/>
              <a:cs typeface="ＭＳ Ｐゴシック" pitchFamily="1" charset="-128"/>
            </a:endParaRPr>
          </a:p>
        </p:txBody>
      </p:sp>
      <p:sp>
        <p:nvSpPr>
          <p:cNvPr id="17" name="TextBox 16"/>
          <p:cNvSpPr txBox="1"/>
          <p:nvPr/>
        </p:nvSpPr>
        <p:spPr>
          <a:xfrm>
            <a:off x="179512" y="3789666"/>
            <a:ext cx="360040" cy="400110"/>
          </a:xfrm>
          <a:prstGeom prst="rect">
            <a:avLst/>
          </a:prstGeom>
          <a:noFill/>
        </p:spPr>
        <p:txBody>
          <a:bodyPr wrap="square" rtlCol="0">
            <a:spAutoFit/>
          </a:bodyPr>
          <a:lstStyle/>
          <a:p>
            <a:r>
              <a:rPr lang="en-GB" sz="2000" dirty="0"/>
              <a:t>2</a:t>
            </a:r>
          </a:p>
        </p:txBody>
      </p:sp>
    </p:spTree>
    <p:extLst>
      <p:ext uri="{BB962C8B-B14F-4D97-AF65-F5344CB8AC3E}">
        <p14:creationId xmlns:p14="http://schemas.microsoft.com/office/powerpoint/2010/main" val="634620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333152"/>
            <a:ext cx="8135938" cy="863600"/>
          </a:xfrm>
        </p:spPr>
        <p:txBody>
          <a:bodyPr/>
          <a:lstStyle/>
          <a:p>
            <a:pPr algn="ctr"/>
            <a:r>
              <a:rPr lang="en-GB" dirty="0" smtClean="0"/>
              <a:t>PBAS performance variables</a:t>
            </a:r>
            <a:endParaRPr lang="en-GB" dirty="0"/>
          </a:p>
        </p:txBody>
      </p:sp>
      <p:sp>
        <p:nvSpPr>
          <p:cNvPr id="3" name="Slide Number Placeholder 2"/>
          <p:cNvSpPr>
            <a:spLocks noGrp="1"/>
          </p:cNvSpPr>
          <p:nvPr>
            <p:ph type="sldNum" sz="quarter" idx="4"/>
          </p:nvPr>
        </p:nvSpPr>
        <p:spPr/>
        <p:txBody>
          <a:bodyPr/>
          <a:lstStyle/>
          <a:p>
            <a:r>
              <a:rPr lang="en-US" dirty="0" smtClean="0">
                <a:solidFill>
                  <a:schemeClr val="tx1"/>
                </a:solidFill>
              </a:rPr>
              <a:t>- 2 -</a:t>
            </a:r>
            <a:endParaRPr lang="en-US" dirty="0">
              <a:solidFill>
                <a:schemeClr val="tx1"/>
              </a:solidFill>
            </a:endParaRPr>
          </a:p>
        </p:txBody>
      </p:sp>
      <p:sp>
        <p:nvSpPr>
          <p:cNvPr id="4" name="Content Placeholder 3"/>
          <p:cNvSpPr>
            <a:spLocks noGrp="1"/>
          </p:cNvSpPr>
          <p:nvPr>
            <p:ph idx="1"/>
          </p:nvPr>
        </p:nvSpPr>
        <p:spPr>
          <a:xfrm>
            <a:off x="467544" y="1468135"/>
            <a:ext cx="8077200" cy="4481145"/>
          </a:xfrm>
        </p:spPr>
        <p:txBody>
          <a:bodyPr>
            <a:noAutofit/>
          </a:bodyPr>
          <a:lstStyle/>
          <a:p>
            <a:pPr marL="0" indent="0">
              <a:buNone/>
            </a:pPr>
            <a:endParaRPr lang="en-GB" sz="1200" b="1" dirty="0" smtClean="0"/>
          </a:p>
          <a:p>
            <a:r>
              <a:rPr lang="en-GB" sz="2400" b="1" dirty="0" smtClean="0"/>
              <a:t>IDA Resource Allocation Index (IRAI or CPIA)</a:t>
            </a:r>
          </a:p>
          <a:p>
            <a:pPr marL="385763" lvl="1" indent="0">
              <a:buNone/>
            </a:pPr>
            <a:r>
              <a:rPr lang="en-GB" sz="2000" dirty="0" smtClean="0"/>
              <a:t>Set of 16 criteria grouped in 4 equally weighted clusters</a:t>
            </a:r>
          </a:p>
          <a:p>
            <a:pPr marL="385763" lvl="1" indent="0">
              <a:buNone/>
            </a:pPr>
            <a:endParaRPr lang="en-GB" sz="900" dirty="0" smtClean="0"/>
          </a:p>
          <a:p>
            <a:pPr marL="385763" lvl="1" indent="0">
              <a:buNone/>
            </a:pPr>
            <a:endParaRPr lang="en-GB" sz="900" dirty="0" smtClean="0"/>
          </a:p>
          <a:p>
            <a:r>
              <a:rPr lang="en-GB" sz="2400" b="1" dirty="0">
                <a:latin typeface="Arial" panose="020B0604020202020204" pitchFamily="34" charset="0"/>
                <a:cs typeface="Arial" panose="020B0604020202020204" pitchFamily="34" charset="0"/>
              </a:rPr>
              <a:t>Rural Sector Performance (</a:t>
            </a:r>
            <a:r>
              <a:rPr lang="en-GB" sz="2400" b="1" dirty="0" smtClean="0">
                <a:latin typeface="Arial" panose="020B0604020202020204" pitchFamily="34" charset="0"/>
                <a:cs typeface="Arial" panose="020B0604020202020204" pitchFamily="34" charset="0"/>
              </a:rPr>
              <a:t>RSP)</a:t>
            </a:r>
          </a:p>
          <a:p>
            <a:pPr marL="385763" lvl="1" indent="0">
              <a:buNone/>
            </a:pPr>
            <a:r>
              <a:rPr lang="en-GB" sz="2000" dirty="0" smtClean="0"/>
              <a:t>Set </a:t>
            </a:r>
            <a:r>
              <a:rPr lang="en-GB" sz="2000" dirty="0"/>
              <a:t>of 12 equally weighted criteria grouped in 5 </a:t>
            </a:r>
            <a:r>
              <a:rPr lang="en-GB" sz="2000" dirty="0" smtClean="0"/>
              <a:t>clusters</a:t>
            </a:r>
          </a:p>
          <a:p>
            <a:pPr marL="0" lvl="1" indent="0">
              <a:buNone/>
            </a:pPr>
            <a:endParaRPr lang="en-GB" sz="900" dirty="0" smtClean="0"/>
          </a:p>
          <a:p>
            <a:pPr marL="0" lvl="1" indent="0">
              <a:buNone/>
            </a:pPr>
            <a:endParaRPr lang="en-GB" sz="900" dirty="0" smtClean="0"/>
          </a:p>
          <a:p>
            <a:r>
              <a:rPr lang="en-GB" sz="2400" b="1" dirty="0"/>
              <a:t>Projects At Risk (PAR)</a:t>
            </a:r>
          </a:p>
          <a:p>
            <a:pPr marL="385763" lvl="1" indent="0">
              <a:buNone/>
            </a:pPr>
            <a:r>
              <a:rPr lang="en-GB" sz="2000" dirty="0" smtClean="0"/>
              <a:t>Conversion </a:t>
            </a:r>
            <a:r>
              <a:rPr lang="en-GB" sz="2000" dirty="0"/>
              <a:t>of the project at risk classification of the countries active projects to a rating from 1 to 6</a:t>
            </a:r>
          </a:p>
          <a:p>
            <a:pPr marL="385763" lvl="1" indent="0">
              <a:buNone/>
            </a:pPr>
            <a:endParaRPr lang="en-GB" sz="900" dirty="0" smtClean="0"/>
          </a:p>
        </p:txBody>
      </p:sp>
    </p:spTree>
    <p:extLst>
      <p:ext uri="{BB962C8B-B14F-4D97-AF65-F5344CB8AC3E}">
        <p14:creationId xmlns:p14="http://schemas.microsoft.com/office/powerpoint/2010/main" val="4078668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US" dirty="0" smtClean="0">
                <a:solidFill>
                  <a:schemeClr val="tx1"/>
                </a:solidFill>
              </a:rPr>
              <a:t>- 3 -</a:t>
            </a:r>
            <a:endParaRPr lang="en-US" dirty="0">
              <a:solidFill>
                <a:schemeClr val="tx1"/>
              </a:solidFill>
            </a:endParaRPr>
          </a:p>
        </p:txBody>
      </p:sp>
      <p:sp>
        <p:nvSpPr>
          <p:cNvPr id="4" name="Content Placeholder 3"/>
          <p:cNvSpPr>
            <a:spLocks noGrp="1"/>
          </p:cNvSpPr>
          <p:nvPr>
            <p:ph idx="1"/>
          </p:nvPr>
        </p:nvSpPr>
        <p:spPr>
          <a:xfrm>
            <a:off x="467544" y="1412632"/>
            <a:ext cx="8352928" cy="4536648"/>
          </a:xfrm>
        </p:spPr>
        <p:txBody>
          <a:bodyPr>
            <a:normAutofit fontScale="92500" lnSpcReduction="10000"/>
          </a:bodyPr>
          <a:lstStyle/>
          <a:p>
            <a:pPr marL="381000" lvl="1" indent="0">
              <a:buNone/>
            </a:pPr>
            <a:r>
              <a:rPr lang="en-GB" sz="1900" b="1" dirty="0" smtClean="0">
                <a:latin typeface="Arial" panose="020B0604020202020204" pitchFamily="34" charset="0"/>
                <a:cs typeface="Arial" panose="020B0604020202020204" pitchFamily="34" charset="0"/>
              </a:rPr>
              <a:t>A</a:t>
            </a:r>
            <a:r>
              <a:rPr lang="en-GB" sz="1900" b="1" dirty="0">
                <a:latin typeface="Arial" panose="020B0604020202020204" pitchFamily="34" charset="0"/>
                <a:cs typeface="Arial" panose="020B0604020202020204" pitchFamily="34" charset="0"/>
              </a:rPr>
              <a:t>. </a:t>
            </a:r>
            <a:r>
              <a:rPr lang="en-GB" sz="1900" b="1" dirty="0" smtClean="0">
                <a:latin typeface="Arial" panose="020B0604020202020204" pitchFamily="34" charset="0"/>
                <a:cs typeface="Arial" panose="020B0604020202020204" pitchFamily="34" charset="0"/>
              </a:rPr>
              <a:t>Strengthening </a:t>
            </a:r>
            <a:r>
              <a:rPr lang="en-GB" sz="1900" b="1" dirty="0">
                <a:latin typeface="Arial" panose="020B0604020202020204" pitchFamily="34" charset="0"/>
                <a:cs typeface="Arial" panose="020B0604020202020204" pitchFamily="34" charset="0"/>
              </a:rPr>
              <a:t>the capacity of the rural poor and their organizations</a:t>
            </a:r>
          </a:p>
          <a:p>
            <a:pPr marL="784225" lvl="2" indent="0">
              <a:buNone/>
            </a:pPr>
            <a:r>
              <a:rPr lang="en-GB" sz="1500" dirty="0">
                <a:latin typeface="Arial" panose="020B0604020202020204" pitchFamily="34" charset="0"/>
                <a:cs typeface="Arial" panose="020B0604020202020204" pitchFamily="34" charset="0"/>
              </a:rPr>
              <a:t>(</a:t>
            </a:r>
            <a:r>
              <a:rPr lang="en-GB" sz="1500" dirty="0" err="1">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 Policy and legal framework for rural organizations</a:t>
            </a:r>
          </a:p>
          <a:p>
            <a:pPr marL="784225" lvl="2" indent="0">
              <a:buNone/>
            </a:pPr>
            <a:r>
              <a:rPr lang="en-GB" sz="1500" dirty="0">
                <a:latin typeface="Arial" panose="020B0604020202020204" pitchFamily="34" charset="0"/>
                <a:cs typeface="Arial" panose="020B0604020202020204" pitchFamily="34" charset="0"/>
              </a:rPr>
              <a:t>(ii) Dialogue between government and rural organizations</a:t>
            </a:r>
          </a:p>
          <a:p>
            <a:pPr marL="712788" lvl="1" indent="-331788">
              <a:buNone/>
            </a:pPr>
            <a:r>
              <a:rPr lang="en-GB" sz="1900" b="1" dirty="0">
                <a:latin typeface="Arial" panose="020B0604020202020204" pitchFamily="34" charset="0"/>
                <a:cs typeface="Arial" panose="020B0604020202020204" pitchFamily="34" charset="0"/>
              </a:rPr>
              <a:t>B. Improving equitable access to productive natural resources and </a:t>
            </a:r>
            <a:r>
              <a:rPr lang="en-GB" sz="1900" b="1" dirty="0">
                <a:latin typeface="Arial" panose="020B0604020202020204" pitchFamily="34" charset="0"/>
                <a:cs typeface="Arial" panose="020B0604020202020204" pitchFamily="34" charset="0"/>
              </a:rPr>
              <a:t> </a:t>
            </a:r>
            <a:r>
              <a:rPr lang="en-GB" sz="1900" b="1" dirty="0" smtClean="0">
                <a:latin typeface="Arial" panose="020B0604020202020204" pitchFamily="34" charset="0"/>
                <a:cs typeface="Arial" panose="020B0604020202020204" pitchFamily="34" charset="0"/>
              </a:rPr>
              <a:t>   </a:t>
            </a:r>
            <a:r>
              <a:rPr lang="en-GB" sz="1900" b="1" dirty="0" smtClean="0">
                <a:latin typeface="Arial" panose="020B0604020202020204" pitchFamily="34" charset="0"/>
                <a:cs typeface="Arial" panose="020B0604020202020204" pitchFamily="34" charset="0"/>
              </a:rPr>
              <a:t>technology</a:t>
            </a:r>
            <a:endParaRPr lang="en-GB" sz="1900" b="1" dirty="0">
              <a:latin typeface="Arial" panose="020B0604020202020204" pitchFamily="34" charset="0"/>
              <a:cs typeface="Arial" panose="020B0604020202020204" pitchFamily="34" charset="0"/>
            </a:endParaRPr>
          </a:p>
          <a:p>
            <a:pPr marL="784225" lvl="2" indent="0">
              <a:buNone/>
            </a:pPr>
            <a:r>
              <a:rPr lang="en-GB" sz="1500" dirty="0">
                <a:latin typeface="Arial" panose="020B0604020202020204" pitchFamily="34" charset="0"/>
                <a:cs typeface="Arial" panose="020B0604020202020204" pitchFamily="34" charset="0"/>
              </a:rPr>
              <a:t>(</a:t>
            </a:r>
            <a:r>
              <a:rPr lang="en-GB" sz="1500" dirty="0" err="1">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 Access to land</a:t>
            </a:r>
          </a:p>
          <a:p>
            <a:pPr marL="784225" lvl="2" indent="0">
              <a:buNone/>
            </a:pPr>
            <a:r>
              <a:rPr lang="en-GB" sz="1500" dirty="0">
                <a:latin typeface="Arial" panose="020B0604020202020204" pitchFamily="34" charset="0"/>
                <a:cs typeface="Arial" panose="020B0604020202020204" pitchFamily="34" charset="0"/>
              </a:rPr>
              <a:t>(ii) Access to water for agriculture</a:t>
            </a:r>
          </a:p>
          <a:p>
            <a:pPr marL="784225" lvl="2" indent="0">
              <a:buNone/>
            </a:pPr>
            <a:r>
              <a:rPr lang="en-GB" sz="1500" dirty="0">
                <a:latin typeface="Arial" panose="020B0604020202020204" pitchFamily="34" charset="0"/>
                <a:cs typeface="Arial" panose="020B0604020202020204" pitchFamily="34" charset="0"/>
              </a:rPr>
              <a:t>(iii) Access to agricultural research and extension services</a:t>
            </a:r>
          </a:p>
          <a:p>
            <a:pPr marL="381000" lvl="1" indent="0">
              <a:buNone/>
            </a:pPr>
            <a:r>
              <a:rPr lang="en-GB" sz="1900" b="1" dirty="0">
                <a:latin typeface="Arial" panose="020B0604020202020204" pitchFamily="34" charset="0"/>
                <a:cs typeface="Arial" panose="020B0604020202020204" pitchFamily="34" charset="0"/>
              </a:rPr>
              <a:t>C. Increasing access to financial services and markets</a:t>
            </a:r>
          </a:p>
          <a:p>
            <a:pPr marL="784225" lvl="2" indent="0">
              <a:buNone/>
            </a:pPr>
            <a:r>
              <a:rPr lang="en-GB" sz="1500" dirty="0">
                <a:latin typeface="Arial" panose="020B0604020202020204" pitchFamily="34" charset="0"/>
                <a:cs typeface="Arial" panose="020B0604020202020204" pitchFamily="34" charset="0"/>
              </a:rPr>
              <a:t>(</a:t>
            </a:r>
            <a:r>
              <a:rPr lang="en-GB" sz="1500" dirty="0" err="1">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 Enabling conditions for rural financial services development</a:t>
            </a:r>
          </a:p>
          <a:p>
            <a:pPr marL="784225" lvl="2" indent="0">
              <a:buNone/>
            </a:pPr>
            <a:r>
              <a:rPr lang="en-GB" sz="1500" dirty="0">
                <a:latin typeface="Arial" panose="020B0604020202020204" pitchFamily="34" charset="0"/>
                <a:cs typeface="Arial" panose="020B0604020202020204" pitchFamily="34" charset="0"/>
              </a:rPr>
              <a:t>(ii) Investment climate for rural businesses</a:t>
            </a:r>
          </a:p>
          <a:p>
            <a:pPr marL="784225" lvl="2" indent="0">
              <a:buNone/>
            </a:pPr>
            <a:r>
              <a:rPr lang="en-GB" sz="1500" dirty="0">
                <a:latin typeface="Arial" panose="020B0604020202020204" pitchFamily="34" charset="0"/>
                <a:cs typeface="Arial" panose="020B0604020202020204" pitchFamily="34" charset="0"/>
              </a:rPr>
              <a:t>(iii) Access to agricultural input and produce markets</a:t>
            </a:r>
          </a:p>
          <a:p>
            <a:pPr marL="381000" lvl="1" indent="0">
              <a:buNone/>
            </a:pPr>
            <a:r>
              <a:rPr lang="en-GB" sz="1900" b="1" dirty="0">
                <a:latin typeface="Arial" panose="020B0604020202020204" pitchFamily="34" charset="0"/>
                <a:cs typeface="Arial" panose="020B0604020202020204" pitchFamily="34" charset="0"/>
              </a:rPr>
              <a:t>D. Gender issues</a:t>
            </a:r>
          </a:p>
          <a:p>
            <a:pPr marL="784225" lvl="2" indent="0">
              <a:buNone/>
            </a:pPr>
            <a:r>
              <a:rPr lang="en-GB" sz="1500" dirty="0">
                <a:latin typeface="Arial" panose="020B0604020202020204" pitchFamily="34" charset="0"/>
                <a:cs typeface="Arial" panose="020B0604020202020204" pitchFamily="34" charset="0"/>
              </a:rPr>
              <a:t>(</a:t>
            </a:r>
            <a:r>
              <a:rPr lang="en-GB" sz="1500" dirty="0" err="1">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 Access to education in rural areas</a:t>
            </a:r>
          </a:p>
          <a:p>
            <a:pPr marL="784225" lvl="2" indent="0">
              <a:buNone/>
            </a:pPr>
            <a:r>
              <a:rPr lang="en-GB" sz="1500" dirty="0">
                <a:latin typeface="Arial" panose="020B0604020202020204" pitchFamily="34" charset="0"/>
                <a:cs typeface="Arial" panose="020B0604020202020204" pitchFamily="34" charset="0"/>
              </a:rPr>
              <a:t>(ii) Representation</a:t>
            </a:r>
          </a:p>
          <a:p>
            <a:pPr marL="381000" lvl="1" indent="0">
              <a:buNone/>
            </a:pPr>
            <a:r>
              <a:rPr lang="en-GB" sz="1900" b="1" dirty="0">
                <a:latin typeface="Arial" panose="020B0604020202020204" pitchFamily="34" charset="0"/>
                <a:cs typeface="Arial" panose="020B0604020202020204" pitchFamily="34" charset="0"/>
              </a:rPr>
              <a:t>E. Public resource management and accountability</a:t>
            </a:r>
          </a:p>
          <a:p>
            <a:pPr marL="784225" lvl="2" indent="0">
              <a:buNone/>
            </a:pPr>
            <a:r>
              <a:rPr lang="en-GB" sz="1500" dirty="0">
                <a:latin typeface="Arial" panose="020B0604020202020204" pitchFamily="34" charset="0"/>
                <a:cs typeface="Arial" panose="020B0604020202020204" pitchFamily="34" charset="0"/>
              </a:rPr>
              <a:t>(</a:t>
            </a:r>
            <a:r>
              <a:rPr lang="en-GB" sz="1500" dirty="0" err="1">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 Allocation and management of public resources for rural development</a:t>
            </a:r>
          </a:p>
          <a:p>
            <a:pPr marL="784225" lvl="2" indent="0">
              <a:buNone/>
            </a:pPr>
            <a:r>
              <a:rPr lang="en-GB" sz="1500" dirty="0">
                <a:latin typeface="Arial" panose="020B0604020202020204" pitchFamily="34" charset="0"/>
                <a:cs typeface="Arial" panose="020B0604020202020204" pitchFamily="34" charset="0"/>
              </a:rPr>
              <a:t>(ii) Accountability, transparency and corruption in rural areas</a:t>
            </a:r>
          </a:p>
          <a:p>
            <a:endParaRPr lang="en-GB" dirty="0"/>
          </a:p>
        </p:txBody>
      </p:sp>
      <p:sp>
        <p:nvSpPr>
          <p:cNvPr id="5" name="Text Placeholder 1"/>
          <p:cNvSpPr>
            <a:spLocks noGrp="1"/>
          </p:cNvSpPr>
          <p:nvPr>
            <p:ph type="body" sz="quarter" idx="10"/>
          </p:nvPr>
        </p:nvSpPr>
        <p:spPr/>
        <p:txBody>
          <a:bodyPr/>
          <a:lstStyle/>
          <a:p>
            <a:pPr algn="ctr"/>
            <a:r>
              <a:rPr lang="en-GB" dirty="0" smtClean="0"/>
              <a:t>Rural Sector Performance </a:t>
            </a:r>
            <a:endParaRPr lang="en-GB" dirty="0"/>
          </a:p>
        </p:txBody>
      </p:sp>
    </p:spTree>
    <p:extLst>
      <p:ext uri="{BB962C8B-B14F-4D97-AF65-F5344CB8AC3E}">
        <p14:creationId xmlns:p14="http://schemas.microsoft.com/office/powerpoint/2010/main" val="4215385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332656"/>
            <a:ext cx="8135938" cy="863600"/>
          </a:xfrm>
        </p:spPr>
        <p:txBody>
          <a:bodyPr/>
          <a:lstStyle/>
          <a:p>
            <a:pPr algn="ctr"/>
            <a:r>
              <a:rPr lang="en-US" dirty="0">
                <a:latin typeface="Arial" charset="0"/>
                <a:ea typeface="Arial" charset="0"/>
                <a:cs typeface="Arial" charset="0"/>
              </a:rPr>
              <a:t>Overview of the </a:t>
            </a:r>
            <a:r>
              <a:rPr lang="en-US" dirty="0" smtClean="0">
                <a:latin typeface="Arial" charset="0"/>
                <a:ea typeface="Arial" charset="0"/>
                <a:cs typeface="Arial" charset="0"/>
              </a:rPr>
              <a:t>PBAS</a:t>
            </a:r>
            <a:endParaRPr lang="en-US" dirty="0"/>
          </a:p>
        </p:txBody>
      </p:sp>
      <p:sp>
        <p:nvSpPr>
          <p:cNvPr id="3" name="Content Placeholder 2"/>
          <p:cNvSpPr>
            <a:spLocks noGrp="1"/>
          </p:cNvSpPr>
          <p:nvPr>
            <p:ph idx="1"/>
          </p:nvPr>
        </p:nvSpPr>
        <p:spPr>
          <a:xfrm>
            <a:off x="467544" y="1468135"/>
            <a:ext cx="8077200" cy="2536929"/>
          </a:xfrm>
        </p:spPr>
        <p:txBody>
          <a:bodyPr>
            <a:normAutofit/>
          </a:bodyPr>
          <a:lstStyle/>
          <a:p>
            <a:pPr marL="0" indent="0">
              <a:buNone/>
            </a:pPr>
            <a:r>
              <a:rPr lang="en-GB" sz="2300" b="1" dirty="0" smtClean="0"/>
              <a:t>Number of recipient countries </a:t>
            </a:r>
          </a:p>
          <a:p>
            <a:pPr marL="285750" indent="-285750">
              <a:buFont typeface="Arial" panose="020B0604020202020204" pitchFamily="34" charset="0"/>
              <a:buChar char="•"/>
            </a:pPr>
            <a:r>
              <a:rPr lang="en-GB" sz="2000" dirty="0" smtClean="0"/>
              <a:t>IFAD </a:t>
            </a:r>
            <a:r>
              <a:rPr lang="en-GB" sz="2000" dirty="0"/>
              <a:t>6 (2005-2006): </a:t>
            </a:r>
            <a:r>
              <a:rPr lang="en-GB" sz="2000" dirty="0" smtClean="0"/>
              <a:t>120 (37 </a:t>
            </a:r>
            <a:r>
              <a:rPr lang="en-GB" sz="2000" dirty="0"/>
              <a:t>minimum, 4 maximum)</a:t>
            </a:r>
          </a:p>
          <a:p>
            <a:pPr marL="285750" indent="-285750">
              <a:buFont typeface="Arial" panose="020B0604020202020204" pitchFamily="34" charset="0"/>
              <a:buChar char="•"/>
            </a:pPr>
            <a:r>
              <a:rPr lang="en-GB" sz="2000" dirty="0"/>
              <a:t>IFAD 7 (2007-2009): </a:t>
            </a:r>
            <a:r>
              <a:rPr lang="en-GB" sz="2000" dirty="0" smtClean="0"/>
              <a:t>89 </a:t>
            </a:r>
            <a:r>
              <a:rPr lang="en-GB" sz="2000" dirty="0"/>
              <a:t>(9 minimum, 2 maximum)</a:t>
            </a:r>
          </a:p>
          <a:p>
            <a:pPr marL="285750" indent="-285750">
              <a:buFont typeface="Arial" panose="020B0604020202020204" pitchFamily="34" charset="0"/>
              <a:buChar char="•"/>
            </a:pPr>
            <a:r>
              <a:rPr lang="en-GB" sz="2000" dirty="0"/>
              <a:t>IFAD 8 (2010-2012): </a:t>
            </a:r>
            <a:r>
              <a:rPr lang="en-GB" sz="2000" dirty="0" smtClean="0"/>
              <a:t>114 </a:t>
            </a:r>
            <a:r>
              <a:rPr lang="en-GB" sz="2000" dirty="0"/>
              <a:t>(11 minimum, 2 maximum, 37 caps)</a:t>
            </a:r>
          </a:p>
          <a:p>
            <a:pPr marL="285750" indent="-285750">
              <a:buFont typeface="Arial" panose="020B0604020202020204" pitchFamily="34" charset="0"/>
              <a:buChar char="•"/>
            </a:pPr>
            <a:r>
              <a:rPr lang="en-GB" sz="2000" dirty="0"/>
              <a:t>IFAD 9 (2013-2015): 99 (4 minimum, 2 maximum, 6 caps</a:t>
            </a:r>
            <a:r>
              <a:rPr lang="en-GB" sz="2000" dirty="0" smtClean="0"/>
              <a:t>)</a:t>
            </a:r>
            <a:endParaRPr lang="en-GB" sz="2000" dirty="0"/>
          </a:p>
        </p:txBody>
      </p:sp>
      <p:sp>
        <p:nvSpPr>
          <p:cNvPr id="5" name="Slide Number Placeholder 4"/>
          <p:cNvSpPr>
            <a:spLocks noGrp="1"/>
          </p:cNvSpPr>
          <p:nvPr>
            <p:ph type="sldNum" sz="quarter" idx="4"/>
          </p:nvPr>
        </p:nvSpPr>
        <p:spPr/>
        <p:txBody>
          <a:bodyPr/>
          <a:lstStyle/>
          <a:p>
            <a:r>
              <a:rPr lang="en-US" dirty="0" smtClean="0">
                <a:solidFill>
                  <a:schemeClr val="tx1"/>
                </a:solidFill>
              </a:rPr>
              <a:t>- </a:t>
            </a:r>
            <a:r>
              <a:rPr lang="en-US" dirty="0">
                <a:solidFill>
                  <a:schemeClr val="tx1"/>
                </a:solidFill>
              </a:rPr>
              <a:t>4</a:t>
            </a:r>
            <a:r>
              <a:rPr lang="en-US" dirty="0" smtClean="0">
                <a:solidFill>
                  <a:schemeClr val="tx1"/>
                </a:solidFill>
              </a:rPr>
              <a:t> -</a:t>
            </a:r>
            <a:endParaRPr lang="en-US"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2588565197"/>
              </p:ext>
            </p:extLst>
          </p:nvPr>
        </p:nvGraphicFramePr>
        <p:xfrm>
          <a:off x="1907704" y="3501008"/>
          <a:ext cx="5256584" cy="26765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3238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3307891" y="6165304"/>
            <a:ext cx="2133600" cy="365125"/>
          </a:xfrm>
        </p:spPr>
        <p:txBody>
          <a:bodyPr/>
          <a:lstStyle/>
          <a:p>
            <a:r>
              <a:rPr lang="en-US" dirty="0" smtClean="0">
                <a:solidFill>
                  <a:schemeClr val="tx1"/>
                </a:solidFill>
              </a:rPr>
              <a:t>- 5 -</a:t>
            </a:r>
            <a:endParaRPr lang="en-US" dirty="0">
              <a:solidFill>
                <a:schemeClr val="tx1"/>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049" y="3356992"/>
            <a:ext cx="468052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Chart 9"/>
          <p:cNvGraphicFramePr>
            <a:graphicFrameLocks/>
          </p:cNvGraphicFramePr>
          <p:nvPr>
            <p:extLst>
              <p:ext uri="{D42A27DB-BD31-4B8C-83A1-F6EECF244321}">
                <p14:modId xmlns:p14="http://schemas.microsoft.com/office/powerpoint/2010/main" val="1778518783"/>
              </p:ext>
            </p:extLst>
          </p:nvPr>
        </p:nvGraphicFramePr>
        <p:xfrm>
          <a:off x="100073" y="1484784"/>
          <a:ext cx="4355976"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
          <p:cNvSpPr>
            <a:spLocks noGrp="1"/>
          </p:cNvSpPr>
          <p:nvPr>
            <p:ph type="body" sz="quarter" idx="10"/>
          </p:nvPr>
        </p:nvSpPr>
        <p:spPr>
          <a:xfrm>
            <a:off x="467544" y="333152"/>
            <a:ext cx="8135938" cy="863600"/>
          </a:xfrm>
        </p:spPr>
        <p:txBody>
          <a:bodyPr/>
          <a:lstStyle/>
          <a:p>
            <a:pPr algn="ctr"/>
            <a:r>
              <a:rPr lang="en-US" dirty="0">
                <a:latin typeface="Arial" charset="0"/>
                <a:ea typeface="Arial" charset="0"/>
                <a:cs typeface="Arial" charset="0"/>
              </a:rPr>
              <a:t>Overview of the </a:t>
            </a:r>
            <a:r>
              <a:rPr lang="en-US" dirty="0" smtClean="0">
                <a:latin typeface="Arial" charset="0"/>
                <a:ea typeface="Arial" charset="0"/>
                <a:cs typeface="Arial" charset="0"/>
              </a:rPr>
              <a:t>PBAS (cont.)</a:t>
            </a:r>
            <a:endParaRPr lang="en-US" dirty="0"/>
          </a:p>
        </p:txBody>
      </p:sp>
      <p:sp>
        <p:nvSpPr>
          <p:cNvPr id="7" name="Oval 6"/>
          <p:cNvSpPr/>
          <p:nvPr/>
        </p:nvSpPr>
        <p:spPr bwMode="auto">
          <a:xfrm>
            <a:off x="4932040" y="1700808"/>
            <a:ext cx="3384376" cy="129614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pitchFamily="1" charset="-128"/>
                <a:cs typeface="ＭＳ Ｐゴシック" pitchFamily="1" charset="-128"/>
              </a:rPr>
              <a:t>Annual share of the PBAS resources by countries</a:t>
            </a:r>
            <a:r>
              <a:rPr kumimoji="0" lang="en-GB" sz="1600" b="1" i="0" u="none" strike="noStrike" cap="none" normalizeH="0" dirty="0" smtClean="0">
                <a:ln>
                  <a:noFill/>
                </a:ln>
                <a:solidFill>
                  <a:schemeClr val="tx1"/>
                </a:solidFill>
                <a:effectLst/>
                <a:latin typeface="Arial" charset="0"/>
                <a:ea typeface="ＭＳ Ｐゴシック" pitchFamily="1" charset="-128"/>
                <a:cs typeface="ＭＳ Ｐゴシック" pitchFamily="1" charset="-128"/>
              </a:rPr>
              <a:t> income classification</a:t>
            </a:r>
            <a:endParaRPr kumimoji="0" lang="en-GB" sz="1600" b="1" i="0" u="none" strike="noStrike" cap="none" normalizeH="0" baseline="0" dirty="0">
              <a:ln>
                <a:noFill/>
              </a:ln>
              <a:solidFill>
                <a:schemeClr val="tx1"/>
              </a:solidFill>
              <a:effectLst/>
              <a:latin typeface="Arial" charset="0"/>
              <a:ea typeface="ＭＳ Ｐゴシック" pitchFamily="1" charset="-128"/>
              <a:cs typeface="ＭＳ Ｐゴシック" pitchFamily="1" charset="-128"/>
            </a:endParaRPr>
          </a:p>
        </p:txBody>
      </p:sp>
      <p:cxnSp>
        <p:nvCxnSpPr>
          <p:cNvPr id="9" name="Elbow Connector 8"/>
          <p:cNvCxnSpPr>
            <a:stCxn id="7" idx="1"/>
          </p:cNvCxnSpPr>
          <p:nvPr/>
        </p:nvCxnSpPr>
        <p:spPr bwMode="auto">
          <a:xfrm rot="16200000" flipV="1">
            <a:off x="4887833" y="1350787"/>
            <a:ext cx="224008" cy="855666"/>
          </a:xfrm>
          <a:prstGeom prst="bentConnector2">
            <a:avLst/>
          </a:prstGeom>
          <a:solidFill>
            <a:schemeClr val="accent1"/>
          </a:solidFill>
          <a:ln w="28575" cap="flat" cmpd="sng" algn="ctr">
            <a:solidFill>
              <a:schemeClr val="tx1"/>
            </a:solidFill>
            <a:prstDash val="solid"/>
            <a:round/>
            <a:headEnd type="none" w="med" len="med"/>
            <a:tailEnd type="triangle" w="med" len="med"/>
          </a:ln>
          <a:effectLst/>
        </p:spPr>
      </p:cxnSp>
      <p:sp>
        <p:nvSpPr>
          <p:cNvPr id="24" name="Oval 23"/>
          <p:cNvSpPr/>
          <p:nvPr/>
        </p:nvSpPr>
        <p:spPr bwMode="auto">
          <a:xfrm>
            <a:off x="539552" y="4363466"/>
            <a:ext cx="2880320" cy="158581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smtClean="0">
                <a:latin typeface="Arial" charset="0"/>
                <a:ea typeface="ＭＳ Ｐゴシック" pitchFamily="1" charset="-128"/>
                <a:cs typeface="ＭＳ Ｐゴシック" pitchFamily="1" charset="-128"/>
              </a:rPr>
              <a:t>Summary of allocation amounts by lending terms, and DSF grants by PBAS cycle</a:t>
            </a:r>
            <a:endParaRPr kumimoji="0" lang="en-GB" sz="1600" b="1" i="0" u="none" strike="noStrike" cap="none" normalizeH="0" baseline="0" dirty="0">
              <a:ln>
                <a:noFill/>
              </a:ln>
              <a:solidFill>
                <a:schemeClr val="tx1"/>
              </a:solidFill>
              <a:effectLst/>
              <a:latin typeface="Arial" charset="0"/>
              <a:ea typeface="ＭＳ Ｐゴシック" pitchFamily="1" charset="-128"/>
              <a:cs typeface="ＭＳ Ｐゴシック" pitchFamily="1" charset="-128"/>
            </a:endParaRPr>
          </a:p>
        </p:txBody>
      </p:sp>
      <p:cxnSp>
        <p:nvCxnSpPr>
          <p:cNvPr id="25" name="Elbow Connector 24"/>
          <p:cNvCxnSpPr/>
          <p:nvPr/>
        </p:nvCxnSpPr>
        <p:spPr bwMode="auto">
          <a:xfrm flipV="1">
            <a:off x="3419872" y="4363466"/>
            <a:ext cx="1036177" cy="749541"/>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314867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332656"/>
            <a:ext cx="8135938" cy="863600"/>
          </a:xfrm>
        </p:spPr>
        <p:txBody>
          <a:bodyPr/>
          <a:lstStyle/>
          <a:p>
            <a:pPr algn="ctr"/>
            <a:r>
              <a:rPr lang="en-US" dirty="0" smtClean="0">
                <a:latin typeface="Arial" charset="0"/>
                <a:ea typeface="Arial" charset="0"/>
                <a:cs typeface="Arial" charset="0"/>
              </a:rPr>
              <a:t>Evaluation Methodology</a:t>
            </a:r>
            <a:endParaRPr lang="en-US" dirty="0">
              <a:latin typeface="Arial" charset="0"/>
              <a:ea typeface="Arial" charset="0"/>
              <a:cs typeface="Arial" charset="0"/>
            </a:endParaRPr>
          </a:p>
        </p:txBody>
      </p:sp>
      <p:sp>
        <p:nvSpPr>
          <p:cNvPr id="3" name="Content Placeholder 2"/>
          <p:cNvSpPr>
            <a:spLocks noGrp="1"/>
          </p:cNvSpPr>
          <p:nvPr>
            <p:ph idx="1"/>
          </p:nvPr>
        </p:nvSpPr>
        <p:spPr>
          <a:xfrm>
            <a:off x="395536" y="1468135"/>
            <a:ext cx="8077200" cy="4481145"/>
          </a:xfrm>
        </p:spPr>
        <p:txBody>
          <a:bodyPr>
            <a:noAutofit/>
          </a:bodyPr>
          <a:lstStyle/>
          <a:p>
            <a:pPr marL="285750" indent="-285750">
              <a:buFont typeface="Arial" panose="020B0604020202020204" pitchFamily="34" charset="0"/>
              <a:buChar char="•"/>
            </a:pPr>
            <a:endParaRPr lang="en-GB" sz="1600" dirty="0"/>
          </a:p>
          <a:p>
            <a:pPr marL="0" indent="0">
              <a:buNone/>
            </a:pPr>
            <a:endParaRPr lang="en-GB" sz="1800" dirty="0"/>
          </a:p>
        </p:txBody>
      </p:sp>
      <p:sp>
        <p:nvSpPr>
          <p:cNvPr id="5" name="Slide Number Placeholder 4"/>
          <p:cNvSpPr>
            <a:spLocks noGrp="1"/>
          </p:cNvSpPr>
          <p:nvPr>
            <p:ph type="sldNum" sz="quarter" idx="4"/>
          </p:nvPr>
        </p:nvSpPr>
        <p:spPr/>
        <p:txBody>
          <a:bodyPr/>
          <a:lstStyle/>
          <a:p>
            <a:r>
              <a:rPr lang="en-US" dirty="0" smtClean="0">
                <a:solidFill>
                  <a:schemeClr val="tx1"/>
                </a:solidFill>
              </a:rPr>
              <a:t>- 6 -</a:t>
            </a:r>
            <a:endParaRPr lang="en-US" dirty="0">
              <a:solidFill>
                <a:schemeClr val="tx1"/>
              </a:solidFill>
            </a:endParaRPr>
          </a:p>
        </p:txBody>
      </p:sp>
      <p:sp>
        <p:nvSpPr>
          <p:cNvPr id="4" name="TextBox 3"/>
          <p:cNvSpPr txBox="1"/>
          <p:nvPr/>
        </p:nvSpPr>
        <p:spPr>
          <a:xfrm>
            <a:off x="611560" y="1748710"/>
            <a:ext cx="7848872" cy="4231928"/>
          </a:xfrm>
          <a:prstGeom prst="rect">
            <a:avLst/>
          </a:prstGeom>
          <a:noFill/>
        </p:spPr>
        <p:txBody>
          <a:bodyPr wrap="square" rtlCol="0">
            <a:spAutoFit/>
          </a:bodyPr>
          <a:lstStyle/>
          <a:p>
            <a:pPr marL="342900" indent="-342900">
              <a:buFont typeface="Arial" panose="020B0604020202020204" pitchFamily="34" charset="0"/>
              <a:buChar char="•"/>
            </a:pPr>
            <a:r>
              <a:rPr lang="en-GB" dirty="0" smtClean="0"/>
              <a:t>Use of internationally recognised evaluation criteria (and sub criteria)</a:t>
            </a:r>
          </a:p>
          <a:p>
            <a:pPr marL="800100" lvl="1" indent="-342900">
              <a:buFont typeface="Courier New" panose="02070309020205020404" pitchFamily="49" charset="0"/>
              <a:buChar char="o"/>
            </a:pPr>
            <a:r>
              <a:rPr lang="en-GB" sz="2000" dirty="0" smtClean="0"/>
              <a:t>relevance, effectiveness and efficiency </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Evaluation framework</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Mixed methods for data collection and analysis including triangulation </a:t>
            </a:r>
          </a:p>
          <a:p>
            <a:pPr marL="342900" indent="-342900">
              <a:buFont typeface="Arial" panose="020B0604020202020204" pitchFamily="34" charset="0"/>
              <a:buChar char="•"/>
            </a:pPr>
            <a:endParaRPr lang="en-GB" sz="900" dirty="0" smtClean="0"/>
          </a:p>
          <a:p>
            <a:pPr marL="800100" lvl="1" indent="-342900">
              <a:buFont typeface="Courier New" panose="02070309020205020404" pitchFamily="49" charset="0"/>
              <a:buChar char="o"/>
            </a:pPr>
            <a:r>
              <a:rPr lang="en-GB" sz="1800" dirty="0" smtClean="0"/>
              <a:t>Desk review; analysis of the formula (static and dynamic contributions); analysis of operational data; IFAD stakeholder consultations; survey; focus group consultation of recipient member states and 2 country visits; comparative study</a:t>
            </a:r>
          </a:p>
        </p:txBody>
      </p:sp>
    </p:spTree>
    <p:extLst>
      <p:ext uri="{BB962C8B-B14F-4D97-AF65-F5344CB8AC3E}">
        <p14:creationId xmlns:p14="http://schemas.microsoft.com/office/powerpoint/2010/main" val="4235861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260648"/>
            <a:ext cx="8135938" cy="863600"/>
          </a:xfrm>
        </p:spPr>
        <p:txBody>
          <a:bodyPr/>
          <a:lstStyle/>
          <a:p>
            <a:r>
              <a:rPr lang="en-GB" dirty="0" smtClean="0"/>
              <a:t>Evaluation findings: </a:t>
            </a:r>
          </a:p>
          <a:p>
            <a:r>
              <a:rPr lang="en-GB" dirty="0" smtClean="0"/>
              <a:t>country needs component </a:t>
            </a:r>
            <a:endParaRPr lang="en-GB" dirty="0"/>
          </a:p>
        </p:txBody>
      </p:sp>
      <p:sp>
        <p:nvSpPr>
          <p:cNvPr id="4" name="Content Placeholder 3"/>
          <p:cNvSpPr>
            <a:spLocks noGrp="1"/>
          </p:cNvSpPr>
          <p:nvPr>
            <p:ph idx="1"/>
          </p:nvPr>
        </p:nvSpPr>
        <p:spPr>
          <a:xfrm>
            <a:off x="383232" y="2852792"/>
            <a:ext cx="8077200" cy="3888576"/>
          </a:xfrm>
        </p:spPr>
        <p:txBody>
          <a:bodyPr>
            <a:noAutofit/>
          </a:bodyPr>
          <a:lstStyle/>
          <a:p>
            <a:r>
              <a:rPr lang="en-CA" sz="1800" b="1" dirty="0" smtClean="0"/>
              <a:t>Rural population (</a:t>
            </a:r>
            <a:r>
              <a:rPr lang="en-CA" sz="1800" b="1" dirty="0" err="1" smtClean="0"/>
              <a:t>RuralPop</a:t>
            </a:r>
            <a:r>
              <a:rPr lang="en-CA" sz="1800" b="1" dirty="0" smtClean="0"/>
              <a:t>)</a:t>
            </a:r>
            <a:endParaRPr lang="en-CA" sz="1800" dirty="0" smtClean="0"/>
          </a:p>
          <a:p>
            <a:pPr lvl="1"/>
            <a:r>
              <a:rPr lang="en-CA" sz="1800" dirty="0" smtClean="0"/>
              <a:t>Given the variation across countries, </a:t>
            </a:r>
            <a:r>
              <a:rPr lang="en-CA" sz="1800" dirty="0" err="1" smtClean="0"/>
              <a:t>RuralPop</a:t>
            </a:r>
            <a:r>
              <a:rPr lang="en-CA" sz="1800" dirty="0" smtClean="0"/>
              <a:t> has a major impact on country allocations and is strongly correlated with the final country allocations</a:t>
            </a:r>
            <a:endParaRPr lang="en-CA" sz="900" dirty="0" smtClean="0"/>
          </a:p>
          <a:p>
            <a:pPr lvl="1"/>
            <a:r>
              <a:rPr lang="en-CA" sz="1800" dirty="0" smtClean="0"/>
              <a:t>The evaluation questions how representative is rural population as a variable in determining country needs for IFAD’s assistance</a:t>
            </a:r>
          </a:p>
          <a:p>
            <a:pPr lvl="1"/>
            <a:endParaRPr lang="en-CA" sz="1000" dirty="0" smtClean="0"/>
          </a:p>
          <a:p>
            <a:r>
              <a:rPr lang="en-CA" sz="1800" b="1" dirty="0" smtClean="0"/>
              <a:t>GNI/pc </a:t>
            </a:r>
          </a:p>
          <a:p>
            <a:pPr lvl="1"/>
            <a:r>
              <a:rPr lang="en-CA" sz="1800" dirty="0" smtClean="0"/>
              <a:t>It has been a reliable variable to help measure country needs, but has limitations (i.e. not a rural index, does not capture inequality, only covers the income aspect)</a:t>
            </a:r>
          </a:p>
          <a:p>
            <a:pPr lvl="1"/>
            <a:endParaRPr lang="en-CA" sz="800" dirty="0" smtClean="0"/>
          </a:p>
        </p:txBody>
      </p:sp>
      <p:sp>
        <p:nvSpPr>
          <p:cNvPr id="6" name="Slide Number Placeholder 2"/>
          <p:cNvSpPr>
            <a:spLocks noGrp="1"/>
          </p:cNvSpPr>
          <p:nvPr>
            <p:ph type="sldNum" sz="quarter" idx="4"/>
          </p:nvPr>
        </p:nvSpPr>
        <p:spPr>
          <a:xfrm>
            <a:off x="3446512" y="6165304"/>
            <a:ext cx="2133600" cy="365125"/>
          </a:xfrm>
        </p:spPr>
        <p:txBody>
          <a:bodyPr/>
          <a:lstStyle/>
          <a:p>
            <a:r>
              <a:rPr lang="en-US" dirty="0" smtClean="0">
                <a:solidFill>
                  <a:schemeClr val="tx1"/>
                </a:solidFill>
              </a:rPr>
              <a:t>- 7 -</a:t>
            </a:r>
            <a:endParaRPr lang="en-US" dirty="0">
              <a:solidFill>
                <a:schemeClr val="tx1"/>
              </a:solidFill>
            </a:endParaRPr>
          </a:p>
        </p:txBody>
      </p:sp>
      <p:sp>
        <p:nvSpPr>
          <p:cNvPr id="7" name="Oval 6"/>
          <p:cNvSpPr/>
          <p:nvPr/>
        </p:nvSpPr>
        <p:spPr bwMode="auto">
          <a:xfrm>
            <a:off x="1475656" y="1412776"/>
            <a:ext cx="5976664" cy="14401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1" dirty="0" smtClean="0">
                <a:latin typeface="Arial" charset="0"/>
                <a:ea typeface="ＭＳ Ｐゴシック" pitchFamily="1" charset="-128"/>
                <a:cs typeface="ＭＳ Ｐゴシック" pitchFamily="1" charset="-128"/>
              </a:rPr>
              <a:t>The country needs variables have a limited focus on rural poverty, vulnerability and fragility</a:t>
            </a:r>
            <a:endParaRPr kumimoji="0" lang="en-GB" sz="2000" b="1" i="0" u="none" strike="noStrike" cap="none" normalizeH="0" baseline="0" dirty="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65837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Evaluation </a:t>
            </a:r>
            <a:r>
              <a:rPr lang="en-GB" dirty="0" smtClean="0"/>
              <a:t>findings: </a:t>
            </a:r>
          </a:p>
          <a:p>
            <a:r>
              <a:rPr lang="en-GB" dirty="0" smtClean="0"/>
              <a:t>country performance component</a:t>
            </a:r>
            <a:endParaRPr lang="en-GB" dirty="0"/>
          </a:p>
        </p:txBody>
      </p:sp>
      <p:sp>
        <p:nvSpPr>
          <p:cNvPr id="3" name="Slide Number Placeholder 2"/>
          <p:cNvSpPr>
            <a:spLocks noGrp="1"/>
          </p:cNvSpPr>
          <p:nvPr>
            <p:ph type="sldNum" sz="quarter" idx="4"/>
          </p:nvPr>
        </p:nvSpPr>
        <p:spPr/>
        <p:txBody>
          <a:bodyPr/>
          <a:lstStyle/>
          <a:p>
            <a:r>
              <a:rPr lang="en-US" dirty="0" smtClean="0">
                <a:solidFill>
                  <a:schemeClr val="tx1"/>
                </a:solidFill>
              </a:rPr>
              <a:t>- 8 -</a:t>
            </a:r>
            <a:endParaRPr lang="en-US" dirty="0">
              <a:solidFill>
                <a:schemeClr val="tx1"/>
              </a:solidFill>
            </a:endParaRPr>
          </a:p>
        </p:txBody>
      </p:sp>
      <p:sp>
        <p:nvSpPr>
          <p:cNvPr id="4" name="Content Placeholder 3"/>
          <p:cNvSpPr>
            <a:spLocks noGrp="1"/>
          </p:cNvSpPr>
          <p:nvPr>
            <p:ph idx="1"/>
          </p:nvPr>
        </p:nvSpPr>
        <p:spPr>
          <a:xfrm>
            <a:off x="323528" y="1556792"/>
            <a:ext cx="4032448" cy="4392488"/>
          </a:xfrm>
        </p:spPr>
        <p:txBody>
          <a:bodyPr>
            <a:normAutofit/>
          </a:bodyPr>
          <a:lstStyle/>
          <a:p>
            <a:pPr marL="0" indent="0">
              <a:buNone/>
            </a:pPr>
            <a:endParaRPr lang="en-CA" sz="2000" dirty="0" smtClean="0"/>
          </a:p>
          <a:p>
            <a:r>
              <a:rPr lang="en-CA" sz="2000" dirty="0" smtClean="0"/>
              <a:t>The three variables (IRAI, RSP, and PAR) are complementary in assessing country performance </a:t>
            </a:r>
          </a:p>
          <a:p>
            <a:pPr marL="0" lvl="0" indent="0">
              <a:buNone/>
            </a:pPr>
            <a:endParaRPr lang="en-CA" sz="2000" dirty="0" smtClean="0">
              <a:solidFill>
                <a:srgbClr val="000000"/>
              </a:solidFill>
            </a:endParaRPr>
          </a:p>
          <a:p>
            <a:pPr marL="0" lvl="0" indent="0">
              <a:buNone/>
            </a:pPr>
            <a:endParaRPr lang="en-CA" sz="2000" dirty="0">
              <a:solidFill>
                <a:srgbClr val="000000"/>
              </a:solidFill>
            </a:endParaRPr>
          </a:p>
          <a:p>
            <a:pPr marL="0" lvl="0" indent="0">
              <a:buNone/>
            </a:pPr>
            <a:endParaRPr lang="en-CA" sz="2000" dirty="0" smtClean="0">
              <a:solidFill>
                <a:srgbClr val="000000"/>
              </a:solidFill>
            </a:endParaRPr>
          </a:p>
          <a:p>
            <a:pPr marL="0" lvl="0" indent="0">
              <a:buNone/>
            </a:pPr>
            <a:endParaRPr lang="en-CA" sz="2000" dirty="0" smtClean="0">
              <a:solidFill>
                <a:srgbClr val="000000"/>
              </a:solidFill>
            </a:endParaRPr>
          </a:p>
          <a:p>
            <a:pPr lvl="0"/>
            <a:r>
              <a:rPr lang="en-CA" sz="2000" dirty="0" smtClean="0">
                <a:solidFill>
                  <a:srgbClr val="000000"/>
                </a:solidFill>
              </a:rPr>
              <a:t>The </a:t>
            </a:r>
            <a:r>
              <a:rPr lang="en-CA" sz="2000" dirty="0">
                <a:solidFill>
                  <a:srgbClr val="000000"/>
                </a:solidFill>
              </a:rPr>
              <a:t>lack of </a:t>
            </a:r>
            <a:r>
              <a:rPr lang="en-CA" sz="2000" dirty="0" smtClean="0">
                <a:solidFill>
                  <a:srgbClr val="000000"/>
                </a:solidFill>
              </a:rPr>
              <a:t>an </a:t>
            </a:r>
            <a:r>
              <a:rPr lang="en-CA" sz="2000" b="1" dirty="0" smtClean="0">
                <a:solidFill>
                  <a:srgbClr val="000000"/>
                </a:solidFill>
              </a:rPr>
              <a:t>IRAI</a:t>
            </a:r>
            <a:r>
              <a:rPr lang="en-CA" sz="2000" dirty="0" smtClean="0">
                <a:solidFill>
                  <a:srgbClr val="000000"/>
                </a:solidFill>
              </a:rPr>
              <a:t> </a:t>
            </a:r>
            <a:r>
              <a:rPr lang="en-CA" sz="2000" dirty="0">
                <a:solidFill>
                  <a:srgbClr val="000000"/>
                </a:solidFill>
              </a:rPr>
              <a:t>rating for recipient countries has an adverse effect on the overall allocation </a:t>
            </a:r>
            <a:r>
              <a:rPr lang="en-CA" sz="2000" dirty="0" smtClean="0">
                <a:solidFill>
                  <a:srgbClr val="000000"/>
                </a:solidFill>
              </a:rPr>
              <a:t>system </a:t>
            </a:r>
            <a:endParaRPr lang="en-CA" sz="2000" dirty="0">
              <a:solidFill>
                <a:srgbClr val="000000"/>
              </a:solidFill>
            </a:endParaRPr>
          </a:p>
          <a:p>
            <a:pPr marL="0" indent="0">
              <a:buNone/>
            </a:pPr>
            <a:endParaRPr lang="en-CA" sz="2000" dirty="0" smtClean="0"/>
          </a:p>
        </p:txBody>
      </p:sp>
      <p:graphicFrame>
        <p:nvGraphicFramePr>
          <p:cNvPr id="9" name="Chart 8"/>
          <p:cNvGraphicFramePr>
            <a:graphicFrameLocks/>
          </p:cNvGraphicFramePr>
          <p:nvPr>
            <p:extLst>
              <p:ext uri="{D42A27DB-BD31-4B8C-83A1-F6EECF244321}">
                <p14:modId xmlns:p14="http://schemas.microsoft.com/office/powerpoint/2010/main" val="4277423348"/>
              </p:ext>
            </p:extLst>
          </p:nvPr>
        </p:nvGraphicFramePr>
        <p:xfrm>
          <a:off x="4427984" y="1700808"/>
          <a:ext cx="4320480"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655012324"/>
              </p:ext>
            </p:extLst>
          </p:nvPr>
        </p:nvGraphicFramePr>
        <p:xfrm>
          <a:off x="4572000" y="4293096"/>
          <a:ext cx="3528392" cy="1872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58631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DocID xmlns="ffbe964c-68eb-4fe3-95fd-83c95ae91e19"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A6E2BF78300BE49AD0BD5099383BABE" ma:contentTypeVersion="1" ma:contentTypeDescription="Create a new document." ma:contentTypeScope="" ma:versionID="03e46ee336bc2371b2506cec175ddd7a">
  <xsd:schema xmlns:xsd="http://www.w3.org/2001/XMLSchema" xmlns:xs="http://www.w3.org/2001/XMLSchema" xmlns:p="http://schemas.microsoft.com/office/2006/metadata/properties" xmlns:ns2="ffbe964c-68eb-4fe3-95fd-83c95ae91e19" targetNamespace="http://schemas.microsoft.com/office/2006/metadata/properties" ma:root="true" ma:fieldsID="086b8e2514cde5ce4b99bd39a136db73" ns2:_="">
    <xsd:import namespace="ffbe964c-68eb-4fe3-95fd-83c95ae91e19"/>
    <xsd:element name="properties">
      <xsd:complexType>
        <xsd:sequence>
          <xsd:element name="documentManagement">
            <xsd:complexType>
              <xsd:all>
                <xsd:element ref="ns2: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e964c-68eb-4fe3-95fd-83c95ae91e19" elementFormDefault="qualified">
    <xsd:import namespace="http://schemas.microsoft.com/office/2006/documentManagement/types"/>
    <xsd:import namespace="http://schemas.microsoft.com/office/infopath/2007/PartnerControls"/>
    <xsd:element name="DocID" ma:index="8" nillable="true" ma:displayName="DocID" ma:internalName="DocID"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6EF36B-B934-49C5-8B29-2932A35340AF}">
  <ds:schemaRefs>
    <ds:schemaRef ds:uri="http://schemas.microsoft.com/sharepoint/v3/contenttype/forms"/>
  </ds:schemaRefs>
</ds:datastoreItem>
</file>

<file path=customXml/itemProps2.xml><?xml version="1.0" encoding="utf-8"?>
<ds:datastoreItem xmlns:ds="http://schemas.openxmlformats.org/officeDocument/2006/customXml" ds:itemID="{6EB62FEF-DD99-464D-BC38-07A195B91C91}">
  <ds:schemaRefs>
    <ds:schemaRef ds:uri="http://schemas.microsoft.com/office/2006/metadata/longProperties"/>
  </ds:schemaRefs>
</ds:datastoreItem>
</file>

<file path=customXml/itemProps3.xml><?xml version="1.0" encoding="utf-8"?>
<ds:datastoreItem xmlns:ds="http://schemas.openxmlformats.org/officeDocument/2006/customXml" ds:itemID="{F1D60A38-927D-43D8-A505-FEB5B8977247}">
  <ds:schemaRefs>
    <ds:schemaRef ds:uri="http://schemas.microsoft.com/office/2006/metadata/properties"/>
    <ds:schemaRef ds:uri="http://schemas.microsoft.com/office/infopath/2007/PartnerControls"/>
    <ds:schemaRef ds:uri="http://www.w3.org/XML/1998/namespace"/>
    <ds:schemaRef ds:uri="ffbe964c-68eb-4fe3-95fd-83c95ae91e19"/>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s>
</ds:datastoreItem>
</file>

<file path=customXml/itemProps4.xml><?xml version="1.0" encoding="utf-8"?>
<ds:datastoreItem xmlns:ds="http://schemas.openxmlformats.org/officeDocument/2006/customXml" ds:itemID="{B66B828F-5199-467A-A62A-5993422B15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be964c-68eb-4fe3-95fd-83c95ae91e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4060</TotalTime>
  <Words>1243</Words>
  <Application>Microsoft Office PowerPoint</Application>
  <PresentationFormat>On-screen Show (4:3)</PresentationFormat>
  <Paragraphs>190</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_APR1_2014</vt:lpstr>
      <vt:lpstr>Corporate-level Evaluation on IFAD’s Performance-based Allocation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Alvarez-Pagella, Melba</dc:creator>
  <cp:lastModifiedBy>Santarelli, Giulia</cp:lastModifiedBy>
  <cp:revision>251</cp:revision>
  <cp:lastPrinted>2016-03-08T16:03:37Z</cp:lastPrinted>
  <dcterms:created xsi:type="dcterms:W3CDTF">2014-09-17T09:06:47Z</dcterms:created>
  <dcterms:modified xsi:type="dcterms:W3CDTF">2016-03-09T11:17:39Z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0x010100DA6E2BF78300BE49AD0BD5099383BABE</vt:lpwstr>
  </property>
</Properties>
</file>