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5"/>
  </p:sldMasterIdLst>
  <p:notesMasterIdLst>
    <p:notesMasterId r:id="rId11"/>
  </p:notesMasterIdLst>
  <p:handoutMasterIdLst>
    <p:handoutMasterId r:id="rId12"/>
  </p:handoutMasterIdLst>
  <p:sldIdLst>
    <p:sldId id="260" r:id="rId6"/>
    <p:sldId id="261" r:id="rId7"/>
    <p:sldId id="268" r:id="rId8"/>
    <p:sldId id="270" r:id="rId9"/>
    <p:sldId id="267" r:id="rId10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023"/>
    <a:srgbClr val="0070C0"/>
    <a:srgbClr val="660066"/>
    <a:srgbClr val="B3A1C7"/>
    <a:srgbClr val="CAC1FD"/>
    <a:srgbClr val="0E326F"/>
    <a:srgbClr val="760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5" autoAdjust="0"/>
    <p:restoredTop sz="94629" autoAdjust="0"/>
  </p:normalViewPr>
  <p:slideViewPr>
    <p:cSldViewPr>
      <p:cViewPr>
        <p:scale>
          <a:sx n="100" d="100"/>
          <a:sy n="100" d="100"/>
        </p:scale>
        <p:origin x="-195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BF8E-ED35-4478-8BDC-F3B49C58412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5ED5-A873-49A3-A325-44947882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9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3B7ACF-974A-4161-B14D-12E8A6B11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718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Purple are assumptions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29A94-19B7-1B44-91C0-E15CCE22C9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3717032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987824" y="6021288"/>
            <a:ext cx="259228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7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9E47A-A3E4-A749-A91C-49F7F28F8435}" type="datetime1">
              <a:rPr lang="en-CA" smtClean="0"/>
              <a:t>14/09/2016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C577D1-D88F-DE42-8C3B-9926CFE1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7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52120" y="61267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980056"/>
            <a:ext cx="2376264" cy="6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r>
              <a:rPr lang="en-US" sz="1600" b="1" dirty="0" smtClean="0"/>
              <a:t>Framework developed for the Evaluation </a:t>
            </a:r>
            <a:r>
              <a:rPr lang="en-US" sz="1600" b="1" dirty="0"/>
              <a:t>Synthesis on GEWE practices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>
                <a:latin typeface="+mj-lt"/>
              </a:rPr>
              <a:t>Towards a GEWE Theory of Change</a:t>
            </a:r>
            <a:endParaRPr lang="en-GB" sz="3200" dirty="0">
              <a:latin typeface="+mj-lt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8" b="187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0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Generic GEWE Pathway ToC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55" y="1519587"/>
            <a:ext cx="7382769" cy="406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GEWE interventions and results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17772"/>
            <a:ext cx="8066088" cy="429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467544" y="1556792"/>
            <a:ext cx="7776864" cy="1152128"/>
          </a:xfrm>
          <a:prstGeom prst="rightArrow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0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Elbow Connector 30"/>
          <p:cNvCxnSpPr>
            <a:endCxn id="77" idx="0"/>
          </p:cNvCxnSpPr>
          <p:nvPr/>
        </p:nvCxnSpPr>
        <p:spPr>
          <a:xfrm rot="5400000">
            <a:off x="3061180" y="4224578"/>
            <a:ext cx="3220825" cy="1197620"/>
          </a:xfrm>
          <a:prstGeom prst="bentConnector3">
            <a:avLst>
              <a:gd name="adj1" fmla="val 31801"/>
            </a:avLst>
          </a:prstGeom>
          <a:ln w="47625">
            <a:solidFill>
              <a:schemeClr val="accent3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 rot="2160000">
            <a:off x="5922670" y="5268583"/>
            <a:ext cx="591669" cy="169692"/>
          </a:xfrm>
          <a:prstGeom prst="rightArrow">
            <a:avLst>
              <a:gd name="adj1" fmla="val 96315"/>
              <a:gd name="adj2" fmla="val 50000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32" y="124521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Bangladesh: Microfinance for Marginal and Small Farmers Project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45668B5-3206-4050-A8E2-5EBC6061D5A9}" type="slidenum">
              <a:rPr lang="en-GB" smtClean="0"/>
              <a:t>4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619672" y="3974108"/>
            <a:ext cx="2376264" cy="155506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dirty="0" smtClean="0">
                <a:latin typeface="+mj-lt"/>
              </a:rPr>
              <a:t>Improved provision of microfinance services by </a:t>
            </a:r>
            <a:r>
              <a:rPr lang="en-GB" sz="1300" dirty="0" err="1" smtClean="0">
                <a:latin typeface="+mj-lt"/>
              </a:rPr>
              <a:t>MFIs</a:t>
            </a:r>
            <a:endParaRPr lang="en-GB" sz="13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sz="1300" dirty="0" smtClean="0">
                <a:latin typeface="+mj-lt"/>
              </a:rPr>
              <a:t>Availability of funding</a:t>
            </a:r>
          </a:p>
          <a:p>
            <a:pPr marL="285750" indent="-285750">
              <a:buFontTx/>
              <a:buChar char="-"/>
            </a:pPr>
            <a:r>
              <a:rPr lang="en-GB" sz="1300" dirty="0" smtClean="0">
                <a:latin typeface="+mj-lt"/>
              </a:rPr>
              <a:t>Services better suited to the needs of </a:t>
            </a:r>
            <a:r>
              <a:rPr lang="en-GB" sz="1300" dirty="0" err="1" smtClean="0">
                <a:latin typeface="+mj-lt"/>
              </a:rPr>
              <a:t>SMFs</a:t>
            </a:r>
            <a:endParaRPr lang="en-GB" sz="13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63912" y="5490544"/>
            <a:ext cx="1755322" cy="74676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bg1"/>
                </a:solidFill>
                <a:latin typeface="+mj-lt"/>
              </a:rPr>
              <a:t>Increased access to microfinance services by </a:t>
            </a:r>
            <a:r>
              <a:rPr lang="en-GB" sz="1300" dirty="0" err="1" smtClean="0">
                <a:solidFill>
                  <a:schemeClr val="bg1"/>
                </a:solidFill>
                <a:latin typeface="+mj-lt"/>
              </a:rPr>
              <a:t>SMFs</a:t>
            </a:r>
            <a:endParaRPr lang="en-GB"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22290" y="2418935"/>
            <a:ext cx="1896216" cy="109957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latin typeface="+mj-lt"/>
              </a:rPr>
              <a:t>Increased returns to agricultural production (yield</a:t>
            </a:r>
            <a:r>
              <a:rPr lang="en-GB" sz="1300" dirty="0" smtClean="0">
                <a:latin typeface="+mj-lt"/>
                <a:sym typeface="Wingdings"/>
              </a:rPr>
              <a:t> and/or cost)</a:t>
            </a:r>
            <a:endParaRPr lang="en-GB" sz="130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63035" y="2361714"/>
            <a:ext cx="2160240" cy="121401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latin typeface="+mj-lt"/>
              </a:rPr>
              <a:t>Group </a:t>
            </a:r>
            <a:r>
              <a:rPr lang="en-GB" sz="1300" dirty="0" smtClean="0">
                <a:latin typeface="+mj-lt"/>
              </a:rPr>
              <a:t>mobilization</a:t>
            </a:r>
            <a:r>
              <a:rPr lang="en-GB" sz="1300" dirty="0" smtClean="0">
                <a:latin typeface="+mj-lt"/>
              </a:rPr>
              <a:t>, training of SMFs in crop/livestock production technologies</a:t>
            </a:r>
            <a:endParaRPr lang="en-GB" sz="13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547" y="5949280"/>
            <a:ext cx="6305245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GB" sz="1200" b="1" dirty="0" err="1" smtClean="0">
                <a:solidFill>
                  <a:schemeClr val="tx1"/>
                </a:solidFill>
                <a:latin typeface="+mj-lt"/>
              </a:rPr>
              <a:t>SMFs</a:t>
            </a: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: Small and marginal farmers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200" b="1" dirty="0" err="1" smtClean="0">
                <a:solidFill>
                  <a:schemeClr val="tx1"/>
                </a:solidFill>
                <a:latin typeface="+mj-lt"/>
              </a:rPr>
              <a:t>MFIs</a:t>
            </a: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: Microfinance Institutions 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200" b="1" dirty="0" err="1" smtClean="0">
                <a:solidFill>
                  <a:schemeClr val="tx1"/>
                </a:solidFill>
                <a:latin typeface="+mj-lt"/>
              </a:rPr>
              <a:t>DAE</a:t>
            </a: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+mj-lt"/>
              </a:rPr>
              <a:t>Dept</a:t>
            </a: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 of </a:t>
            </a:r>
            <a:r>
              <a:rPr lang="en-GB" sz="1200" dirty="0" err="1" smtClean="0">
                <a:solidFill>
                  <a:schemeClr val="tx1"/>
                </a:solidFill>
                <a:latin typeface="+mj-lt"/>
              </a:rPr>
              <a:t>Agric</a:t>
            </a: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 Extension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6932" y="4187498"/>
            <a:ext cx="1216269" cy="111371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latin typeface="+mj-lt"/>
              </a:rPr>
              <a:t>Credit funds to POs for on-lending to </a:t>
            </a:r>
            <a:r>
              <a:rPr lang="en-GB" sz="1300" dirty="0" err="1" smtClean="0">
                <a:latin typeface="+mj-lt"/>
              </a:rPr>
              <a:t>SMFs</a:t>
            </a:r>
            <a:endParaRPr lang="en-GB" sz="13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548" y="2527252"/>
            <a:ext cx="1295291" cy="11637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latin typeface="+mj-lt"/>
              </a:rPr>
              <a:t>Capacity- </a:t>
            </a:r>
            <a:r>
              <a:rPr lang="en-GB" sz="1300" dirty="0" smtClean="0">
                <a:latin typeface="+mj-lt"/>
              </a:rPr>
              <a:t>building and other support to POs, DAE</a:t>
            </a:r>
            <a:endParaRPr lang="en-GB" sz="1300" dirty="0">
              <a:latin typeface="+mj-lt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607311" y="1543997"/>
            <a:ext cx="1137156" cy="677355"/>
          </a:xfrm>
          <a:prstGeom prst="wedgeRoundRectCallout">
            <a:avLst>
              <a:gd name="adj1" fmla="val -23034"/>
              <a:gd name="adj2" fmla="val 146223"/>
              <a:gd name="adj3" fmla="val 16667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i="1" dirty="0" smtClean="0">
                <a:solidFill>
                  <a:srgbClr val="FF0000"/>
                </a:solidFill>
                <a:latin typeface="+mj-lt"/>
              </a:rPr>
              <a:t>Technology adoption</a:t>
            </a:r>
            <a:endParaRPr lang="en-GB" sz="13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744466" y="4310079"/>
            <a:ext cx="1450594" cy="1114248"/>
          </a:xfrm>
          <a:prstGeom prst="wedgeRoundRectCallout">
            <a:avLst>
              <a:gd name="adj1" fmla="val -71053"/>
              <a:gd name="adj2" fmla="val -30172"/>
              <a:gd name="adj3" fmla="val 16667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i="1" dirty="0" smtClean="0">
                <a:solidFill>
                  <a:srgbClr val="FF0000"/>
                </a:solidFill>
                <a:latin typeface="+mj-lt"/>
                <a:sym typeface="Wingdings"/>
              </a:rPr>
              <a:t>Effective u</a:t>
            </a:r>
            <a:r>
              <a:rPr lang="en-GB" sz="1300" i="1" dirty="0" smtClean="0">
                <a:solidFill>
                  <a:srgbClr val="FF0000"/>
                </a:solidFill>
                <a:latin typeface="+mj-lt"/>
              </a:rPr>
              <a:t>se of microcredit for productive purposes</a:t>
            </a:r>
            <a:endParaRPr lang="en-GB" sz="13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95060" y="1340769"/>
            <a:ext cx="2588900" cy="8805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2"/>
                </a:solidFill>
                <a:latin typeface="+mj-lt"/>
              </a:rPr>
              <a:t>Increased production for home </a:t>
            </a:r>
            <a:r>
              <a:rPr lang="en-GB" sz="1300" dirty="0" smtClean="0">
                <a:solidFill>
                  <a:schemeClr val="tx2"/>
                </a:solidFill>
                <a:latin typeface="+mj-lt"/>
              </a:rPr>
              <a:t>consumption, reduced </a:t>
            </a:r>
            <a:r>
              <a:rPr lang="en-GB" sz="1300" dirty="0" smtClean="0">
                <a:solidFill>
                  <a:schemeClr val="tx2"/>
                </a:solidFill>
                <a:latin typeface="+mj-lt"/>
              </a:rPr>
              <a:t>need to buy food</a:t>
            </a:r>
            <a:endParaRPr lang="en-GB" sz="13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1878999" y="5766962"/>
            <a:ext cx="1728311" cy="364635"/>
          </a:xfrm>
          <a:prstGeom prst="wedgeRoundRectCallout">
            <a:avLst>
              <a:gd name="adj1" fmla="val 81932"/>
              <a:gd name="adj2" fmla="val -135482"/>
              <a:gd name="adj3" fmla="val 16667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 smtClean="0">
                <a:solidFill>
                  <a:srgbClr val="FF0000"/>
                </a:solidFill>
                <a:latin typeface="+mj-lt"/>
              </a:rPr>
              <a:t>Demand, uptake</a:t>
            </a:r>
            <a:endParaRPr lang="en-GB" sz="14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189376" y="2527871"/>
            <a:ext cx="1363324" cy="8816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2"/>
                </a:solidFill>
                <a:latin typeface="+mj-lt"/>
              </a:rPr>
              <a:t>Increased marketed outputs</a:t>
            </a:r>
            <a:endParaRPr lang="en-GB" sz="13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9" name="Straight Arrow Connector 28"/>
          <p:cNvCxnSpPr>
            <a:stCxn id="11" idx="3"/>
            <a:endCxn id="9" idx="1"/>
          </p:cNvCxnSpPr>
          <p:nvPr/>
        </p:nvCxnSpPr>
        <p:spPr>
          <a:xfrm>
            <a:off x="3823275" y="2968720"/>
            <a:ext cx="499015" cy="0"/>
          </a:xfrm>
          <a:prstGeom prst="straightConnector1">
            <a:avLst/>
          </a:prstGeom>
          <a:ln w="508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31287" y="5187404"/>
            <a:ext cx="438004" cy="473844"/>
          </a:xfrm>
          <a:prstGeom prst="straightConnector1">
            <a:avLst/>
          </a:prstGeom>
          <a:ln w="508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499992" y="3518505"/>
            <a:ext cx="0" cy="1887775"/>
          </a:xfrm>
          <a:prstGeom prst="straightConnector1">
            <a:avLst/>
          </a:prstGeom>
          <a:ln w="508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381839" y="2994948"/>
            <a:ext cx="281196" cy="0"/>
          </a:xfrm>
          <a:prstGeom prst="straightConnector1">
            <a:avLst/>
          </a:prstGeom>
          <a:ln w="53975">
            <a:solidFill>
              <a:srgbClr val="00206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Punched Tape 47"/>
          <p:cNvSpPr/>
          <p:nvPr/>
        </p:nvSpPr>
        <p:spPr>
          <a:xfrm>
            <a:off x="6825510" y="5485886"/>
            <a:ext cx="2231740" cy="1209030"/>
          </a:xfrm>
          <a:prstGeom prst="flowChartPunchedTap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Increased incomes, improved food security</a:t>
            </a:r>
            <a:endParaRPr lang="en-GB" sz="1400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225000" y="2221353"/>
            <a:ext cx="237784" cy="293562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6" idx="1"/>
          </p:cNvCxnSpPr>
          <p:nvPr/>
        </p:nvCxnSpPr>
        <p:spPr>
          <a:xfrm>
            <a:off x="6138529" y="2949288"/>
            <a:ext cx="1050847" cy="19432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6262285" y="3405255"/>
            <a:ext cx="1205560" cy="936104"/>
          </a:xfrm>
          <a:prstGeom prst="wedgeRoundRectCallout">
            <a:avLst>
              <a:gd name="adj1" fmla="val -31276"/>
              <a:gd name="adj2" fmla="val -101271"/>
              <a:gd name="adj3" fmla="val 16667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09728" indent="0" algn="ctr">
              <a:buNone/>
            </a:pPr>
            <a:r>
              <a:rPr lang="en-GB" sz="1300" i="1" dirty="0" smtClean="0">
                <a:solidFill>
                  <a:srgbClr val="FF0000"/>
                </a:solidFill>
                <a:latin typeface="+mj-lt"/>
              </a:rPr>
              <a:t>Access to output markets</a:t>
            </a:r>
            <a:endParaRPr lang="en-GB" sz="13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584286" y="4854124"/>
            <a:ext cx="1240247" cy="63642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bg1"/>
                </a:solidFill>
                <a:latin typeface="+mj-lt"/>
              </a:rPr>
              <a:t>Off-farm  enterprise activities</a:t>
            </a:r>
            <a:endParaRPr lang="en-GB" sz="13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4" name="Straight Arrow Connector 63"/>
          <p:cNvCxnSpPr>
            <a:stCxn id="6" idx="3"/>
          </p:cNvCxnSpPr>
          <p:nvPr/>
        </p:nvCxnSpPr>
        <p:spPr>
          <a:xfrm flipV="1">
            <a:off x="6119234" y="5485886"/>
            <a:ext cx="578686" cy="378042"/>
          </a:xfrm>
          <a:prstGeom prst="straightConnector1">
            <a:avLst/>
          </a:prstGeom>
          <a:ln w="508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842696" y="5187404"/>
            <a:ext cx="197368" cy="473844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783960" y="2221353"/>
            <a:ext cx="1" cy="3310985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244409" y="3409568"/>
            <a:ext cx="1" cy="2186391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3325832" y="6433801"/>
            <a:ext cx="1493900" cy="31821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2"/>
                </a:solidFill>
                <a:latin typeface="+mj-lt"/>
              </a:rPr>
              <a:t>Savings</a:t>
            </a:r>
            <a:r>
              <a:rPr lang="en-GB" sz="1300" dirty="0">
                <a:solidFill>
                  <a:schemeClr val="tx2"/>
                </a:solidFill>
                <a:sym typeface="Wingdings"/>
              </a:rPr>
              <a:t> </a:t>
            </a:r>
            <a:r>
              <a:rPr lang="en-GB" sz="1300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sz="13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4175889" y="6230482"/>
            <a:ext cx="424855" cy="150324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331640" y="4744353"/>
            <a:ext cx="281196" cy="0"/>
          </a:xfrm>
          <a:prstGeom prst="straightConnector1">
            <a:avLst/>
          </a:prstGeom>
          <a:ln w="53975">
            <a:solidFill>
              <a:srgbClr val="00206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168448" y="6380806"/>
            <a:ext cx="1640425" cy="424199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2"/>
                </a:solidFill>
                <a:latin typeface="+mj-lt"/>
                <a:sym typeface="Wingdings"/>
              </a:rPr>
              <a:t>Vulnerability to shocks </a:t>
            </a:r>
            <a:r>
              <a:rPr lang="en-GB" sz="1300" dirty="0">
                <a:solidFill>
                  <a:schemeClr val="tx2"/>
                </a:solidFill>
                <a:latin typeface="+mj-lt"/>
                <a:sym typeface="Wingdings"/>
              </a:rPr>
              <a:t></a:t>
            </a:r>
            <a:r>
              <a:rPr lang="en-GB" sz="1300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sz="13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9" name="Straight Arrow Connector 38"/>
          <p:cNvCxnSpPr>
            <a:stCxn id="77" idx="3"/>
            <a:endCxn id="33" idx="1"/>
          </p:cNvCxnSpPr>
          <p:nvPr/>
        </p:nvCxnSpPr>
        <p:spPr>
          <a:xfrm>
            <a:off x="4819732" y="6592906"/>
            <a:ext cx="348716" cy="0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343892" y="5863929"/>
            <a:ext cx="481618" cy="516877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61"/>
          <p:cNvSpPr txBox="1">
            <a:spLocks/>
          </p:cNvSpPr>
          <p:nvPr/>
        </p:nvSpPr>
        <p:spPr>
          <a:xfrm>
            <a:off x="3357389" y="3369672"/>
            <a:ext cx="993394" cy="804338"/>
          </a:xfrm>
          <a:prstGeom prst="wedgeRoundRectCallout">
            <a:avLst>
              <a:gd name="adj1" fmla="val 12511"/>
              <a:gd name="adj2" fmla="val -96579"/>
              <a:gd name="adj3" fmla="val 16667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 algn="ctr">
              <a:buFont typeface="Georgia"/>
              <a:buNone/>
            </a:pPr>
            <a:r>
              <a:rPr lang="en-GB" sz="1300" i="1" dirty="0" smtClean="0">
                <a:solidFill>
                  <a:srgbClr val="FF0000"/>
                </a:solidFill>
                <a:latin typeface="+mj-lt"/>
              </a:rPr>
              <a:t>Access to input markets</a:t>
            </a:r>
            <a:endParaRPr lang="en-GB" sz="13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663035" y="1543998"/>
            <a:ext cx="1843563" cy="60700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latin typeface="+mj-lt"/>
              </a:rPr>
              <a:t>Training of members in social issues</a:t>
            </a:r>
            <a:endParaRPr lang="en-GB" sz="1300" dirty="0">
              <a:latin typeface="+mj-lt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1301378" y="2151004"/>
            <a:ext cx="361657" cy="393534"/>
          </a:xfrm>
          <a:prstGeom prst="straightConnector1">
            <a:avLst/>
          </a:prstGeom>
          <a:ln w="53975">
            <a:solidFill>
              <a:srgbClr val="00206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5652119" y="631230"/>
            <a:ext cx="3312369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i="1" dirty="0" smtClean="0">
                <a:solidFill>
                  <a:schemeClr val="bg1"/>
                </a:solidFill>
                <a:latin typeface="+mj-lt"/>
              </a:rPr>
              <a:t>Other activities: livestock insurance pilot, crop storage loans, </a:t>
            </a:r>
            <a:r>
              <a:rPr lang="en-GB" sz="1300" i="1" dirty="0" err="1" smtClean="0">
                <a:solidFill>
                  <a:schemeClr val="bg1"/>
                </a:solidFill>
                <a:latin typeface="+mj-lt"/>
              </a:rPr>
              <a:t>mkt</a:t>
            </a:r>
            <a:r>
              <a:rPr lang="en-GB" sz="1300" i="1" dirty="0" smtClean="0">
                <a:solidFill>
                  <a:schemeClr val="bg1"/>
                </a:solidFill>
                <a:latin typeface="+mj-lt"/>
              </a:rPr>
              <a:t> linkage support…</a:t>
            </a:r>
            <a:endParaRPr lang="en-GB" sz="13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4819732" y="1349035"/>
            <a:ext cx="1299502" cy="747701"/>
          </a:xfrm>
          <a:prstGeom prst="wedgeRoundRectCallout">
            <a:avLst>
              <a:gd name="adj1" fmla="val -104225"/>
              <a:gd name="adj2" fmla="val 135248"/>
              <a:gd name="adj3" fmla="val 16667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i="1" dirty="0" smtClean="0">
                <a:solidFill>
                  <a:srgbClr val="FF0000"/>
                </a:solidFill>
                <a:latin typeface="+mj-lt"/>
              </a:rPr>
              <a:t>Favourable weather</a:t>
            </a:r>
            <a:endParaRPr lang="en-GB" sz="13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22459" y="1484979"/>
            <a:ext cx="1071341" cy="592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 smtClean="0">
                <a:solidFill>
                  <a:schemeClr val="tx1"/>
                </a:solidFill>
                <a:latin typeface="+mj-lt"/>
              </a:rPr>
              <a:t>Project components</a:t>
            </a:r>
            <a:endParaRPr lang="en-GB" sz="1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55600" y="4077072"/>
            <a:ext cx="8701650" cy="216024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1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can GEWE practices be linked to outcomes and longer term changes and impact? What evidence and knowledge do we have about those links?</a:t>
            </a:r>
          </a:p>
          <a:p>
            <a:r>
              <a:rPr lang="en-GB" dirty="0" smtClean="0"/>
              <a:t>What are the </a:t>
            </a:r>
            <a:r>
              <a:rPr lang="en-GB" dirty="0"/>
              <a:t>key assumptions and factors that enable or hinder </a:t>
            </a:r>
            <a:r>
              <a:rPr lang="en-GB" dirty="0" smtClean="0"/>
              <a:t>GEWE results and long term transformative changes?</a:t>
            </a:r>
          </a:p>
          <a:p>
            <a:r>
              <a:rPr lang="en-US" dirty="0" smtClean="0"/>
              <a:t>Where are the gaps in terms of focus and knowledge?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 for this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7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APR1_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ffbe964c-68eb-4fe3-95fd-83c95ae91e19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E2BF78300BE49AD0BD5099383BABE" ma:contentTypeVersion="1" ma:contentTypeDescription="Create a new document." ma:contentTypeScope="" ma:versionID="fa66e72acb7264d020b86ee48628476d">
  <xsd:schema xmlns:xsd="http://www.w3.org/2001/XMLSchema" xmlns:xs="http://www.w3.org/2001/XMLSchema" xmlns:p="http://schemas.microsoft.com/office/2006/metadata/properties" xmlns:ns2="ffbe964c-68eb-4fe3-95fd-83c95ae91e19" targetNamespace="http://schemas.microsoft.com/office/2006/metadata/properties" ma:root="true" ma:fieldsID="f58b3af17a7801f052cc984dc34a5457" ns2:_="">
    <xsd:import namespace="ffbe964c-68eb-4fe3-95fd-83c95ae91e19"/>
    <xsd:element name="properties">
      <xsd:complexType>
        <xsd:sequence>
          <xsd:element name="documentManagement">
            <xsd:complexType>
              <xsd:all>
                <xsd:element ref="ns2: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e964c-68eb-4fe3-95fd-83c95ae91e19" elementFormDefault="qualified">
    <xsd:import namespace="http://schemas.microsoft.com/office/2006/documentManagement/types"/>
    <xsd:import namespace="http://schemas.microsoft.com/office/infopath/2007/PartnerControls"/>
    <xsd:element name="DocID" ma:index="8" nillable="true" ma:displayName="DocID" ma:internalName="DocID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D60A38-927D-43D8-A505-FEB5B8977247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ffbe964c-68eb-4fe3-95fd-83c95ae91e19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62FEF-DD99-464D-BC38-07A195B91C91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F6EF36B-B934-49C5-8B29-2932A35340A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233359-1FFE-49C5-9690-FF06A6353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e964c-68eb-4fe3-95fd-83c95ae91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251</Words>
  <Application>Microsoft Office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_APR1_2014</vt:lpstr>
      <vt:lpstr>Towards a GEWE Theory of Change</vt:lpstr>
      <vt:lpstr>PowerPoint Presentation</vt:lpstr>
      <vt:lpstr>PowerPoint Presentation</vt:lpstr>
      <vt:lpstr>Bangladesh: Microfinance for Marginal and Small Farmers Project</vt:lpstr>
      <vt:lpstr>PowerPoint Presentation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IOE PPT Template (July 2016)</dc:title>
  <dc:creator>Alvarez-Pagella, Melba</dc:creator>
  <cp:lastModifiedBy>Alvarez-Pagella, Melba</cp:lastModifiedBy>
  <cp:revision>43</cp:revision>
  <cp:lastPrinted>2016-09-08T11:55:17Z</cp:lastPrinted>
  <dcterms:created xsi:type="dcterms:W3CDTF">2014-09-17T09:06:47Z</dcterms:created>
  <dcterms:modified xsi:type="dcterms:W3CDTF">2016-09-14T11:54:04Z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0x010100DA6E2BF78300BE49AD0BD5099383BABE</vt:lpwstr>
  </property>
</Properties>
</file>