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7" r:id="rId3"/>
    <p:sldId id="264" r:id="rId4"/>
    <p:sldId id="268" r:id="rId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660"/>
  </p:normalViewPr>
  <p:slideViewPr>
    <p:cSldViewPr>
      <p:cViewPr varScale="1">
        <p:scale>
          <a:sx n="65" d="100"/>
          <a:sy n="65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bishopsambrook\Documents\gender%20policy\reporting%20on%20g%20policy%20for%20july-dec%202015\qa%20and%20pcr%20psr%20scores%20for%202102-2015%20colou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bishopsambrook\Documents\gender%20policy\reporting%20on%20g%20policy%20for%20july-dec%202015\qa%20and%20pcr%20psr%20scores%20for%202102-2015%20colou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bishopsambrook\Documents\gender%20policy\reporting%20on%20g%20policy%20for%20july-dec%202015\qa%20and%20pcr%20psr%20scores%20for%202102-2015%20colou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Sheet1!$C$11:$E$11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Sheet1!$C$12:$E$12</c:f>
              <c:numCache>
                <c:formatCode>General</c:formatCode>
                <c:ptCount val="3"/>
                <c:pt idx="0">
                  <c:v>76</c:v>
                </c:pt>
                <c:pt idx="1">
                  <c:v>26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Sheet1!$B$13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  <a:prstDash val="solid"/>
            </a:ln>
          </c:spPr>
          <c:invertIfNegative val="0"/>
          <c:cat>
            <c:strRef>
              <c:f>Sheet1!$C$11:$E$11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Sheet1!$C$13:$E$13</c:f>
              <c:numCache>
                <c:formatCode>General</c:formatCode>
                <c:ptCount val="3"/>
                <c:pt idx="0">
                  <c:v>83</c:v>
                </c:pt>
                <c:pt idx="1">
                  <c:v>27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Sheet1!$B$14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Sheet1!$C$11:$E$11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Sheet1!$C$14:$E$14</c:f>
              <c:numCache>
                <c:formatCode>General</c:formatCode>
                <c:ptCount val="3"/>
                <c:pt idx="0">
                  <c:v>94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16448"/>
        <c:axId val="90284800"/>
      </c:barChart>
      <c:catAx>
        <c:axId val="8421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284800"/>
        <c:crosses val="autoZero"/>
        <c:auto val="1"/>
        <c:lblAlgn val="ctr"/>
        <c:lblOffset val="100"/>
        <c:noMultiLvlLbl val="0"/>
      </c:catAx>
      <c:valAx>
        <c:axId val="9028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16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Sheet1!$C$22:$E$22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Sheet1!$C$23:$E$23</c:f>
              <c:numCache>
                <c:formatCode>General</c:formatCode>
                <c:ptCount val="3"/>
                <c:pt idx="0">
                  <c:v>88</c:v>
                </c:pt>
                <c:pt idx="1">
                  <c:v>42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Sheet1!$B$24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Sheet1!$C$22:$E$22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Sheet1!$C$24:$E$24</c:f>
              <c:numCache>
                <c:formatCode>General</c:formatCode>
                <c:ptCount val="3"/>
                <c:pt idx="0">
                  <c:v>90</c:v>
                </c:pt>
                <c:pt idx="1">
                  <c:v>29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Sheet1!$B$25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Sheet1!$C$22:$E$22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Sheet1!$C$25:$E$25</c:f>
              <c:numCache>
                <c:formatCode>General</c:formatCode>
                <c:ptCount val="3"/>
                <c:pt idx="0">
                  <c:v>93</c:v>
                </c:pt>
                <c:pt idx="1">
                  <c:v>70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Sheet1!$B$26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Sheet1!$C$22:$E$22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Sheet1!$C$26:$E$26</c:f>
              <c:numCache>
                <c:formatCode>General</c:formatCode>
                <c:ptCount val="3"/>
                <c:pt idx="0">
                  <c:v>90</c:v>
                </c:pt>
                <c:pt idx="1">
                  <c:v>50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83392"/>
        <c:axId val="55084928"/>
      </c:barChart>
      <c:catAx>
        <c:axId val="5508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5084928"/>
        <c:crosses val="autoZero"/>
        <c:auto val="1"/>
        <c:lblAlgn val="ctr"/>
        <c:lblOffset val="100"/>
        <c:noMultiLvlLbl val="0"/>
      </c:catAx>
      <c:valAx>
        <c:axId val="5508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083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Sheet1!$B$41</c:f>
              <c:strCache>
                <c:ptCount val="1"/>
                <c:pt idx="0">
                  <c:v>2012-13</c:v>
                </c:pt>
              </c:strCache>
            </c:strRef>
          </c:tx>
          <c:invertIfNegative val="0"/>
          <c:cat>
            <c:strRef>
              <c:f>Sheet1!$C$40:$E$40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Sheet1!$C$41:$E$41</c:f>
              <c:numCache>
                <c:formatCode>0</c:formatCode>
                <c:ptCount val="3"/>
                <c:pt idx="0">
                  <c:v>88.979591836734699</c:v>
                </c:pt>
                <c:pt idx="1">
                  <c:v>36.734693877551024</c:v>
                </c:pt>
                <c:pt idx="2">
                  <c:v>4.4897959183673466</c:v>
                </c:pt>
              </c:numCache>
            </c:numRef>
          </c:val>
        </c:ser>
        <c:ser>
          <c:idx val="1"/>
          <c:order val="1"/>
          <c:tx>
            <c:strRef>
              <c:f>Sheet1!$B$42</c:f>
              <c:strCache>
                <c:ptCount val="1"/>
                <c:pt idx="0">
                  <c:v>2013-14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Sheet1!$C$40:$E$40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Sheet1!$C$42:$E$42</c:f>
              <c:numCache>
                <c:formatCode>0</c:formatCode>
                <c:ptCount val="3"/>
                <c:pt idx="0">
                  <c:v>88.432835820895534</c:v>
                </c:pt>
                <c:pt idx="1">
                  <c:v>39.552238805970148</c:v>
                </c:pt>
                <c:pt idx="2">
                  <c:v>3.3582089552238807</c:v>
                </c:pt>
              </c:numCache>
            </c:numRef>
          </c:val>
        </c:ser>
        <c:ser>
          <c:idx val="2"/>
          <c:order val="2"/>
          <c:tx>
            <c:strRef>
              <c:f>Sheet1!$B$43</c:f>
              <c:strCache>
                <c:ptCount val="1"/>
                <c:pt idx="0">
                  <c:v>2014-15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Sheet1!$C$40:$E$40</c:f>
              <c:strCache>
                <c:ptCount val="3"/>
                <c:pt idx="0">
                  <c:v>score =  4+</c:v>
                </c:pt>
                <c:pt idx="1">
                  <c:v>score = 5+</c:v>
                </c:pt>
                <c:pt idx="2">
                  <c:v>score = 6</c:v>
                </c:pt>
              </c:strCache>
            </c:strRef>
          </c:cat>
          <c:val>
            <c:numRef>
              <c:f>Sheet1!$C$43:$E$43</c:f>
              <c:numCache>
                <c:formatCode>0</c:formatCode>
                <c:ptCount val="3"/>
                <c:pt idx="0">
                  <c:v>89.393939393939391</c:v>
                </c:pt>
                <c:pt idx="1">
                  <c:v>36.363636363636367</c:v>
                </c:pt>
                <c:pt idx="2">
                  <c:v>4.1666666666666661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110656"/>
        <c:axId val="55112448"/>
      </c:barChart>
      <c:catAx>
        <c:axId val="55110656"/>
        <c:scaling>
          <c:orientation val="minMax"/>
        </c:scaling>
        <c:delete val="0"/>
        <c:axPos val="b"/>
        <c:majorTickMark val="out"/>
        <c:minorTickMark val="none"/>
        <c:tickLblPos val="nextTo"/>
        <c:crossAx val="55112448"/>
        <c:crosses val="autoZero"/>
        <c:auto val="1"/>
        <c:lblAlgn val="ctr"/>
        <c:lblOffset val="100"/>
        <c:noMultiLvlLbl val="0"/>
      </c:catAx>
      <c:valAx>
        <c:axId val="55112448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1"/>
        <c:majorTickMark val="out"/>
        <c:minorTickMark val="none"/>
        <c:tickLblPos val="nextTo"/>
        <c:crossAx val="5511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DEB20-93CA-4E0E-96C0-D180903813BE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6C40-3B7C-4C91-8036-065027708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6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BB6A-01B6-4164-8CB0-1B5F0AFF287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09D88-0752-4193-9AD0-706C7C90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4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632F9E7-31E8-4E41-86B1-66A459118D72}" type="slidenum">
              <a:rPr lang="en-GB" sz="1200" smtClean="0">
                <a:solidFill>
                  <a:prstClr val="black"/>
                </a:solidFill>
              </a:rPr>
              <a:pPr eaLnBrk="1" hangingPunct="1"/>
              <a:t>2</a:t>
            </a:fld>
            <a:endParaRPr lang="en-GB" sz="1200" smtClean="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7418"/>
            <a:ext cx="5435600" cy="446913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4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0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7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8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8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5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8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8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6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3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BDD76-8079-4209-B9BE-C7833990176D}" type="datetimeFigureOut">
              <a:rPr lang="en-GB" smtClean="0"/>
              <a:t>09/09/2016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7F3C4-C313-40A1-8099-062818D4F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5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5986874" y="2464364"/>
            <a:ext cx="264184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Workloads: </a:t>
            </a:r>
          </a:p>
          <a:p>
            <a:pPr marL="0" indent="0" algn="ctr" eaLnBrk="1" fontAlgn="base" hangingPunct="1">
              <a:spcAft>
                <a:spcPct val="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gender division of labour, household/ productive tasks, multitasking, length of working day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1907704" y="1342509"/>
            <a:ext cx="50405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</a:pPr>
            <a:r>
              <a:rPr lang="en-GB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Access and control over </a:t>
            </a:r>
            <a:r>
              <a:rPr lang="en-GB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resources: </a:t>
            </a:r>
          </a:p>
          <a:p>
            <a:pPr algn="ctr" eaLnBrk="1" fontAlgn="base" hangingPunct="1">
              <a:spcAft>
                <a:spcPct val="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human, natural, physical,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financial, social 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755575" y="4777332"/>
            <a:ext cx="21563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Decision-making:</a:t>
            </a:r>
          </a:p>
          <a:p>
            <a:pPr marL="0" indent="0" algn="ctr" eaLnBrk="1" fontAlgn="base" hangingPunct="1">
              <a:spcAft>
                <a:spcPct val="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household, group, community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AutoShape 9"/>
          <p:cNvSpPr>
            <a:spLocks noChangeArrowheads="1"/>
          </p:cNvSpPr>
          <p:nvPr/>
        </p:nvSpPr>
        <p:spPr bwMode="auto">
          <a:xfrm>
            <a:off x="2411760" y="2086143"/>
            <a:ext cx="3608039" cy="3049779"/>
          </a:xfrm>
          <a:prstGeom prst="pentagon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1" name="Text Box 16"/>
          <p:cNvSpPr txBox="1">
            <a:spLocks noChangeArrowheads="1"/>
          </p:cNvSpPr>
          <p:nvPr/>
        </p:nvSpPr>
        <p:spPr bwMode="auto">
          <a:xfrm>
            <a:off x="5436096" y="4604935"/>
            <a:ext cx="29459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Access and control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GB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benefits:</a:t>
            </a:r>
          </a:p>
          <a:p>
            <a:pPr marL="0" indent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monetary, non-monetary, food and nutrition security</a:t>
            </a:r>
          </a:p>
        </p:txBody>
      </p:sp>
      <p:sp>
        <p:nvSpPr>
          <p:cNvPr id="3082" name="Text Box 17"/>
          <p:cNvSpPr txBox="1">
            <a:spLocks noChangeArrowheads="1"/>
          </p:cNvSpPr>
          <p:nvPr/>
        </p:nvSpPr>
        <p:spPr bwMode="auto">
          <a:xfrm>
            <a:off x="467544" y="2636912"/>
            <a:ext cx="1944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Well-being: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health, freedom from domestic violence, mobility </a:t>
            </a: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17885" y="3049140"/>
            <a:ext cx="2808312" cy="1907487"/>
            <a:chOff x="5966075" y="1305489"/>
            <a:chExt cx="2808312" cy="1907487"/>
          </a:xfrm>
        </p:grpSpPr>
        <p:sp>
          <p:nvSpPr>
            <p:cNvPr id="14" name="TextBox 13"/>
            <p:cNvSpPr txBox="1"/>
            <p:nvPr/>
          </p:nvSpPr>
          <p:spPr>
            <a:xfrm>
              <a:off x="5966075" y="1305489"/>
              <a:ext cx="2808312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Gender roles and relations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Inter-generational issues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588224" y="2060848"/>
              <a:ext cx="1512168" cy="115212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60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12169" y="2202684"/>
              <a:ext cx="11161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Cultural norms + practices</a:t>
              </a:r>
            </a:p>
          </p:txBody>
        </p:sp>
      </p:grp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115616" y="5876127"/>
            <a:ext cx="6372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Implications for motivation, productivity, sustainability</a:t>
            </a:r>
            <a:endParaRPr lang="en-GB" sz="1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0"/>
            <a:ext cx="9152878" cy="12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0" y="323945"/>
            <a:ext cx="70202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Rural women: </a:t>
            </a:r>
            <a:r>
              <a:rPr lang="en-GB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gender </a:t>
            </a:r>
            <a:r>
              <a:rPr lang="en-GB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inequalities</a:t>
            </a:r>
            <a:endParaRPr lang="en-GB" sz="32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2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0"/>
            <a:ext cx="9152878" cy="12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23945"/>
            <a:ext cx="70202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Gender </a:t>
            </a:r>
            <a:r>
              <a:rPr lang="en-GB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scores in loan portfolio</a:t>
            </a:r>
            <a:endParaRPr lang="en-GB" sz="32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714772"/>
              </p:ext>
            </p:extLst>
          </p:nvPr>
        </p:nvGraphicFramePr>
        <p:xfrm>
          <a:off x="371929" y="1412776"/>
          <a:ext cx="419563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8127" y="3673353"/>
            <a:ext cx="21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Design</a:t>
            </a:r>
            <a:endParaRPr lang="en-GB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67322" y="3933056"/>
            <a:ext cx="4552950" cy="2599184"/>
            <a:chOff x="2467322" y="3933056"/>
            <a:chExt cx="4552950" cy="2599184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9177653"/>
                </p:ext>
              </p:extLst>
            </p:nvPr>
          </p:nvGraphicFramePr>
          <p:xfrm>
            <a:off x="2467322" y="4293096"/>
            <a:ext cx="4552950" cy="2239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510136" y="3933056"/>
              <a:ext cx="2106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Completion</a:t>
              </a:r>
              <a:endParaRPr lang="en-GB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41666" y="1412776"/>
            <a:ext cx="4041078" cy="2592288"/>
            <a:chOff x="4941666" y="1412776"/>
            <a:chExt cx="4041078" cy="2592288"/>
          </a:xfrm>
        </p:grpSpPr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646282"/>
                </p:ext>
              </p:extLst>
            </p:nvPr>
          </p:nvGraphicFramePr>
          <p:xfrm>
            <a:off x="4941666" y="1412776"/>
            <a:ext cx="4032448" cy="2232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6876256" y="3635732"/>
              <a:ext cx="2106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/>
                <a:t>Implementation</a:t>
              </a:r>
              <a:endParaRPr lang="en-GB" b="1" dirty="0"/>
            </a:p>
          </p:txBody>
        </p:sp>
      </p:grpSp>
      <p:sp>
        <p:nvSpPr>
          <p:cNvPr id="13" name="Explosion 1 12"/>
          <p:cNvSpPr/>
          <p:nvPr/>
        </p:nvSpPr>
        <p:spPr>
          <a:xfrm>
            <a:off x="1619672" y="764704"/>
            <a:ext cx="2664296" cy="158417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5"/>
          <p:cNvSpPr>
            <a:spLocks noGrp="1"/>
          </p:cNvSpPr>
          <p:nvPr>
            <p:ph idx="1"/>
          </p:nvPr>
        </p:nvSpPr>
        <p:spPr>
          <a:xfrm>
            <a:off x="2010544" y="1328959"/>
            <a:ext cx="1882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 smtClean="0"/>
              <a:t>90%   50%   15%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6447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8" y="0"/>
            <a:ext cx="9152878" cy="128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23945"/>
            <a:ext cx="70202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Power …..</a:t>
            </a:r>
            <a:endParaRPr lang="en-GB" sz="32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3429000"/>
            <a:ext cx="1530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… with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6001" y="1280827"/>
            <a:ext cx="1530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… to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5877272"/>
            <a:ext cx="15304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… over</a:t>
            </a:r>
            <a:endParaRPr lang="en-GB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20321" y="3752165"/>
            <a:ext cx="18722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… within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964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114</Words>
  <Application>Microsoft Office PowerPoint</Application>
  <PresentationFormat>On-screen Show (4:3)</PresentationFormat>
  <Paragraphs>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Rabezanahary, Anja Soanala</dc:creator>
  <cp:lastModifiedBy>Bishop Sambrook, Clare</cp:lastModifiedBy>
  <cp:revision>21</cp:revision>
  <cp:lastPrinted>2016-09-09T06:28:23Z</cp:lastPrinted>
  <dcterms:created xsi:type="dcterms:W3CDTF">2016-09-08T07:59:35Z</dcterms:created>
  <dcterms:modified xsi:type="dcterms:W3CDTF">2016-09-09T06:51:20Z</dcterms:modified>
</cp:coreProperties>
</file>