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5"/>
  </p:sldMasterIdLst>
  <p:notesMasterIdLst>
    <p:notesMasterId r:id="rId23"/>
  </p:notesMasterIdLst>
  <p:handoutMasterIdLst>
    <p:handoutMasterId r:id="rId24"/>
  </p:handoutMasterIdLst>
  <p:sldIdLst>
    <p:sldId id="268" r:id="rId6"/>
    <p:sldId id="326" r:id="rId7"/>
    <p:sldId id="269" r:id="rId8"/>
    <p:sldId id="327" r:id="rId9"/>
    <p:sldId id="332" r:id="rId10"/>
    <p:sldId id="329" r:id="rId11"/>
    <p:sldId id="308" r:id="rId12"/>
    <p:sldId id="333" r:id="rId13"/>
    <p:sldId id="330" r:id="rId14"/>
    <p:sldId id="334" r:id="rId15"/>
    <p:sldId id="323" r:id="rId16"/>
    <p:sldId id="331" r:id="rId17"/>
    <p:sldId id="324" r:id="rId18"/>
    <p:sldId id="335" r:id="rId19"/>
    <p:sldId id="313" r:id="rId20"/>
    <p:sldId id="336" r:id="rId21"/>
    <p:sldId id="325" r:id="rId22"/>
  </p:sldIdLst>
  <p:sldSz cx="9144000" cy="6858000" type="screen4x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chapman" initials="np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B6DF89"/>
    <a:srgbClr val="B3A1C7"/>
    <a:srgbClr val="974B29"/>
    <a:srgbClr val="660066"/>
    <a:srgbClr val="CAC1FD"/>
    <a:srgbClr val="0E326F"/>
    <a:srgbClr val="760D45"/>
    <a:srgbClr val="AC1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2" autoAdjust="0"/>
    <p:restoredTop sz="92703" autoAdjust="0"/>
  </p:normalViewPr>
  <p:slideViewPr>
    <p:cSldViewPr>
      <p:cViewPr>
        <p:scale>
          <a:sx n="75" d="100"/>
          <a:sy n="75" d="100"/>
        </p:scale>
        <p:origin x="-636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324" y="-5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4"/>
            <c:bubble3D val="0"/>
            <c:spPr>
              <a:solidFill>
                <a:srgbClr val="B3A1C7"/>
              </a:solidFill>
            </c:spPr>
          </c:dPt>
          <c:dPt>
            <c:idx val="5"/>
            <c:bubble3D val="0"/>
            <c:spPr>
              <a:solidFill>
                <a:srgbClr val="00B0F0"/>
              </a:solidFill>
              <a:ln>
                <a:solidFill>
                  <a:schemeClr val="accent5"/>
                </a:solidFill>
              </a:ln>
            </c:spPr>
          </c:dPt>
          <c:dLbls>
            <c:dLbl>
              <c:idx val="0"/>
              <c:layout>
                <c:manualLayout>
                  <c:x val="-0.22966704900656684"/>
                  <c:y val="0.16671713895588663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/>
                      <a:t>IFAD </a:t>
                    </a:r>
                    <a:r>
                      <a:rPr lang="en-US" sz="1300" b="1" dirty="0" smtClean="0"/>
                      <a:t>loans</a:t>
                    </a:r>
                  </a:p>
                  <a:p>
                    <a:endParaRPr lang="en-US" sz="1200" b="1" dirty="0"/>
                  </a:p>
                  <a:p>
                    <a:r>
                      <a:rPr lang="en-US" sz="1100" b="0" dirty="0" err="1"/>
                      <a:t>US$241.92</a:t>
                    </a:r>
                    <a:r>
                      <a:rPr lang="en-US" sz="1100" b="0" dirty="0"/>
                      <a:t> mill
32%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00"/>
                      <a:t>US$1.8</a:t>
                    </a:r>
                    <a:r>
                      <a:rPr lang="en-US" sz="1000" baseline="0"/>
                      <a:t> mill (IFAD grant)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00"/>
                      <a:t>US$ 13 mill (EC grant</a:t>
                    </a:r>
                    <a:r>
                      <a:rPr lang="en-US" sz="1000" baseline="0"/>
                      <a:t> - RaFPEP)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9374234470691164E-2"/>
                  <c:y val="0.12212634878973462"/>
                </c:manualLayout>
              </c:layout>
              <c:tx>
                <c:rich>
                  <a:bodyPr/>
                  <a:lstStyle/>
                  <a:p>
                    <a:r>
                      <a:rPr lang="en-US" sz="1000"/>
                      <a:t>US$ 2.5</a:t>
                    </a:r>
                    <a:r>
                      <a:rPr lang="en-US" sz="1000" baseline="0"/>
                      <a:t> mill (GEF INREMP)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3.3463811828715773E-2"/>
                  <c:y val="-0.20389177188197727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/>
                      <a:t>External </a:t>
                    </a:r>
                    <a:r>
                      <a:rPr lang="en-US" sz="1300" b="1" dirty="0" smtClean="0"/>
                      <a:t>cofinancing</a:t>
                    </a:r>
                  </a:p>
                  <a:p>
                    <a:endParaRPr lang="en-US" sz="1000" b="1" dirty="0" smtClean="0"/>
                  </a:p>
                  <a:p>
                    <a:r>
                      <a:rPr lang="en-US" sz="1100" b="0" dirty="0" err="1" smtClean="0"/>
                      <a:t>US$278.02</a:t>
                    </a:r>
                    <a:r>
                      <a:rPr lang="en-US" sz="1100" b="0" dirty="0" smtClean="0"/>
                      <a:t> </a:t>
                    </a:r>
                    <a:r>
                      <a:rPr lang="en-US" sz="1100" b="0" dirty="0"/>
                      <a:t>mill
36%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.23074763464720136"/>
                  <c:y val="0.16445014174052344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dirty="0" smtClean="0"/>
                      <a:t>Domestic</a:t>
                    </a:r>
                    <a:r>
                      <a:rPr lang="en-US" sz="1300" b="1" baseline="0" dirty="0" smtClean="0"/>
                      <a:t> counterpart</a:t>
                    </a:r>
                  </a:p>
                  <a:p>
                    <a:endParaRPr lang="en-US" sz="1200" b="1" baseline="0" dirty="0"/>
                  </a:p>
                  <a:p>
                    <a:r>
                      <a:rPr lang="en-US" sz="1100" b="0" dirty="0" err="1" smtClean="0"/>
                      <a:t>US$234</a:t>
                    </a:r>
                    <a:r>
                      <a:rPr lang="en-US" sz="1100" b="0" dirty="0" smtClean="0"/>
                      <a:t> </a:t>
                    </a:r>
                    <a:r>
                      <a:rPr lang="en-US" sz="1100" b="0" dirty="0"/>
                      <a:t>mill
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Sheet2!$A$2:$A$7</c:f>
              <c:strCache>
                <c:ptCount val="6"/>
                <c:pt idx="0">
                  <c:v>IFAD loans</c:v>
                </c:pt>
                <c:pt idx="1">
                  <c:v>IFAD grants</c:v>
                </c:pt>
                <c:pt idx="2">
                  <c:v>EC (RaFPEP)</c:v>
                </c:pt>
                <c:pt idx="3">
                  <c:v>GEF (INREMP</c:v>
                </c:pt>
                <c:pt idx="4">
                  <c:v>Other external co-financing</c:v>
                </c:pt>
                <c:pt idx="5">
                  <c:v>Domestic counterpart funding</c:v>
                </c:pt>
              </c:strCache>
            </c:strRef>
          </c:cat>
          <c:val>
            <c:numRef>
              <c:f>Sheet2!$B$2:$B$7</c:f>
              <c:numCache>
                <c:formatCode>General</c:formatCode>
                <c:ptCount val="6"/>
                <c:pt idx="0">
                  <c:v>241.92</c:v>
                </c:pt>
                <c:pt idx="1">
                  <c:v>1.81</c:v>
                </c:pt>
                <c:pt idx="2">
                  <c:v>13.15</c:v>
                </c:pt>
                <c:pt idx="3">
                  <c:v>2.5</c:v>
                </c:pt>
                <c:pt idx="4">
                  <c:v>278.02000000000004</c:v>
                </c:pt>
                <c:pt idx="5">
                  <c:v>234.08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8DA7BF8E-ED35-4478-8BDC-F3B49C58412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FE8F5ED5-A873-49A3-A325-44947882D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391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37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10" y="4861441"/>
            <a:ext cx="5209646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37" y="9722882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3B7ACF-974A-4161-B14D-12E8A6B11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718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79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08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</a:t>
            </a:r>
            <a:r>
              <a:rPr lang="en-US" baseline="0" dirty="0" smtClean="0"/>
              <a:t> CBARDP:  </a:t>
            </a:r>
            <a:r>
              <a:rPr lang="en-GB" dirty="0"/>
              <a:t>207 selected village areas,  28,116 investments  into community infrastructure, sustainable agricultural development, rural enterprise and financial linkages support and gender and vulnerable group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91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</a:t>
            </a:r>
            <a:r>
              <a:rPr lang="en-US" baseline="0" dirty="0" smtClean="0"/>
              <a:t> CBARDP:  </a:t>
            </a:r>
            <a:r>
              <a:rPr lang="en-GB" dirty="0"/>
              <a:t>207 selected village areas,  28,116 investments  into community infrastructure, sustainable agricultural development, rural enterprise and financial linkages support and gender and vulnerable group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ACF-974A-4161-B14D-12E8A6B114D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91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223963" y="0"/>
            <a:ext cx="7920037" cy="371703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sp>
      <p:sp>
        <p:nvSpPr>
          <p:cNvPr id="5" name="Rectangle 4"/>
          <p:cNvSpPr/>
          <p:nvPr userDrawn="1"/>
        </p:nvSpPr>
        <p:spPr bwMode="auto">
          <a:xfrm>
            <a:off x="-3175" y="0"/>
            <a:ext cx="1227138" cy="3717032"/>
          </a:xfrm>
          <a:prstGeom prst="rect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264096" y="3789040"/>
            <a:ext cx="7628384" cy="72008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2"/>
          </p:nvPr>
        </p:nvSpPr>
        <p:spPr>
          <a:xfrm>
            <a:off x="1267544" y="4531568"/>
            <a:ext cx="7624936" cy="112968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8640"/>
            <a:ext cx="8135938" cy="863600"/>
          </a:xfrm>
        </p:spPr>
        <p:txBody>
          <a:bodyPr anchor="ctr"/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  <a:lvl2pPr marL="385763" indent="0">
              <a:buNone/>
              <a:defRPr sz="3200">
                <a:solidFill>
                  <a:schemeClr val="bg1"/>
                </a:solidFill>
              </a:defRPr>
            </a:lvl2pPr>
            <a:lvl3pPr marL="766763" indent="0">
              <a:buNone/>
              <a:defRPr sz="2400">
                <a:solidFill>
                  <a:schemeClr val="bg1"/>
                </a:solidFill>
              </a:defRPr>
            </a:lvl3pPr>
            <a:lvl4pPr marL="1150938" indent="0">
              <a:buNone/>
              <a:defRPr sz="2400">
                <a:solidFill>
                  <a:schemeClr val="bg1"/>
                </a:solidFill>
              </a:defRPr>
            </a:lvl4pPr>
            <a:lvl5pPr marL="1570038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insert slide title</a:t>
            </a:r>
          </a:p>
        </p:txBody>
      </p:sp>
    </p:spTree>
    <p:extLst>
      <p:ext uri="{BB962C8B-B14F-4D97-AF65-F5344CB8AC3E}">
        <p14:creationId xmlns:p14="http://schemas.microsoft.com/office/powerpoint/2010/main" val="332369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8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887928"/>
            <a:ext cx="1554480" cy="853440"/>
          </a:xfrm>
          <a:prstGeom prst="rect">
            <a:avLst/>
          </a:prstGeom>
        </p:spPr>
      </p:pic>
      <p:sp>
        <p:nvSpPr>
          <p:cNvPr id="1027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358775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4" y="1438274"/>
            <a:ext cx="8065715" cy="444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34076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4333" y="6300231"/>
            <a:ext cx="2778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Independent Office of Evaluation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337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195263" indent="-19526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19050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60438" indent="-193675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9538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7986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558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59632" y="4005064"/>
            <a:ext cx="7704856" cy="720080"/>
          </a:xfrm>
        </p:spPr>
        <p:txBody>
          <a:bodyPr/>
          <a:lstStyle/>
          <a:p>
            <a:r>
              <a:rPr lang="en-US" sz="3200" b="1" cap="small" dirty="0" smtClean="0">
                <a:latin typeface="Georgia" panose="02040502050405020303" pitchFamily="18" charset="0"/>
              </a:rPr>
              <a:t>Country Strategy and </a:t>
            </a:r>
            <a:r>
              <a:rPr lang="en-US" sz="3200" b="1" cap="small" dirty="0" err="1" smtClean="0">
                <a:latin typeface="Georgia" panose="02040502050405020303" pitchFamily="18" charset="0"/>
              </a:rPr>
              <a:t>Programme</a:t>
            </a:r>
            <a:r>
              <a:rPr lang="en-US" sz="3200" b="1" cap="small" dirty="0" smtClean="0">
                <a:latin typeface="Georgia" panose="02040502050405020303" pitchFamily="18" charset="0"/>
              </a:rPr>
              <a:t> Evaluation - Philippines</a:t>
            </a:r>
            <a:endParaRPr lang="en-US" sz="3200" b="1" cap="small" dirty="0">
              <a:latin typeface="Georgia" panose="02040502050405020303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2"/>
          </p:nvPr>
        </p:nvSpPr>
        <p:spPr>
          <a:xfrm>
            <a:off x="1267544" y="5157192"/>
            <a:ext cx="7624936" cy="936104"/>
          </a:xfrm>
        </p:spPr>
        <p:txBody>
          <a:bodyPr/>
          <a:lstStyle/>
          <a:p>
            <a:r>
              <a:rPr lang="en-GB" b="1" cap="small" dirty="0" smtClean="0">
                <a:solidFill>
                  <a:srgbClr val="0070C0"/>
                </a:solidFill>
                <a:latin typeface="Georgia" panose="02040502050405020303" pitchFamily="18" charset="0"/>
              </a:rPr>
              <a:t>Main evaluation findings and recommendations</a:t>
            </a:r>
          </a:p>
          <a:p>
            <a:endParaRPr lang="en-GB" sz="1600" dirty="0" smtClean="0"/>
          </a:p>
          <a:p>
            <a:r>
              <a:rPr lang="en-GB" sz="1600" dirty="0" smtClean="0"/>
              <a:t>National Workshop,  Manila, 16 November 2016</a:t>
            </a:r>
            <a:endParaRPr lang="en-GB" sz="160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187624" y="5085184"/>
            <a:ext cx="77048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7" name="Picture 3" descr="C:\Users\f.nakai\Desktop\Temporary to be deleted\IMG_477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4" b="18704"/>
          <a:stretch>
            <a:fillRect/>
          </a:stretch>
        </p:blipFill>
        <p:spPr bwMode="auto">
          <a:xfrm>
            <a:off x="1187624" y="9525"/>
            <a:ext cx="7970664" cy="3741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00808"/>
            <a:ext cx="5832648" cy="468052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CA" sz="2100" dirty="0" smtClean="0"/>
              <a:t>Support to/through beneficiaries' groups – but their roles not always clear, with the exception of irrigators' associations</a:t>
            </a:r>
          </a:p>
          <a:p>
            <a:pPr lvl="0">
              <a:spcAft>
                <a:spcPts val="500"/>
              </a:spcAft>
            </a:pPr>
            <a:r>
              <a:rPr lang="en-CA" sz="2100" dirty="0" smtClean="0"/>
              <a:t>Emergency response with agricultural inputs distribution - 2008 food crisis &amp; Haiyan (grant)</a:t>
            </a:r>
          </a:p>
          <a:p>
            <a:pPr marL="396000" lvl="1">
              <a:spcAft>
                <a:spcPts val="200"/>
              </a:spcAft>
            </a:pPr>
            <a:r>
              <a:rPr lang="en-CA" sz="1900" dirty="0" smtClean="0"/>
              <a:t>Rapid project processing but implementation delays</a:t>
            </a:r>
          </a:p>
          <a:p>
            <a:pPr marL="396000" lvl="1">
              <a:spcAft>
                <a:spcPts val="1200"/>
              </a:spcAft>
            </a:pPr>
            <a:r>
              <a:rPr lang="en-CA" sz="1900" dirty="0" smtClean="0"/>
              <a:t>Is IFAD well-placed to provide short-term emergency support?</a:t>
            </a:r>
          </a:p>
          <a:p>
            <a:pPr lvl="0">
              <a:spcAft>
                <a:spcPts val="1200"/>
              </a:spcAft>
            </a:pPr>
            <a:r>
              <a:rPr lang="en-CA" sz="2100" dirty="0" smtClean="0"/>
              <a:t>M&amp;E – lack of reliable data on outcomes/impact hampering evidence-based analysis </a:t>
            </a:r>
          </a:p>
          <a:p>
            <a:pPr lvl="0"/>
            <a:endParaRPr lang="en-CA" sz="2100" dirty="0" smtClean="0"/>
          </a:p>
          <a:p>
            <a:pPr lvl="0"/>
            <a:endParaRPr lang="en-CA" sz="2400" dirty="0" smtClean="0"/>
          </a:p>
          <a:p>
            <a:pPr lvl="0"/>
            <a:endParaRPr lang="en-GB" sz="2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323528" y="332656"/>
            <a:ext cx="871296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6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09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00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kern="0" dirty="0" smtClean="0"/>
              <a:t>Main evaluation findings - highlights</a:t>
            </a:r>
          </a:p>
          <a:p>
            <a:r>
              <a:rPr lang="en-GB" kern="0" dirty="0" smtClean="0"/>
              <a:t>  </a:t>
            </a:r>
            <a:r>
              <a:rPr lang="en-GB" sz="3000" kern="0" dirty="0" smtClean="0"/>
              <a:t>Lending portfolio – challenges and issues (2)</a:t>
            </a:r>
            <a:endParaRPr lang="en-GB" sz="3000" kern="0" dirty="0"/>
          </a:p>
        </p:txBody>
      </p:sp>
      <p:pic>
        <p:nvPicPr>
          <p:cNvPr id="3074" name="Picture 2" descr="F:\Downloaded photos\201604_PHL CSPE\IMG_4877_s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8510" y="6386317"/>
            <a:ext cx="379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10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55265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891" y="1556792"/>
            <a:ext cx="4896544" cy="30963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spcAft>
                <a:spcPts val="800"/>
              </a:spcAft>
            </a:pPr>
            <a:r>
              <a:rPr lang="en-CA" sz="2000" dirty="0" smtClean="0"/>
              <a:t>Knowledge management - set out as an </a:t>
            </a:r>
            <a:r>
              <a:rPr lang="en-CA" sz="2000" dirty="0"/>
              <a:t>integrated part of the country </a:t>
            </a:r>
            <a:r>
              <a:rPr lang="en-CA" sz="2000" dirty="0" smtClean="0"/>
              <a:t>programme</a:t>
            </a:r>
            <a:endParaRPr lang="en-CA" sz="2000" dirty="0"/>
          </a:p>
          <a:p>
            <a:pPr lvl="0">
              <a:spcAft>
                <a:spcPts val="800"/>
              </a:spcAft>
            </a:pPr>
            <a:r>
              <a:rPr lang="en-CA" sz="2000" dirty="0" smtClean="0"/>
              <a:t>KM </a:t>
            </a:r>
            <a:r>
              <a:rPr lang="en-CA" sz="2000" dirty="0"/>
              <a:t>platforms </a:t>
            </a:r>
            <a:r>
              <a:rPr lang="en-CA" sz="2000" dirty="0" smtClean="0"/>
              <a:t>(ACPoR</a:t>
            </a:r>
            <a:r>
              <a:rPr lang="en-CA" sz="2000" dirty="0"/>
              <a:t>, </a:t>
            </a:r>
            <a:r>
              <a:rPr lang="en-CA" sz="2000" dirty="0" smtClean="0"/>
              <a:t>KLM-PE, Gender Network) effective for </a:t>
            </a:r>
            <a:r>
              <a:rPr lang="en-CA" sz="2000" dirty="0"/>
              <a:t>experience sharing and cross </a:t>
            </a:r>
            <a:r>
              <a:rPr lang="en-CA" sz="2000" dirty="0" smtClean="0"/>
              <a:t>fertilization</a:t>
            </a:r>
          </a:p>
          <a:p>
            <a:pPr lvl="0">
              <a:spcAft>
                <a:spcPts val="800"/>
              </a:spcAft>
            </a:pPr>
            <a:r>
              <a:rPr lang="en-CA" sz="2000" dirty="0" smtClean="0"/>
              <a:t>Good </a:t>
            </a:r>
            <a:r>
              <a:rPr lang="en-CA" sz="2000" dirty="0"/>
              <a:t>linkages between the </a:t>
            </a:r>
            <a:r>
              <a:rPr lang="en-CA" sz="2000" dirty="0" smtClean="0"/>
              <a:t>loan- </a:t>
            </a:r>
            <a:r>
              <a:rPr lang="en-CA" sz="2000" dirty="0"/>
              <a:t>and </a:t>
            </a:r>
            <a:r>
              <a:rPr lang="en-CA" sz="2000" dirty="0" smtClean="0"/>
              <a:t>grant-financed projects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600" dirty="0" smtClean="0"/>
              <a:t>Main evaluation findings - highlights</a:t>
            </a:r>
          </a:p>
          <a:p>
            <a:r>
              <a:rPr lang="en-US" dirty="0" smtClean="0"/>
              <a:t>  Non-lending activities - strengths</a:t>
            </a:r>
            <a:endParaRPr lang="en-GB" dirty="0"/>
          </a:p>
        </p:txBody>
      </p:sp>
      <p:pic>
        <p:nvPicPr>
          <p:cNvPr id="4098" name="Picture 2" descr="F:\Downloaded photos\201604_PHL CSPE\Selected\IMG_45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5197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200555" y="4365104"/>
            <a:ext cx="8568952" cy="1898342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en-CA" sz="2000" kern="0" dirty="0" smtClean="0"/>
              <a:t>Some good examples of issues arising from the country programme for policy discussions (e.g. National Government-LGU cost sharing)</a:t>
            </a:r>
          </a:p>
          <a:p>
            <a:pPr>
              <a:spcAft>
                <a:spcPts val="800"/>
              </a:spcAft>
            </a:pPr>
            <a:r>
              <a:rPr lang="en-CA" sz="2000" kern="0" dirty="0" smtClean="0"/>
              <a:t>Good extensive partnerships with government agencies, civil society organizations and research organizations</a:t>
            </a:r>
            <a:endParaRPr lang="en-GB" sz="20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408510" y="6386317"/>
            <a:ext cx="379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11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223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988840"/>
            <a:ext cx="7848872" cy="41044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>
              <a:spcBef>
                <a:spcPts val="1200"/>
              </a:spcBef>
            </a:pPr>
            <a:r>
              <a:rPr lang="en-CA" sz="2400" dirty="0" smtClean="0"/>
              <a:t>Missing element in good KM performance: a way of channeling knowledge to inform policy discussions</a:t>
            </a:r>
          </a:p>
          <a:p>
            <a:pPr lvl="0">
              <a:spcBef>
                <a:spcPts val="1200"/>
              </a:spcBef>
            </a:pPr>
            <a:r>
              <a:rPr lang="en-CA" sz="2400" dirty="0" smtClean="0"/>
              <a:t>Original </a:t>
            </a:r>
            <a:r>
              <a:rPr lang="en-CA" sz="2400" dirty="0"/>
              <a:t>objectives for policy </a:t>
            </a:r>
            <a:r>
              <a:rPr lang="en-CA" sz="2400" dirty="0" smtClean="0"/>
              <a:t>dialogue in the country strategy – overambitious</a:t>
            </a:r>
          </a:p>
          <a:p>
            <a:pPr>
              <a:spcBef>
                <a:spcPts val="1200"/>
              </a:spcBef>
            </a:pPr>
            <a:r>
              <a:rPr lang="en-CA" sz="2400" dirty="0" smtClean="0"/>
              <a:t>Collaboration and partnerships with international development agencies and the private sector – less than other actors</a:t>
            </a:r>
            <a:endParaRPr lang="en-GB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512" y="260648"/>
            <a:ext cx="8712968" cy="864096"/>
          </a:xfrm>
        </p:spPr>
        <p:txBody>
          <a:bodyPr/>
          <a:lstStyle/>
          <a:p>
            <a:r>
              <a:rPr lang="en-US" sz="2400" dirty="0" smtClean="0"/>
              <a:t>Main evaluation findings - highlights </a:t>
            </a:r>
          </a:p>
          <a:p>
            <a:r>
              <a:rPr lang="en-US" sz="3200" dirty="0" smtClean="0"/>
              <a:t> Non-lending activities – challenges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08510" y="6386317"/>
            <a:ext cx="379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12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7341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46449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100" dirty="0" smtClean="0"/>
              <a:t>Mixed story of successful practices and results, and delays in project processing and portfolio progress</a:t>
            </a:r>
          </a:p>
          <a:p>
            <a:pPr>
              <a:spcAft>
                <a:spcPts val="1200"/>
              </a:spcAft>
            </a:pPr>
            <a:r>
              <a:rPr lang="en-GB" sz="2100" dirty="0" smtClean="0"/>
              <a:t>Good performance and practices mainly </a:t>
            </a:r>
            <a:r>
              <a:rPr lang="en-GB" sz="2100" i="1" dirty="0" smtClean="0"/>
              <a:t>across</a:t>
            </a:r>
            <a:r>
              <a:rPr lang="en-GB" sz="2100" dirty="0" smtClean="0"/>
              <a:t> and </a:t>
            </a:r>
            <a:r>
              <a:rPr lang="en-GB" sz="2100" i="1" dirty="0" smtClean="0"/>
              <a:t>between </a:t>
            </a:r>
            <a:r>
              <a:rPr lang="en-GB" sz="2100" dirty="0" smtClean="0"/>
              <a:t>projects, e.g. KM, loan-grant linkage, contribution to “convergence”</a:t>
            </a:r>
          </a:p>
          <a:p>
            <a:pPr>
              <a:spcAft>
                <a:spcPts val="300"/>
              </a:spcAft>
            </a:pPr>
            <a:r>
              <a:rPr lang="en-GB" sz="2100" dirty="0" smtClean="0"/>
              <a:t>Elements of country programme generally aligned with Government and IFAD policies, but 2009 country strategy document lacked clarity</a:t>
            </a:r>
          </a:p>
          <a:p>
            <a:pPr lvl="1">
              <a:spcAft>
                <a:spcPts val="300"/>
              </a:spcAft>
            </a:pPr>
            <a:r>
              <a:rPr lang="en-GB" sz="1900" dirty="0" smtClean="0"/>
              <a:t>“</a:t>
            </a:r>
            <a:r>
              <a:rPr lang="en-GB" sz="1900" dirty="0"/>
              <a:t>Strategic objectives” – formulated around </a:t>
            </a:r>
            <a:r>
              <a:rPr lang="en-GB" sz="1900" dirty="0" smtClean="0"/>
              <a:t>each loan-financed project, without reflection on linkage between different elements</a:t>
            </a:r>
            <a:endParaRPr lang="en-GB" sz="1900" dirty="0"/>
          </a:p>
          <a:p>
            <a:pPr lvl="1">
              <a:spcAft>
                <a:spcPts val="300"/>
              </a:spcAft>
            </a:pPr>
            <a:r>
              <a:rPr lang="en-GB" sz="1900" dirty="0" smtClean="0"/>
              <a:t>Stated intention of focusing on “20 poorest provinces” - not practicable</a:t>
            </a:r>
          </a:p>
          <a:p>
            <a:pPr marL="0" indent="0">
              <a:spcAft>
                <a:spcPts val="1200"/>
              </a:spcAft>
              <a:buNone/>
            </a:pPr>
            <a:endParaRPr lang="en-GB" dirty="0" smtClean="0"/>
          </a:p>
          <a:p>
            <a:pPr>
              <a:spcAft>
                <a:spcPts val="1200"/>
              </a:spcAft>
            </a:pP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Synthesis and conclusions (1)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408510" y="6386317"/>
            <a:ext cx="523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13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389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133" y="1507067"/>
            <a:ext cx="4927931" cy="4514221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CA" sz="2000" dirty="0" smtClean="0"/>
              <a:t>Wide </a:t>
            </a:r>
            <a:r>
              <a:rPr lang="en-CA" sz="2000" dirty="0"/>
              <a:t>geographical </a:t>
            </a:r>
            <a:r>
              <a:rPr lang="en-CA" sz="2000" dirty="0" smtClean="0"/>
              <a:t>coverage</a:t>
            </a:r>
          </a:p>
          <a:p>
            <a:pPr>
              <a:spcAft>
                <a:spcPts val="400"/>
              </a:spcAft>
            </a:pPr>
            <a:r>
              <a:rPr lang="en-CA" sz="2000" dirty="0" smtClean="0"/>
              <a:t>A multitude </a:t>
            </a:r>
            <a:r>
              <a:rPr lang="en-CA" sz="2000" dirty="0"/>
              <a:t>of activities and low intensity of </a:t>
            </a:r>
            <a:r>
              <a:rPr lang="en-CA" sz="2000" dirty="0" smtClean="0"/>
              <a:t>investment</a:t>
            </a:r>
          </a:p>
          <a:p>
            <a:pPr>
              <a:spcAft>
                <a:spcPts val="400"/>
              </a:spcAft>
            </a:pPr>
            <a:r>
              <a:rPr lang="en-CA" sz="2000" dirty="0" smtClean="0"/>
              <a:t>Weak M&amp;E at project level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spcAft>
                <a:spcPts val="1200"/>
              </a:spcAft>
            </a:pPr>
            <a:r>
              <a:rPr lang="en-GB" sz="2000" dirty="0" smtClean="0"/>
              <a:t>Improved portfolio performance</a:t>
            </a:r>
          </a:p>
          <a:p>
            <a:r>
              <a:rPr lang="en-GB" sz="2000" dirty="0" smtClean="0"/>
              <a:t>Upgrading of M&amp;E and KM to be fed into policy engagement processes and scaling-up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Synthesis and conclusions (2)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4932040" y="1598299"/>
            <a:ext cx="144016" cy="144016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292080" y="1628800"/>
            <a:ext cx="350949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CA" sz="2100" kern="0" dirty="0" smtClean="0"/>
              <a:t>Challenges in demonstrating rural poverty impact and generating lessons</a:t>
            </a:r>
          </a:p>
          <a:p>
            <a:pPr marL="0" indent="0">
              <a:buFontTx/>
              <a:buNone/>
            </a:pPr>
            <a:endParaRPr lang="en-GB" kern="0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5437088" y="4437112"/>
            <a:ext cx="288032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200" kern="0" dirty="0" smtClean="0"/>
              <a:t>Key in the future programme</a:t>
            </a:r>
            <a:endParaRPr lang="en-GB" sz="2200" kern="0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5084440" y="4077072"/>
            <a:ext cx="144016" cy="1440160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8510" y="6386317"/>
            <a:ext cx="379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14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223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668" y="1340768"/>
            <a:ext cx="8352928" cy="2088232"/>
          </a:xfrm>
        </p:spPr>
        <p:txBody>
          <a:bodyPr/>
          <a:lstStyle/>
          <a:p>
            <a:pPr marL="457200" indent="-457200">
              <a:spcBef>
                <a:spcPts val="900"/>
              </a:spcBef>
              <a:buFontTx/>
              <a:buAutoNum type="arabicPeriod"/>
            </a:pPr>
            <a:r>
              <a:rPr lang="en-GB" sz="2000" dirty="0" smtClean="0"/>
              <a:t>Carefully </a:t>
            </a:r>
            <a:r>
              <a:rPr lang="en-GB" sz="2000" dirty="0"/>
              <a:t>reflect on IFAD's </a:t>
            </a:r>
            <a:r>
              <a:rPr lang="en-GB" sz="2000" dirty="0" smtClean="0"/>
              <a:t>strengths in </a:t>
            </a:r>
            <a:r>
              <a:rPr lang="en-GB" sz="2000" dirty="0"/>
              <a:t>new country </a:t>
            </a:r>
            <a:r>
              <a:rPr lang="en-GB" sz="2000" dirty="0" smtClean="0"/>
              <a:t>strategy, including opportunities for non-financing support:</a:t>
            </a:r>
            <a:endParaRPr lang="en-GB" sz="2000" dirty="0"/>
          </a:p>
          <a:p>
            <a:pPr marL="838200" lvl="1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GB" sz="1800" dirty="0" smtClean="0"/>
              <a:t>Target group (e.g. indigenous peoples, fisher folks, women) and priority thematic areas (e.g. land tenure security)</a:t>
            </a:r>
          </a:p>
          <a:p>
            <a:pPr marL="838200" lvl="1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GB" sz="1800" dirty="0" smtClean="0"/>
              <a:t>Explicit focus on using learning from projects to support policy issues</a:t>
            </a:r>
          </a:p>
          <a:p>
            <a:pPr marL="838200" lvl="1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GB" sz="1800" dirty="0" smtClean="0"/>
              <a:t>Attention to vulnerability and risk assessment </a:t>
            </a:r>
          </a:p>
          <a:p>
            <a:pPr marL="838200" lvl="1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endParaRPr lang="en-GB" sz="1800" dirty="0" smtClean="0"/>
          </a:p>
          <a:p>
            <a:pPr marL="457200" indent="-457200">
              <a:spcBef>
                <a:spcPts val="900"/>
              </a:spcBef>
              <a:buAutoNum type="arabicPeriod"/>
            </a:pPr>
            <a:endParaRPr lang="en-GB" sz="2200" dirty="0" smtClean="0"/>
          </a:p>
          <a:p>
            <a:pPr marL="457200" indent="-457200">
              <a:spcBef>
                <a:spcPts val="900"/>
              </a:spcBef>
              <a:buAutoNum type="arabicPeriod"/>
            </a:pPr>
            <a:endParaRPr lang="en-GB" sz="24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GB" dirty="0"/>
          </a:p>
        </p:txBody>
      </p:sp>
      <p:pic>
        <p:nvPicPr>
          <p:cNvPr id="1026" name="Picture 2" descr="F:\Downloaded photos\201604_PHL CSPE\Selected\IMG_5269-s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93542"/>
            <a:ext cx="3243395" cy="243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73944" y="3693542"/>
            <a:ext cx="549179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900"/>
              </a:spcBef>
              <a:spcAft>
                <a:spcPts val="300"/>
              </a:spcAft>
              <a:buFont typeface="+mj-lt"/>
              <a:buAutoNum type="arabicPeriod" startAt="2"/>
            </a:pPr>
            <a:r>
              <a:rPr lang="en-GB" sz="2200" dirty="0" smtClean="0"/>
              <a:t>Clarity on the target </a:t>
            </a:r>
            <a:r>
              <a:rPr lang="en-GB" sz="2200" dirty="0"/>
              <a:t>group and </a:t>
            </a:r>
            <a:r>
              <a:rPr lang="en-GB" sz="2200" dirty="0" smtClean="0"/>
              <a:t>targeting approach </a:t>
            </a:r>
          </a:p>
          <a:p>
            <a:pPr marL="838200" lvl="1" indent="-457200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900" dirty="0" smtClean="0"/>
              <a:t>Different strategies based on constraints and opportunities of intended beneficiaries</a:t>
            </a:r>
          </a:p>
          <a:p>
            <a:pPr marL="838200" lvl="1" indent="-457200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900" dirty="0" smtClean="0"/>
              <a:t>Monitoring </a:t>
            </a:r>
            <a:r>
              <a:rPr lang="en-US" sz="1900" dirty="0"/>
              <a:t>of </a:t>
            </a:r>
            <a:r>
              <a:rPr lang="en-US" sz="1900" dirty="0" smtClean="0"/>
              <a:t>outreach</a:t>
            </a:r>
            <a:r>
              <a:rPr lang="en-US" sz="1900" dirty="0"/>
              <a:t>, beneficiary </a:t>
            </a:r>
            <a:r>
              <a:rPr lang="en-US" sz="1900" dirty="0" smtClean="0"/>
              <a:t>profiles</a:t>
            </a:r>
          </a:p>
          <a:p>
            <a:pPr marL="838200" lvl="1" indent="-457200">
              <a:spcBef>
                <a:spcPts val="4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900" dirty="0" smtClean="0"/>
              <a:t>Increased intensity of investment for better likelihood of palpable 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08510" y="6386317"/>
            <a:ext cx="4515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15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01811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259" y="1412776"/>
            <a:ext cx="8424936" cy="2160241"/>
          </a:xfrm>
        </p:spPr>
        <p:txBody>
          <a:bodyPr/>
          <a:lstStyle/>
          <a:p>
            <a:pPr marL="457200" indent="-457200">
              <a:spcBef>
                <a:spcPts val="900"/>
              </a:spcBef>
              <a:buFont typeface="+mj-lt"/>
              <a:buAutoNum type="arabicPeriod" startAt="3"/>
            </a:pPr>
            <a:r>
              <a:rPr lang="en-GB" sz="2200" dirty="0" smtClean="0"/>
              <a:t>Strengthen </a:t>
            </a:r>
            <a:r>
              <a:rPr lang="en-GB" sz="2200" dirty="0"/>
              <a:t>leverage for policy engagement by improving the quality of knowledge and </a:t>
            </a:r>
            <a:r>
              <a:rPr lang="en-GB" sz="2200" dirty="0" smtClean="0"/>
              <a:t>evidence</a:t>
            </a:r>
          </a:p>
          <a:p>
            <a:pPr marL="838200" lvl="1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GB" sz="2000" dirty="0" smtClean="0"/>
              <a:t>Opportunities to work with NEDA and </a:t>
            </a:r>
            <a:r>
              <a:rPr lang="en-GB" sz="2000" dirty="0" err="1" smtClean="0"/>
              <a:t>DBM</a:t>
            </a:r>
            <a:r>
              <a:rPr lang="en-GB" sz="2000" dirty="0" smtClean="0"/>
              <a:t> in support of national results-based M&amp;E initiative</a:t>
            </a:r>
          </a:p>
          <a:p>
            <a:pPr marL="838200" lvl="1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GB" sz="2000" dirty="0" smtClean="0"/>
              <a:t>Support to line departments and LGUs to improve M&amp;E</a:t>
            </a:r>
          </a:p>
          <a:p>
            <a:pPr marL="838200" lvl="1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GB" sz="2000" dirty="0" smtClean="0"/>
              <a:t>IFAD country office to be resourced to upgrade support to analytical studies, policy and strategy issues</a:t>
            </a:r>
            <a:endParaRPr lang="en-GB" sz="2000" dirty="0"/>
          </a:p>
          <a:p>
            <a:pPr marL="457200" indent="-457200">
              <a:spcBef>
                <a:spcPts val="900"/>
              </a:spcBef>
              <a:buAutoNum type="arabicPeriod" startAt="3"/>
            </a:pPr>
            <a:endParaRPr lang="en-GB" sz="24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Recommendations (</a:t>
            </a:r>
            <a:r>
              <a:rPr lang="en-US" dirty="0" err="1" smtClean="0"/>
              <a:t>cont.d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79512" y="4509120"/>
            <a:ext cx="8568952" cy="225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900"/>
              </a:spcBef>
              <a:buFont typeface="+mj-lt"/>
              <a:buAutoNum type="arabicPeriod" startAt="4"/>
            </a:pPr>
            <a:r>
              <a:rPr lang="en-GB" sz="2200" dirty="0" smtClean="0"/>
              <a:t>Strengthen partnerships with development partners</a:t>
            </a:r>
          </a:p>
          <a:p>
            <a:pPr marL="838200" lvl="1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GB" sz="1800" dirty="0" smtClean="0"/>
              <a:t>International development agencies to collaborate on analytical work on rural issues and advisory support, project preparation</a:t>
            </a:r>
          </a:p>
          <a:p>
            <a:pPr marL="838200" lvl="1" indent="-4572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GB" sz="1800" dirty="0" smtClean="0"/>
              <a:t>Private sector actors with potential to help value chain development</a:t>
            </a:r>
          </a:p>
          <a:p>
            <a:pPr marL="612000" indent="-468000">
              <a:spcBef>
                <a:spcPts val="900"/>
              </a:spcBef>
              <a:buFont typeface="Wingdings" panose="05000000000000000000" pitchFamily="2" charset="2"/>
              <a:buChar char="Ø"/>
            </a:pPr>
            <a:endParaRPr lang="en-GB" sz="2200" kern="0" dirty="0" smtClean="0"/>
          </a:p>
          <a:p>
            <a:pPr marL="457200" indent="-457200">
              <a:spcBef>
                <a:spcPts val="900"/>
              </a:spcBef>
              <a:buFont typeface="+mj-lt"/>
              <a:buAutoNum type="arabicPeriod" startAt="2"/>
            </a:pPr>
            <a:endParaRPr lang="en-GB" sz="24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408510" y="6386317"/>
            <a:ext cx="379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16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77727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322275" cy="864319"/>
          </a:xfrm>
        </p:spPr>
        <p:txBody>
          <a:bodyPr/>
          <a:lstStyle/>
          <a:p>
            <a:r>
              <a:rPr lang="en-GB" sz="2800" dirty="0" smtClean="0"/>
              <a:t>Thank you for your attention and support!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45331" y="5577047"/>
            <a:ext cx="3895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err="1" smtClean="0">
                <a:solidFill>
                  <a:srgbClr val="00B050"/>
                </a:solidFill>
              </a:rPr>
              <a:t>Salamat</a:t>
            </a:r>
            <a:r>
              <a:rPr lang="en-GB" sz="2600" b="1" dirty="0" smtClean="0">
                <a:solidFill>
                  <a:srgbClr val="00B050"/>
                </a:solidFill>
              </a:rPr>
              <a:t>!</a:t>
            </a:r>
            <a:endParaRPr lang="en-GB" sz="26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F:\Downloaded photos\201604_PHL CSPE\Selected\IMG_4449_s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651" y="2276872"/>
            <a:ext cx="4196184" cy="314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Downloaded photos\201604_PHL CSPE\Selected\IMG_49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020"/>
            <a:ext cx="3980160" cy="29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F:\Downloaded photos\201604_PHL CSPE\Selected\IMG_5170_sm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65"/>
          <a:stretch/>
        </p:blipFill>
        <p:spPr bwMode="auto">
          <a:xfrm>
            <a:off x="179512" y="3098140"/>
            <a:ext cx="3312368" cy="364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09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915614"/>
            <a:ext cx="3312368" cy="403366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200" dirty="0"/>
              <a:t>IFAD in the Philippines - overview</a:t>
            </a:r>
          </a:p>
          <a:p>
            <a:pPr>
              <a:spcAft>
                <a:spcPts val="1200"/>
              </a:spcAft>
            </a:pPr>
            <a:r>
              <a:rPr lang="en-GB" sz="2200" dirty="0" smtClean="0"/>
              <a:t>CSPE scope</a:t>
            </a:r>
          </a:p>
          <a:p>
            <a:pPr>
              <a:spcAft>
                <a:spcPts val="1200"/>
              </a:spcAft>
            </a:pPr>
            <a:r>
              <a:rPr lang="en-GB" sz="2200" dirty="0" smtClean="0"/>
              <a:t>Main findings</a:t>
            </a:r>
          </a:p>
          <a:p>
            <a:pPr>
              <a:spcAft>
                <a:spcPts val="1200"/>
              </a:spcAft>
            </a:pPr>
            <a:r>
              <a:rPr lang="en-GB" sz="2200" dirty="0" smtClean="0"/>
              <a:t>Recommendations</a:t>
            </a:r>
            <a:endParaRPr lang="en-GB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Presentation outline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408511" y="6386317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2</a:t>
            </a:fld>
            <a:endParaRPr lang="en-GB" sz="11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52527" y="1772816"/>
            <a:ext cx="374441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en-GB" sz="2400" kern="0" dirty="0"/>
          </a:p>
        </p:txBody>
      </p:sp>
      <p:pic>
        <p:nvPicPr>
          <p:cNvPr id="2051" name="Picture 3" descr="F:\Downloaded photos\201604_PHL CSPE\Selected\IMG_4912 sml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96935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8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4536504" cy="432048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CA" sz="2100" dirty="0" smtClean="0"/>
              <a:t>Since 1978, 15 loans </a:t>
            </a:r>
            <a:endParaRPr lang="en-CA" sz="2100" dirty="0"/>
          </a:p>
          <a:p>
            <a:pPr>
              <a:spcBef>
                <a:spcPts val="1800"/>
              </a:spcBef>
            </a:pPr>
            <a:r>
              <a:rPr lang="en-CA" sz="2100" dirty="0"/>
              <a:t>Total </a:t>
            </a:r>
            <a:r>
              <a:rPr lang="en-CA" sz="2100" dirty="0" smtClean="0"/>
              <a:t>portfolio cost: </a:t>
            </a:r>
            <a:r>
              <a:rPr lang="en-CA" sz="2100" dirty="0" err="1" smtClean="0"/>
              <a:t>US$772</a:t>
            </a:r>
            <a:r>
              <a:rPr lang="en-CA" sz="2100" dirty="0" smtClean="0"/>
              <a:t> million</a:t>
            </a:r>
          </a:p>
          <a:p>
            <a:pPr>
              <a:spcBef>
                <a:spcPts val="1800"/>
              </a:spcBef>
            </a:pPr>
            <a:r>
              <a:rPr lang="en-CA" sz="2100" dirty="0" smtClean="0"/>
              <a:t>IFAD lending </a:t>
            </a:r>
            <a:r>
              <a:rPr lang="en-CA" sz="2100" dirty="0" err="1" smtClean="0"/>
              <a:t>US$242</a:t>
            </a:r>
            <a:r>
              <a:rPr lang="en-CA" sz="2100" dirty="0" smtClean="0"/>
              <a:t> mill</a:t>
            </a:r>
          </a:p>
          <a:p>
            <a:pPr>
              <a:spcBef>
                <a:spcPts val="1800"/>
              </a:spcBef>
            </a:pPr>
            <a:r>
              <a:rPr lang="en-CA" sz="2100" dirty="0" smtClean="0"/>
              <a:t>IFAD grants specifically to </a:t>
            </a:r>
            <a:r>
              <a:rPr lang="en-CA" sz="2100" dirty="0" err="1" smtClean="0"/>
              <a:t>PHL</a:t>
            </a:r>
            <a:r>
              <a:rPr lang="en-CA" sz="2100" dirty="0"/>
              <a:t> </a:t>
            </a:r>
            <a:r>
              <a:rPr lang="en-CA" sz="2100" dirty="0" smtClean="0"/>
              <a:t>since 2005: </a:t>
            </a:r>
            <a:r>
              <a:rPr lang="en-CA" sz="2100" dirty="0" err="1" smtClean="0"/>
              <a:t>US$6.4</a:t>
            </a:r>
            <a:r>
              <a:rPr lang="en-CA" sz="2100" dirty="0" smtClean="0"/>
              <a:t> mill </a:t>
            </a:r>
          </a:p>
          <a:p>
            <a:pPr>
              <a:spcBef>
                <a:spcPts val="1800"/>
              </a:spcBef>
            </a:pPr>
            <a:r>
              <a:rPr lang="en-CA" sz="2100" dirty="0" smtClean="0"/>
              <a:t>Country presence since 2009</a:t>
            </a:r>
          </a:p>
          <a:p>
            <a:pPr marL="0" indent="0">
              <a:buNone/>
            </a:pPr>
            <a:endParaRPr lang="en-CA" sz="2400" dirty="0" smtClean="0"/>
          </a:p>
          <a:p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IFAD in the Philippines: Overview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344283"/>
              </p:ext>
            </p:extLst>
          </p:nvPr>
        </p:nvGraphicFramePr>
        <p:xfrm>
          <a:off x="3850192" y="1628800"/>
          <a:ext cx="532859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08511" y="6386317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3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9320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065715" cy="4449653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CA" altLang="en-US" sz="2200" b="1" dirty="0" smtClean="0">
                <a:latin typeface="+mj-lt"/>
                <a:cs typeface="Times New Roman" pitchFamily="18" charset="0"/>
              </a:rPr>
              <a:t>Overarching goal</a:t>
            </a:r>
            <a:r>
              <a:rPr lang="en-GB" altLang="en-US" sz="2400" dirty="0" smtClean="0">
                <a:latin typeface="+mj-lt"/>
              </a:rPr>
              <a:t>: </a:t>
            </a:r>
            <a:r>
              <a:rPr lang="en-GB" altLang="en-US" sz="2400" i="1" dirty="0">
                <a:latin typeface="+mj-lt"/>
              </a:rPr>
              <a:t>poor </a:t>
            </a:r>
            <a:r>
              <a:rPr lang="en-GB" altLang="en-US" sz="2400" i="1" dirty="0" smtClean="0">
                <a:latin typeface="+mj-lt"/>
              </a:rPr>
              <a:t>women </a:t>
            </a:r>
            <a:r>
              <a:rPr lang="en-GB" altLang="en-US" sz="2400" i="1" dirty="0">
                <a:latin typeface="+mj-lt"/>
              </a:rPr>
              <a:t>and men in the rural areas of the Philippines are empowered to achieve higher incomes and improved food </a:t>
            </a:r>
            <a:r>
              <a:rPr lang="en-GB" altLang="en-US" sz="2400" i="1" dirty="0" smtClean="0">
                <a:latin typeface="+mj-lt"/>
              </a:rPr>
              <a:t>security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altLang="en-US" sz="1800" b="1" i="1" dirty="0" smtClean="0">
                <a:latin typeface="+mj-lt"/>
              </a:rPr>
              <a:t>Strategic objectives</a:t>
            </a:r>
          </a:p>
          <a:p>
            <a:pPr>
              <a:spcAft>
                <a:spcPts val="1200"/>
              </a:spcAft>
            </a:pPr>
            <a:endParaRPr lang="en-PH" altLang="en-US" sz="2400" i="1" dirty="0">
              <a:latin typeface="+mj-lt"/>
            </a:endParaRPr>
          </a:p>
          <a:p>
            <a:pPr>
              <a:spcAft>
                <a:spcPts val="1200"/>
              </a:spcAft>
            </a:pPr>
            <a:endParaRPr lang="en-CA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1520" y="188640"/>
            <a:ext cx="8712968" cy="864096"/>
          </a:xfrm>
        </p:spPr>
        <p:txBody>
          <a:bodyPr/>
          <a:lstStyle/>
          <a:p>
            <a:r>
              <a:rPr lang="en-US" dirty="0" smtClean="0"/>
              <a:t>2009 IFAD country strategy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570101"/>
              </p:ext>
            </p:extLst>
          </p:nvPr>
        </p:nvGraphicFramePr>
        <p:xfrm>
          <a:off x="179512" y="2924944"/>
          <a:ext cx="8784976" cy="3432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2448272"/>
                <a:gridCol w="2592288"/>
              </a:tblGrid>
              <a:tr h="432048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Focus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Geographical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areas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Target group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595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1. improved 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access to </a:t>
                      </a: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land and water 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resources and services</a:t>
                      </a:r>
                      <a:endParaRPr kumimoji="0" lang="en-PH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168275" indent="-16827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168275" marR="0" lvl="0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PH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Uplands</a:t>
                      </a:r>
                    </a:p>
                    <a:p>
                      <a:pPr marL="168275" marR="0" lvl="0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PH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20 poorest provinces </a:t>
                      </a: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PH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Upland poor, </a:t>
                      </a:r>
                      <a:r>
                        <a:rPr kumimoji="0" lang="en-PH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ARBs</a:t>
                      </a:r>
                      <a:endParaRPr kumimoji="0" lang="en-PH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  <a:tr h="102700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2. improved 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access to </a:t>
                      </a: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markets and rural financial services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to improve the value chains of agribusiness systems</a:t>
                      </a:r>
                      <a:endParaRPr kumimoji="0" lang="en-PH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168275" indent="-16827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168275" marR="0" lvl="0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Selected rural areas, 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esp.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Visayas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and Mindanao</a:t>
                      </a:r>
                      <a:endParaRPr kumimoji="0" lang="en-PH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Farmers,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fisherfolk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marginalized groups, women and rural entrepreneurs </a:t>
                      </a:r>
                    </a:p>
                  </a:txBody>
                  <a:tcPr marT="45725" marB="45725" horzOverflow="overflow"/>
                </a:tc>
              </a:tr>
              <a:tr h="1247951"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3. sustainable 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access to and management of </a:t>
                      </a: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fisheries &amp; productive coastal resources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livelihoods diversification</a:t>
                      </a:r>
                      <a:endParaRPr kumimoji="0" lang="en-PH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 marL="168275" indent="-168275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168275" marR="0" lvl="0" indent="-1682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PH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Coastal areas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in Bicol, Eastern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Visayas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northern Mindanao and </a:t>
                      </a:r>
                      <a:r>
                        <a:rPr kumimoji="0" lang="en-GB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ARMM</a:t>
                      </a: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PH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  <a:tc>
                  <a:txBody>
                    <a:bodyPr/>
                    <a:lstStyle>
                      <a:lvl1pPr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defRPr sz="28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4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C32D2E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4AA33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ill Sans M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Marginalized and poor communities dependent on coastal resources</a:t>
                      </a:r>
                      <a:endParaRPr kumimoji="0" lang="en-PH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marT="45725" marB="45725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08511" y="6386317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4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73121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311100"/>
              </p:ext>
            </p:extLst>
          </p:nvPr>
        </p:nvGraphicFramePr>
        <p:xfrm>
          <a:off x="205656" y="1772816"/>
          <a:ext cx="8713788" cy="3048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60040"/>
                <a:gridCol w="7344816"/>
                <a:gridCol w="100893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600" b="0" dirty="0" smtClean="0">
                          <a:latin typeface="Arial Narrow" panose="020B0606020202030204" pitchFamily="34" charset="0"/>
                        </a:rPr>
                        <a:t>Closed</a:t>
                      </a:r>
                      <a:endParaRPr lang="en-GB" sz="1600" b="0" dirty="0">
                        <a:latin typeface="Arial Narrow" panose="020B0606020202030204" pitchFamily="34" charset="0"/>
                      </a:endParaRPr>
                    </a:p>
                  </a:txBody>
                  <a:tcPr vert="vert2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latin typeface="Arial Narrow" panose="020B0606020202030204" pitchFamily="34" charset="0"/>
                        </a:rPr>
                        <a:t>Northern Mindanao Community Initiatives and Resource Management Project (NMCIREMP)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latin typeface="Arial Narrow" panose="020B0606020202030204" pitchFamily="34" charset="0"/>
                        </a:rPr>
                        <a:t>2003-2009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dirty="0" smtClean="0">
                          <a:latin typeface="Arial Narrow" panose="020B0606020202030204" pitchFamily="34" charset="0"/>
                        </a:rPr>
                        <a:t>Rural Microenterprise Promotion Programme (RuMEPP)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2005-2013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Arial Narrow" panose="020B0606020202030204" pitchFamily="34" charset="0"/>
                        </a:rPr>
                        <a:t>Close to completion</a:t>
                      </a:r>
                      <a:endParaRPr lang="en-GB" sz="1200" dirty="0">
                        <a:latin typeface="Arial Narrow" panose="020B0606020202030204" pitchFamily="34" charset="0"/>
                      </a:endParaRPr>
                    </a:p>
                  </a:txBody>
                  <a:tcPr vert="vert27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Second Cordillera Highland Agricultural Resource Management Project (CHARMP2)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2008-2016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Rapid Food Production Enhancement Programme (RaFPEP) with two sub-projects: 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   - Rapid Seed Supply Financing Project (RaSSFiP)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   - Irrigated Rice Production Enhancement Project (IRPEP) </a:t>
                      </a:r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sz="16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2009-2011</a:t>
                      </a:r>
                    </a:p>
                    <a:p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2009-2016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CC99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Arial Narrow" panose="020B0606020202030204" pitchFamily="34" charset="0"/>
                        </a:rPr>
                        <a:t>Early</a:t>
                      </a:r>
                      <a:r>
                        <a:rPr lang="en-GB" sz="1600" baseline="0" dirty="0" smtClean="0">
                          <a:latin typeface="Arial Narrow" panose="020B0606020202030204" pitchFamily="34" charset="0"/>
                        </a:rPr>
                        <a:t> stage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 vert="vert270"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Integrated Natural Resource and Environmental Management Project (INREMP) </a:t>
                      </a: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2013-2021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500" dirty="0" smtClean="0">
                          <a:latin typeface="Arial Narrow" panose="020B0606020202030204" pitchFamily="34" charset="0"/>
                        </a:rPr>
                        <a:t>Convergence on Value Chain Enhancement for Rural Growth and Empowerment Project </a:t>
                      </a:r>
                      <a:r>
                        <a:rPr lang="en-CA" sz="1400" dirty="0" smtClean="0">
                          <a:latin typeface="Arial Narrow" panose="020B0606020202030204" pitchFamily="34" charset="0"/>
                        </a:rPr>
                        <a:t>(CONVERGE) </a:t>
                      </a: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2015-2021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Fisheries, Coastal Resources and Livelihood Project (</a:t>
                      </a:r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FishCORAL)</a:t>
                      </a:r>
                      <a:endParaRPr lang="en-CA" sz="1600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>
                          <a:latin typeface="Arial Narrow" panose="020B0606020202030204" pitchFamily="34" charset="0"/>
                        </a:rPr>
                        <a:t>2015-2020</a:t>
                      </a:r>
                      <a:endParaRPr lang="en-GB" sz="16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B6DF89"/>
                    </a:solidFill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CSPE Scope</a:t>
            </a:r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79512" y="4941168"/>
            <a:ext cx="856895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100" kern="0" dirty="0" smtClean="0"/>
              <a:t>Policy dialogue, knowledge management, partnership building, </a:t>
            </a:r>
            <a:r>
              <a:rPr lang="en-GB" sz="2100" kern="0" dirty="0" smtClean="0"/>
              <a:t>grants (“non-lending activities”) </a:t>
            </a:r>
            <a:endParaRPr lang="en-GB" sz="2100" kern="0" dirty="0" smtClean="0"/>
          </a:p>
          <a:p>
            <a:r>
              <a:rPr lang="en-GB" sz="2100" kern="0" dirty="0" smtClean="0"/>
              <a:t>Performance of IFAD and the Government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62992" y="1412776"/>
            <a:ext cx="865748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lvl="1" indent="-342900">
              <a:buFont typeface="Arial" panose="020B0604020202020204" pitchFamily="34" charset="0"/>
              <a:buChar char="•"/>
            </a:pPr>
            <a:r>
              <a:rPr lang="en-CA" sz="2000" kern="0" dirty="0" smtClean="0"/>
              <a:t>Lending portfolio (7 loans effective after 2003)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8511" y="6386317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5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263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Downloaded photos\201604_PHL CSPE\Selected\IMG_5264_s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7677" y="3902176"/>
            <a:ext cx="2633280" cy="19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7504" y="188640"/>
            <a:ext cx="3225874" cy="1008112"/>
          </a:xfrm>
        </p:spPr>
        <p:txBody>
          <a:bodyPr/>
          <a:lstStyle/>
          <a:p>
            <a:r>
              <a:rPr lang="en-GB" sz="2400" dirty="0" smtClean="0"/>
              <a:t>IFAD lending portfolio covered in CSPE</a:t>
            </a: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9" t="10519" r="639" b="7665"/>
          <a:stretch/>
        </p:blipFill>
        <p:spPr bwMode="auto">
          <a:xfrm>
            <a:off x="3225874" y="0"/>
            <a:ext cx="5936563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cene3d>
            <a:camera prst="orthographicFront">
              <a:rot lat="0" lon="5400000" rev="0"/>
            </a:camera>
            <a:lightRig rig="threePt" dir="t"/>
          </a:scene3d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F:\Downloaded photos\201604_PHL CSPE\Selected\imag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2584" y="1516840"/>
            <a:ext cx="2560704" cy="192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4973" y="6473742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6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9928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54779"/>
            <a:ext cx="5328592" cy="2478277"/>
          </a:xfrm>
        </p:spPr>
        <p:txBody>
          <a:bodyPr/>
          <a:lstStyle/>
          <a:p>
            <a:r>
              <a:rPr lang="en-CA" sz="2000" b="1" dirty="0"/>
              <a:t>Gender equality and women’s empowerment</a:t>
            </a:r>
            <a:r>
              <a:rPr lang="en-CA" sz="2000" dirty="0"/>
              <a:t>: strong across </a:t>
            </a:r>
            <a:r>
              <a:rPr lang="en-CA" sz="2000" dirty="0" smtClean="0"/>
              <a:t>portfolio</a:t>
            </a:r>
          </a:p>
          <a:p>
            <a:pPr marL="396000" lvl="1"/>
            <a:r>
              <a:rPr lang="en-CA" sz="1800" dirty="0" smtClean="0"/>
              <a:t>Efforts across the country programme, “IFAD Philippines Gender Network”</a:t>
            </a:r>
          </a:p>
          <a:p>
            <a:pPr marL="396000" lvl="1"/>
            <a:r>
              <a:rPr lang="en-CA" sz="1800" dirty="0"/>
              <a:t>E</a:t>
            </a:r>
            <a:r>
              <a:rPr lang="en-CA" sz="1800" dirty="0" smtClean="0"/>
              <a:t>conomic opportunities for women and households </a:t>
            </a:r>
          </a:p>
          <a:p>
            <a:pPr marL="396000" lvl="1"/>
            <a:r>
              <a:rPr lang="en-CA" sz="1800" dirty="0" smtClean="0"/>
              <a:t>Women in leadership positions</a:t>
            </a:r>
          </a:p>
          <a:p>
            <a:pPr lvl="0"/>
            <a:endParaRPr lang="en-CA" sz="2200" dirty="0" smtClean="0"/>
          </a:p>
          <a:p>
            <a:pPr lvl="0"/>
            <a:endParaRPr lang="en-CA" sz="22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Main evaluation findings - highlights</a:t>
            </a:r>
          </a:p>
          <a:p>
            <a:r>
              <a:rPr lang="en-GB" dirty="0" smtClean="0"/>
              <a:t>  Lending portfolio – strengths (1)</a:t>
            </a:r>
            <a:endParaRPr lang="en-GB" dirty="0"/>
          </a:p>
        </p:txBody>
      </p:sp>
      <p:pic>
        <p:nvPicPr>
          <p:cNvPr id="5122" name="Picture 2" descr="F:\Downloaded photos\201604_PHL CSPE\Selected\IMG_4374_s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16" y="1454779"/>
            <a:ext cx="2968332" cy="222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3240336" y="3905932"/>
            <a:ext cx="5724152" cy="23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kern="0" dirty="0" smtClean="0"/>
              <a:t>Positive </a:t>
            </a:r>
            <a:r>
              <a:rPr lang="en-CA" sz="2000" b="1" kern="0" dirty="0" smtClean="0"/>
              <a:t>influence on institutions and policies</a:t>
            </a:r>
            <a:r>
              <a:rPr lang="en-CA" sz="2000" kern="0" dirty="0" smtClean="0"/>
              <a:t>, especially:</a:t>
            </a:r>
          </a:p>
          <a:p>
            <a:pPr marL="360000" lvl="1" indent="-180000"/>
            <a:r>
              <a:rPr lang="en-CA" sz="1750" kern="0" dirty="0" smtClean="0"/>
              <a:t>Support to microenterprise development </a:t>
            </a:r>
          </a:p>
          <a:p>
            <a:pPr marL="360000" lvl="1" indent="-180000"/>
            <a:r>
              <a:rPr lang="en-CA" sz="1750" kern="0" dirty="0" smtClean="0"/>
              <a:t>Contribution to “convergence”</a:t>
            </a:r>
          </a:p>
          <a:p>
            <a:pPr marL="360000" lvl="1" indent="-180000"/>
            <a:r>
              <a:rPr lang="en-CA" sz="1750" kern="0" dirty="0" smtClean="0"/>
              <a:t>Strengthening participatory development processes </a:t>
            </a:r>
          </a:p>
          <a:p>
            <a:pPr marL="360000" lvl="1" indent="-180000"/>
            <a:r>
              <a:rPr lang="en-CA" sz="1750" kern="0" dirty="0" smtClean="0"/>
              <a:t>Enhanced representation of IPs in local governance</a:t>
            </a:r>
          </a:p>
          <a:p>
            <a:endParaRPr lang="en-CA" sz="1800" kern="0" dirty="0" smtClean="0"/>
          </a:p>
          <a:p>
            <a:endParaRPr lang="en-CA" sz="1800" kern="0" dirty="0" smtClean="0"/>
          </a:p>
        </p:txBody>
      </p:sp>
      <p:pic>
        <p:nvPicPr>
          <p:cNvPr id="1026" name="Picture 2" descr="F:\Downloaded photos\201604_PHL CSPE\Selected\IMG_45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3" y="3967333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08511" y="6386317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7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7359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275" y="1556791"/>
            <a:ext cx="5522853" cy="2093406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CA" sz="2100" dirty="0" smtClean="0"/>
              <a:t>Investment in </a:t>
            </a:r>
            <a:r>
              <a:rPr lang="en-CA" sz="2100" b="1" dirty="0" smtClean="0"/>
              <a:t>communal irrigation systems</a:t>
            </a:r>
          </a:p>
          <a:p>
            <a:pPr marL="396000" lvl="1">
              <a:spcAft>
                <a:spcPts val="600"/>
              </a:spcAft>
            </a:pPr>
            <a:r>
              <a:rPr lang="en-CA" sz="1800" dirty="0" smtClean="0"/>
              <a:t>Strengthening of irrigators’ associations (IAs)</a:t>
            </a:r>
          </a:p>
          <a:p>
            <a:pPr marL="396000" lvl="1">
              <a:spcAft>
                <a:spcPts val="600"/>
              </a:spcAft>
            </a:pPr>
            <a:r>
              <a:rPr lang="en-CA" sz="1800" dirty="0" smtClean="0"/>
              <a:t>IAs: clear mandate, institutional home and support by NIA</a:t>
            </a:r>
          </a:p>
          <a:p>
            <a:pPr lvl="0"/>
            <a:endParaRPr lang="en-CA" sz="2200" b="1" dirty="0" smtClean="0"/>
          </a:p>
          <a:p>
            <a:pPr lvl="0"/>
            <a:endParaRPr lang="en-CA" sz="2200" dirty="0" smtClean="0"/>
          </a:p>
          <a:p>
            <a:pPr lvl="0"/>
            <a:endParaRPr lang="en-CA" sz="22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 smtClean="0"/>
              <a:t>Main evaluation findings - highlights</a:t>
            </a:r>
          </a:p>
          <a:p>
            <a:r>
              <a:rPr lang="en-GB" dirty="0" smtClean="0"/>
              <a:t>  Lending portfolio – strengths (2)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07504" y="4725144"/>
            <a:ext cx="534497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200" kern="0" dirty="0" smtClean="0"/>
          </a:p>
        </p:txBody>
      </p:sp>
      <p:pic>
        <p:nvPicPr>
          <p:cNvPr id="6" name="Picture 3" descr="F:\Downloaded photos\201604_PHL CSPE\Selected\IMG_5076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256" y="1484785"/>
            <a:ext cx="2887216" cy="2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Downloaded photos\201604_PHL CSPE\Selected\IMG_4632_s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" y="3789040"/>
            <a:ext cx="3191370" cy="23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3348524" y="3899685"/>
            <a:ext cx="575998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263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438" indent="-1936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95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86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CA" sz="2100" kern="0" dirty="0" smtClean="0"/>
              <a:t>Good prospect for </a:t>
            </a:r>
            <a:r>
              <a:rPr lang="en-CA" sz="2100" b="1" kern="0" dirty="0" smtClean="0"/>
              <a:t>sustainability of benefits</a:t>
            </a:r>
          </a:p>
          <a:p>
            <a:pPr marL="396000" lvl="1">
              <a:spcAft>
                <a:spcPts val="600"/>
              </a:spcAft>
            </a:pPr>
            <a:r>
              <a:rPr lang="en-CA" sz="1800" kern="0" dirty="0" smtClean="0"/>
              <a:t>Rural infrastructure: commitment and ownership (communities and LGUs), fees collection</a:t>
            </a:r>
          </a:p>
          <a:p>
            <a:pPr marL="396000" lvl="1">
              <a:spcAft>
                <a:spcPts val="600"/>
              </a:spcAft>
            </a:pPr>
            <a:r>
              <a:rPr lang="en-CA" sz="1800" kern="0" dirty="0" smtClean="0"/>
              <a:t>Conducive institutional and policy framework </a:t>
            </a:r>
          </a:p>
          <a:p>
            <a:endParaRPr lang="en-CA" sz="2200" b="1" kern="0" dirty="0" smtClean="0"/>
          </a:p>
          <a:p>
            <a:endParaRPr lang="en-CA" sz="2200" kern="0" dirty="0" smtClean="0"/>
          </a:p>
          <a:p>
            <a:endParaRPr lang="en-CA" sz="2200" kern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408511" y="6386317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8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36012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00808"/>
            <a:ext cx="8131382" cy="432048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CA" sz="2200" dirty="0" smtClean="0"/>
              <a:t>Considerable time lags from design to approval, and delays in initial years of implementation</a:t>
            </a:r>
          </a:p>
          <a:p>
            <a:pPr>
              <a:spcAft>
                <a:spcPts val="1200"/>
              </a:spcAft>
            </a:pPr>
            <a:r>
              <a:rPr lang="en-CA" sz="2200" dirty="0" smtClean="0"/>
              <a:t>Lack of clarity in the target group (e.g. land tenure status of CIS farmers; microenterprise support vis-à-vis job creation)</a:t>
            </a:r>
          </a:p>
          <a:p>
            <a:pPr lvl="0">
              <a:spcAft>
                <a:spcPts val="800"/>
              </a:spcAft>
            </a:pPr>
            <a:r>
              <a:rPr lang="en-CA" sz="2200" dirty="0" smtClean="0"/>
              <a:t>Land titling for ancestral domains: earlier successes in NMCIREMP, but challenges in CAR/CHARMP2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CA" sz="2000" dirty="0" smtClean="0"/>
              <a:t>Different contexts of IPs, e.g. in CAR and Mindanao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</a:t>
            </a:r>
            <a:r>
              <a:rPr lang="en-US" sz="2000" dirty="0" smtClean="0"/>
              <a:t>nstitutional </a:t>
            </a:r>
            <a:r>
              <a:rPr lang="en-US" sz="2000" dirty="0"/>
              <a:t>framework, </a:t>
            </a:r>
            <a:r>
              <a:rPr lang="en-US" sz="2000" dirty="0" smtClean="0"/>
              <a:t>changing or inconsistent </a:t>
            </a:r>
            <a:r>
              <a:rPr lang="en-US" sz="2000" dirty="0"/>
              <a:t>interpretation and application of policies and regulations</a:t>
            </a:r>
            <a:endParaRPr lang="en-CA" sz="2000" dirty="0" smtClean="0"/>
          </a:p>
          <a:p>
            <a:pPr marL="0" lvl="0" indent="0">
              <a:buNone/>
            </a:pPr>
            <a:endParaRPr lang="en-CA" sz="1900" dirty="0" smtClean="0"/>
          </a:p>
          <a:p>
            <a:pPr lvl="0"/>
            <a:endParaRPr lang="en-CA" sz="2400" dirty="0" smtClean="0"/>
          </a:p>
          <a:p>
            <a:pPr lvl="0"/>
            <a:endParaRPr lang="en-GB" sz="24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323528" y="332656"/>
            <a:ext cx="871296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6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85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667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09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70038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558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kern="0" dirty="0" smtClean="0"/>
              <a:t>Main evaluation findings - highlights</a:t>
            </a:r>
          </a:p>
          <a:p>
            <a:r>
              <a:rPr lang="en-GB" kern="0" dirty="0" smtClean="0"/>
              <a:t>  </a:t>
            </a:r>
            <a:r>
              <a:rPr lang="en-GB" sz="3000" kern="0" dirty="0" smtClean="0"/>
              <a:t>Lending portfolio – challenges and issues (1)</a:t>
            </a:r>
            <a:endParaRPr lang="en-GB" sz="30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4408511" y="6386317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878E18-D3B4-4DE8-BB14-4387756BF004}" type="slidenum">
              <a:rPr lang="en-GB" sz="1100" smtClean="0"/>
              <a:t>9</a:t>
            </a:fld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384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APR1_2014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FAD Corporate theme" ma:contentTypeID="0x0101008680E87777A6194D938ACB15C33232620022477E34447622469CB388F9063D1AE4" ma:contentTypeVersion="5" ma:contentTypeDescription="PowerPoint templates using IFAD themes" ma:contentTypeScope="" ma:versionID="4ac08f08fd14c499a856d5d5560889d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EB62FEF-DD99-464D-BC38-07A195B91C91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032B1862-C7B7-45DD-9A01-B65742ADF8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6EF36B-B934-49C5-8B29-2932A35340A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1D60A38-927D-43D8-A505-FEB5B8977247}">
  <ds:schemaRefs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6525</TotalTime>
  <Words>1234</Words>
  <Application>Microsoft Office PowerPoint</Application>
  <PresentationFormat>On-screen Show (4:3)</PresentationFormat>
  <Paragraphs>176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_APR1_2014</vt:lpstr>
      <vt:lpstr>Country Strategy and Programme Evaluation - Philippines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 and support!</vt:lpstr>
    </vt:vector>
  </TitlesOfParts>
  <Company>IFAD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Alvarez-Pagella, Melba</dc:creator>
  <cp:lastModifiedBy>x</cp:lastModifiedBy>
  <cp:revision>361</cp:revision>
  <cp:lastPrinted>2016-11-10T09:14:42Z</cp:lastPrinted>
  <dcterms:created xsi:type="dcterms:W3CDTF">2014-09-17T09:06:47Z</dcterms:created>
  <dcterms:modified xsi:type="dcterms:W3CDTF">2016-11-15T18:53:14Z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0x0101008680E87777A6194D938ACB15C33232620022477E34447622469CB388F9063D1AE4</vt:lpwstr>
  </property>
</Properties>
</file>