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  <p:sldMasterId id="2147483655" r:id="rId6"/>
  </p:sldMasterIdLst>
  <p:notesMasterIdLst>
    <p:notesMasterId r:id="rId21"/>
  </p:notesMasterIdLst>
  <p:handoutMasterIdLst>
    <p:handoutMasterId r:id="rId22"/>
  </p:handoutMasterIdLst>
  <p:sldIdLst>
    <p:sldId id="268" r:id="rId7"/>
    <p:sldId id="318" r:id="rId8"/>
    <p:sldId id="316" r:id="rId9"/>
    <p:sldId id="317" r:id="rId10"/>
    <p:sldId id="296" r:id="rId11"/>
    <p:sldId id="308" r:id="rId12"/>
    <p:sldId id="290" r:id="rId13"/>
    <p:sldId id="302" r:id="rId14"/>
    <p:sldId id="304" r:id="rId15"/>
    <p:sldId id="303" r:id="rId16"/>
    <p:sldId id="310" r:id="rId17"/>
    <p:sldId id="319" r:id="rId18"/>
    <p:sldId id="314" r:id="rId19"/>
    <p:sldId id="307" r:id="rId20"/>
  </p:sldIdLst>
  <p:sldSz cx="9144000" cy="5143500" type="screen16x9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chapman" initials="np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B29"/>
    <a:srgbClr val="660066"/>
    <a:srgbClr val="B3A1C7"/>
    <a:srgbClr val="CAC1FD"/>
    <a:srgbClr val="0E326F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2" autoAdjust="0"/>
    <p:restoredTop sz="92780" autoAdjust="0"/>
  </p:normalViewPr>
  <p:slideViewPr>
    <p:cSldViewPr>
      <p:cViewPr>
        <p:scale>
          <a:sx n="80" d="100"/>
          <a:sy n="80" d="100"/>
        </p:scale>
        <p:origin x="-2532" y="-10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4" y="0"/>
            <a:ext cx="7920037" cy="278777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2787774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2841780"/>
            <a:ext cx="7628384" cy="54006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3398676"/>
            <a:ext cx="7624936" cy="8472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1480"/>
            <a:ext cx="8135938" cy="6477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7528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1480"/>
            <a:ext cx="8135938" cy="6477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4" y="0"/>
            <a:ext cx="7920037" cy="2787774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2787774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2841780"/>
            <a:ext cx="7628384" cy="54006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3398676"/>
            <a:ext cx="7624936" cy="84726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1480"/>
            <a:ext cx="8135938" cy="6477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242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1480"/>
            <a:ext cx="8135938" cy="6477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242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6725" y="1078706"/>
            <a:ext cx="8065715" cy="33372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41480"/>
            <a:ext cx="8135938" cy="6477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8256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415946"/>
            <a:ext cx="1554480" cy="640080"/>
          </a:xfrm>
          <a:prstGeom prst="rect">
            <a:avLst/>
          </a:prstGeom>
        </p:spPr>
      </p:pic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69081"/>
            <a:ext cx="7772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78706"/>
            <a:ext cx="8065715" cy="33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00557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333" y="4725174"/>
            <a:ext cx="277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Independent Office of Evaluation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41480"/>
            <a:ext cx="7772400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78706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43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371950"/>
            <a:ext cx="2232247" cy="638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4" r:id="rId4"/>
    <p:sldLayoutId id="2147483666" r:id="rId5"/>
    <p:sldLayoutId id="2147483668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An </a:t>
            </a:r>
            <a:r>
              <a:rPr lang="en-GB" dirty="0">
                <a:solidFill>
                  <a:schemeClr val="accent2"/>
                </a:solidFill>
              </a:rPr>
              <a:t>evaluation architecture to support learning and accountability </a:t>
            </a:r>
            <a:endParaRPr lang="en-US" sz="3200" b="1" cap="small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2914650"/>
            <a:ext cx="7848872" cy="1314450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The </a:t>
            </a:r>
            <a:r>
              <a:rPr lang="en-US" b="1" dirty="0" smtClean="0">
                <a:latin typeface="Georgia" panose="02040502050405020303" pitchFamily="18" charset="0"/>
              </a:rPr>
              <a:t>Example of the Independent </a:t>
            </a:r>
            <a:r>
              <a:rPr lang="en-US" b="1" dirty="0">
                <a:latin typeface="Georgia" panose="02040502050405020303" pitchFamily="18" charset="0"/>
              </a:rPr>
              <a:t>Office of Evaluation </a:t>
            </a:r>
            <a:r>
              <a:rPr lang="en-US" b="1" dirty="0" smtClean="0">
                <a:latin typeface="Georgia" panose="02040502050405020303" pitchFamily="18" charset="0"/>
              </a:rPr>
              <a:t>(IOE) of </a:t>
            </a:r>
            <a:r>
              <a:rPr lang="en-US" b="1" dirty="0">
                <a:latin typeface="Georgia" panose="02040502050405020303" pitchFamily="18" charset="0"/>
              </a:rPr>
              <a:t>IFAD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87624" y="3813888"/>
            <a:ext cx="77048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4788023" y="4083918"/>
            <a:ext cx="396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AFREA </a:t>
            </a:r>
            <a:r>
              <a:rPr lang="en-US" sz="1800" dirty="0"/>
              <a:t>Conference </a:t>
            </a:r>
            <a:r>
              <a:rPr lang="en-US" sz="1800" dirty="0" smtClean="0"/>
              <a:t>Kampala</a:t>
            </a:r>
            <a:endParaRPr lang="en-US" sz="1800" dirty="0"/>
          </a:p>
          <a:p>
            <a:r>
              <a:rPr lang="en-US" sz="1800" dirty="0" smtClean="0"/>
              <a:t>14 April 2017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35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5636"/>
            <a:ext cx="6768751" cy="29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Recommendation uptake - trends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6501958" y="2116968"/>
            <a:ext cx="921607" cy="8460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97887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PRISMA 2016 shows high uptake of IOE recommendations</a:t>
            </a:r>
            <a:r>
              <a:rPr lang="en-GB" sz="2200" dirty="0" smtClean="0"/>
              <a:t> (94%)</a:t>
            </a:r>
            <a:endParaRPr lang="en-US" sz="2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956376" y="473199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10</a:t>
            </a:fld>
            <a:endParaRPr lang="en-GB" sz="1100" dirty="0"/>
          </a:p>
        </p:txBody>
      </p:sp>
      <p:sp>
        <p:nvSpPr>
          <p:cNvPr id="2" name="Line Callout 1 1"/>
          <p:cNvSpPr/>
          <p:nvPr/>
        </p:nvSpPr>
        <p:spPr bwMode="auto">
          <a:xfrm>
            <a:off x="7675086" y="1900200"/>
            <a:ext cx="1289402" cy="472194"/>
          </a:xfrm>
          <a:prstGeom prst="borderCallout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ＭＳ Ｐゴシック" pitchFamily="1" charset="-128"/>
              </a:rPr>
              <a:t>Followed up </a:t>
            </a:r>
            <a:r>
              <a:rPr kumimoji="0" lang="en-GB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ＭＳ Ｐゴシック" pitchFamily="1" charset="-128"/>
              </a:rPr>
              <a:t>and/ </a:t>
            </a:r>
            <a:r>
              <a:rPr kumimoji="0" lang="en-GB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ＭＳ Ｐゴシック" pitchFamily="1" charset="-128"/>
              </a:rPr>
              <a:t>or </a:t>
            </a:r>
            <a:r>
              <a:rPr lang="en-GB" sz="1050" i="1" dirty="0" smtClean="0">
                <a:latin typeface="Arial" charset="0"/>
                <a:ea typeface="ＭＳ Ｐゴシック" pitchFamily="1" charset="-128"/>
                <a:cs typeface="ＭＳ Ｐゴシック" pitchFamily="1" charset="-128"/>
              </a:rPr>
              <a:t>ongoing</a:t>
            </a:r>
            <a:endParaRPr kumimoji="0" lang="en-GB" sz="105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Line Callout 1 4"/>
          <p:cNvSpPr/>
          <p:nvPr/>
        </p:nvSpPr>
        <p:spPr bwMode="auto">
          <a:xfrm>
            <a:off x="7812360" y="3795886"/>
            <a:ext cx="1152128" cy="504056"/>
          </a:xfrm>
          <a:prstGeom prst="borderCallout1">
            <a:avLst>
              <a:gd name="adj1" fmla="val 18750"/>
              <a:gd name="adj2" fmla="val -8333"/>
              <a:gd name="adj3" fmla="val 54629"/>
              <a:gd name="adj4" fmla="val -947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50" i="1" dirty="0">
                <a:latin typeface="Arial" charset="0"/>
                <a:ea typeface="ＭＳ Ｐゴシック" pitchFamily="1" charset="-128"/>
                <a:cs typeface="ＭＳ Ｐゴシック" pitchFamily="1" charset="-128"/>
              </a:rPr>
              <a:t>Not followed up</a:t>
            </a:r>
          </a:p>
        </p:txBody>
      </p:sp>
    </p:spTree>
    <p:extLst>
      <p:ext uri="{BB962C8B-B14F-4D97-AF65-F5344CB8AC3E}">
        <p14:creationId xmlns:p14="http://schemas.microsoft.com/office/powerpoint/2010/main" val="18652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Evaluation reports still main source of information</a:t>
            </a:r>
          </a:p>
          <a:p>
            <a:r>
              <a:rPr lang="en-US" dirty="0" smtClean="0"/>
              <a:t>&gt;50% regularly or often read IOE evaluation reports</a:t>
            </a:r>
          </a:p>
          <a:p>
            <a:r>
              <a:rPr lang="en-US" dirty="0" smtClean="0"/>
              <a:t>Preferred access through  IOE website (55%)</a:t>
            </a:r>
          </a:p>
          <a:p>
            <a:r>
              <a:rPr lang="en-US" dirty="0" smtClean="0"/>
              <a:t>Executive summary main source of information on evaluation findings (70%)</a:t>
            </a:r>
          </a:p>
          <a:p>
            <a:r>
              <a:rPr lang="en-US" dirty="0" smtClean="0"/>
              <a:t>Full report read by 44% of respondents</a:t>
            </a:r>
          </a:p>
          <a:p>
            <a:r>
              <a:rPr lang="en-US" dirty="0" smtClean="0"/>
              <a:t>Quality of reports rated positively by 94%</a:t>
            </a:r>
          </a:p>
          <a:p>
            <a:r>
              <a:rPr lang="en-US" sz="1600" i="1" dirty="0" smtClean="0"/>
              <a:t>Survey conducted </a:t>
            </a:r>
            <a:r>
              <a:rPr lang="en-US" sz="1600" i="1" dirty="0"/>
              <a:t>in September 2016; 119 respondents (10.8</a:t>
            </a:r>
            <a:r>
              <a:rPr lang="en-US" sz="1600" i="1" dirty="0" smtClean="0"/>
              <a:t>%)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Client feedback </a:t>
            </a:r>
            <a:r>
              <a:rPr lang="en-US" dirty="0"/>
              <a:t>survey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473199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834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147248" cy="587220"/>
          </a:xfrm>
        </p:spPr>
        <p:txBody>
          <a:bodyPr/>
          <a:lstStyle/>
          <a:p>
            <a:r>
              <a:rPr lang="en-US" sz="2200" dirty="0">
                <a:latin typeface="+mn-lt"/>
                <a:ea typeface="+mn-ea"/>
                <a:cs typeface="+mn-cs"/>
              </a:rPr>
              <a:t>How often have you read these IOE reports in the last two years?</a:t>
            </a:r>
            <a:endParaRPr lang="en-GB" sz="2200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3558"/>
            <a:ext cx="4320480" cy="20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1785" y="2499739"/>
            <a:ext cx="1851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IFAD Staff member</a:t>
            </a: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4319686" cy="20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38" y="2499740"/>
            <a:ext cx="1249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</a:t>
            </a:r>
            <a:endParaRPr lang="en-GB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2942823"/>
            <a:ext cx="3575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Donors and international organizations</a:t>
            </a:r>
            <a:endParaRPr lang="en-GB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9822"/>
            <a:ext cx="4175670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58072" y="2949793"/>
            <a:ext cx="3684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Respondents Familiar with IOE Products</a:t>
            </a:r>
            <a:endParaRPr lang="en-GB" b="1" dirty="0"/>
          </a:p>
        </p:txBody>
      </p:sp>
      <p:pic>
        <p:nvPicPr>
          <p:cNvPr id="11" name="Picture 10" descr="chart95490777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130" y="3219822"/>
            <a:ext cx="4062366" cy="1782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0114" y="4752435"/>
            <a:ext cx="461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12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1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Persuasiveness of evaluation findings still depends on the quality of evaluation reports </a:t>
            </a:r>
            <a:r>
              <a:rPr lang="en-US" b="1" dirty="0"/>
              <a:t>(</a:t>
            </a:r>
            <a:r>
              <a:rPr lang="en-US" dirty="0"/>
              <a:t>peer review system</a:t>
            </a:r>
            <a:r>
              <a:rPr lang="en-US" b="1" dirty="0"/>
              <a:t>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Government considers different types of evaluations </a:t>
            </a:r>
          </a:p>
          <a:p>
            <a:r>
              <a:rPr lang="en-US" dirty="0" smtClean="0"/>
              <a:t>Some types of evaluations have insufficient outreach to the intended audiences (impact evaluations, evaluation syntheses)</a:t>
            </a:r>
          </a:p>
          <a:p>
            <a:r>
              <a:rPr lang="en-US" dirty="0" smtClean="0"/>
              <a:t>Direct interaction (events) preferred for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Feedback </a:t>
            </a:r>
            <a:r>
              <a:rPr lang="en-US" dirty="0"/>
              <a:t>Survey </a:t>
            </a:r>
            <a:r>
              <a:rPr lang="en-US" dirty="0" smtClean="0"/>
              <a:t>- Findings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12360" y="4731990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13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243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Uptake of evaluation findings firmly institutionalized in IFAD – </a:t>
            </a:r>
            <a:r>
              <a:rPr lang="en-US" sz="2200" b="1" dirty="0" smtClean="0"/>
              <a:t>internal and external legitimization</a:t>
            </a:r>
            <a:r>
              <a:rPr lang="en-US" sz="2200" dirty="0" smtClean="0"/>
              <a:t> (Harberger, 2011)</a:t>
            </a:r>
          </a:p>
          <a:p>
            <a:r>
              <a:rPr lang="en-US" sz="2200" dirty="0" smtClean="0"/>
              <a:t>Focus on report quality to ensure </a:t>
            </a:r>
            <a:r>
              <a:rPr lang="en-US" sz="2200" b="1" dirty="0" smtClean="0"/>
              <a:t>credibility </a:t>
            </a:r>
            <a:endParaRPr lang="en-US" sz="2200" dirty="0" smtClean="0"/>
          </a:p>
          <a:p>
            <a:r>
              <a:rPr lang="en-US" sz="2200" dirty="0" smtClean="0"/>
              <a:t>Diversity of evaluation products and resulting recommendations require </a:t>
            </a:r>
            <a:r>
              <a:rPr lang="en-US" sz="2200" b="1" dirty="0" smtClean="0"/>
              <a:t>absorptive capacity </a:t>
            </a:r>
            <a:r>
              <a:rPr lang="en-US" sz="2200" dirty="0" smtClean="0"/>
              <a:t>within programme management</a:t>
            </a:r>
          </a:p>
          <a:p>
            <a:r>
              <a:rPr lang="en-US" sz="2200" dirty="0"/>
              <a:t>Direct interaction between evaluators and users (events) primarily supports </a:t>
            </a:r>
            <a:r>
              <a:rPr lang="en-US" sz="2200" b="1" dirty="0"/>
              <a:t>learning function</a:t>
            </a:r>
          </a:p>
          <a:p>
            <a:r>
              <a:rPr lang="en-US" sz="2200" b="1" dirty="0"/>
              <a:t>Communication function </a:t>
            </a:r>
            <a:r>
              <a:rPr lang="en-US" sz="2200" dirty="0"/>
              <a:t>important to support learning</a:t>
            </a:r>
            <a:endParaRPr lang="en-US" sz="2200" b="1" dirty="0"/>
          </a:p>
          <a:p>
            <a:endParaRPr lang="en-US" sz="22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Overall Conclusions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473199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14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947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91268" y="303498"/>
            <a:ext cx="8677276" cy="628650"/>
          </a:xfrm>
        </p:spPr>
        <p:txBody>
          <a:bodyPr/>
          <a:lstStyle/>
          <a:p>
            <a:r>
              <a:rPr lang="en-GB" b="1" dirty="0" smtClean="0"/>
              <a:t>Evaluation at IFAD over time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054711" y="2355726"/>
            <a:ext cx="1138646" cy="432049"/>
          </a:xfrm>
          <a:prstGeom prst="ellipse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199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4" charset="-128"/>
                <a:cs typeface="ＭＳ Ｐゴシック" pitchFamily="84" charset="-128"/>
              </a:rPr>
              <a:t>4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34272" y="3003798"/>
            <a:ext cx="1153866" cy="41407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2003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041870" y="3746380"/>
            <a:ext cx="1153866" cy="39154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4" charset="-128"/>
                <a:cs typeface="ＭＳ Ｐゴシック" pitchFamily="84" charset="-128"/>
              </a:rPr>
              <a:t>2011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49469" y="1707654"/>
            <a:ext cx="1153866" cy="415512"/>
          </a:xfrm>
          <a:prstGeom prst="ellipse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000" b="1" dirty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1982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066403" y="1059583"/>
            <a:ext cx="1138646" cy="437972"/>
          </a:xfrm>
          <a:prstGeom prst="ellipse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84" charset="-128"/>
                <a:cs typeface="ＭＳ Ｐゴシック" pitchFamily="84" charset="-128"/>
              </a:rPr>
              <a:t>1978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9207" y="105958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Monitoring and Evaluation Unit</a:t>
            </a:r>
            <a:endParaRPr lang="en-GB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2439207" y="170765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Monitoring and Evaluation Division</a:t>
            </a:r>
            <a:endParaRPr lang="en-GB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2443517" y="235572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Office of Evaluation and Studies</a:t>
            </a:r>
            <a:endParaRPr lang="en-GB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2449858" y="3003799"/>
            <a:ext cx="592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Office of Evaluation </a:t>
            </a:r>
            <a:endParaRPr lang="en-GB" sz="1800" dirty="0" smtClean="0"/>
          </a:p>
          <a:p>
            <a:r>
              <a:rPr lang="en-GB" sz="1800" dirty="0" smtClean="0"/>
              <a:t>(</a:t>
            </a:r>
            <a:r>
              <a:rPr lang="en-GB" sz="1800" i="1" dirty="0" smtClean="0"/>
              <a:t>Evaluation Policy: independent evaluation function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2440034" y="3746380"/>
            <a:ext cx="5939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Independent Office </a:t>
            </a:r>
            <a:r>
              <a:rPr lang="en-GB" sz="1800" dirty="0"/>
              <a:t>of Evaluation </a:t>
            </a:r>
            <a:endParaRPr lang="en-GB" sz="1800" dirty="0" smtClean="0"/>
          </a:p>
          <a:p>
            <a:r>
              <a:rPr lang="en-GB" sz="1800" dirty="0" smtClean="0"/>
              <a:t>(</a:t>
            </a:r>
            <a:r>
              <a:rPr lang="en-GB" sz="1800" i="1" dirty="0" smtClean="0"/>
              <a:t>Revised Evaluation Policy</a:t>
            </a:r>
            <a:r>
              <a:rPr lang="it-IT" sz="1800" dirty="0" smtClean="0"/>
              <a:t>) 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2000" dirty="0"/>
              <a:t>          </a:t>
            </a:r>
            <a:r>
              <a:rPr lang="en-GB" sz="2000" dirty="0" smtClean="0"/>
              <a:t>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172400" y="473199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2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7239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55576" y="310642"/>
            <a:ext cx="8784976" cy="628650"/>
          </a:xfrm>
        </p:spPr>
        <p:txBody>
          <a:bodyPr/>
          <a:lstStyle/>
          <a:p>
            <a:r>
              <a:rPr lang="en-GB" b="1" dirty="0" smtClean="0"/>
              <a:t>Evaluation Policy: key elements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15566"/>
            <a:ext cx="7560840" cy="338437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1900" b="1" dirty="0"/>
              <a:t>Purpose: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/>
              <a:t>Accountability of performance and results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/>
              <a:t>Learning to ensure usefulness of evaluation recommendations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1900" b="1" dirty="0"/>
              <a:t>Principles</a:t>
            </a:r>
            <a:r>
              <a:rPr lang="en-GB" sz="1900" dirty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 smtClean="0"/>
              <a:t>Independence of </a:t>
            </a:r>
            <a:r>
              <a:rPr lang="en-GB" sz="1900" dirty="0"/>
              <a:t>IOE, its work programme, budget and staffing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/>
              <a:t>Credibility - Evidence-based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900" dirty="0"/>
              <a:t>Use - Partnership for a transparent and informed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400" y="473199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3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202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92088" y="112875"/>
            <a:ext cx="8028384" cy="676677"/>
          </a:xfrm>
        </p:spPr>
        <p:txBody>
          <a:bodyPr/>
          <a:lstStyle/>
          <a:p>
            <a:r>
              <a:rPr lang="en-GB" b="1" dirty="0" smtClean="0"/>
              <a:t>Accountability structure</a:t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772400" cy="3240360"/>
          </a:xfrm>
        </p:spPr>
        <p:txBody>
          <a:bodyPr>
            <a:normAutofit fontScale="92500" lnSpcReduction="10000"/>
          </a:bodyPr>
          <a:lstStyle/>
          <a:p>
            <a:pPr marL="504000" indent="-457200">
              <a:spcBef>
                <a:spcPts val="240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GB" b="1" dirty="0"/>
              <a:t>Executive Board (EB)</a:t>
            </a:r>
            <a:r>
              <a:rPr lang="en-GB" sz="2400" dirty="0" smtClean="0"/>
              <a:t> directly supervises IOE, approves </a:t>
            </a:r>
            <a:r>
              <a:rPr lang="en-GB" sz="2400" dirty="0"/>
              <a:t>IOE’s </a:t>
            </a:r>
            <a:r>
              <a:rPr lang="en-GB" sz="2400" dirty="0" smtClean="0"/>
              <a:t>annual </a:t>
            </a:r>
            <a:r>
              <a:rPr lang="en-GB" sz="2400" dirty="0"/>
              <a:t>work programme and </a:t>
            </a:r>
            <a:r>
              <a:rPr lang="en-GB" sz="2400" dirty="0" smtClean="0"/>
              <a:t>budget, </a:t>
            </a:r>
            <a:r>
              <a:rPr lang="en-US" sz="2400" dirty="0" smtClean="0"/>
              <a:t>selects</a:t>
            </a:r>
            <a:r>
              <a:rPr lang="en-US" sz="2400" dirty="0"/>
              <a:t>, appoints and dismisses IOE </a:t>
            </a:r>
            <a:r>
              <a:rPr lang="en-US" sz="2400" dirty="0" smtClean="0"/>
              <a:t>Director and </a:t>
            </a:r>
            <a:r>
              <a:rPr lang="en-GB" sz="2400" dirty="0" smtClean="0"/>
              <a:t>assesses impact of IFAD’s operations</a:t>
            </a:r>
          </a:p>
          <a:p>
            <a:pPr marL="504000" lvl="1" indent="-457200">
              <a:spcBef>
                <a:spcPts val="2400"/>
              </a:spcBef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§"/>
            </a:pPr>
            <a:r>
              <a:rPr lang="en-GB" b="1" dirty="0"/>
              <a:t>Evaluation Committee (</a:t>
            </a:r>
            <a:r>
              <a:rPr lang="en-GB" b="1" dirty="0" smtClean="0"/>
              <a:t>EC) </a:t>
            </a:r>
            <a:r>
              <a:rPr lang="en-GB" dirty="0" smtClean="0"/>
              <a:t>is a sub-committee </a:t>
            </a:r>
            <a:r>
              <a:rPr lang="en-GB" dirty="0"/>
              <a:t>of the </a:t>
            </a:r>
            <a:r>
              <a:rPr lang="en-GB" dirty="0" smtClean="0"/>
              <a:t>EB and ensures </a:t>
            </a:r>
            <a:r>
              <a:rPr lang="en-GB" dirty="0"/>
              <a:t>full implementation </a:t>
            </a:r>
            <a:r>
              <a:rPr lang="en-GB" dirty="0" smtClean="0"/>
              <a:t>of and </a:t>
            </a:r>
            <a:r>
              <a:rPr lang="en-GB" dirty="0"/>
              <a:t>compliance </a:t>
            </a:r>
            <a:r>
              <a:rPr lang="en-GB" dirty="0" smtClean="0"/>
              <a:t>with </a:t>
            </a:r>
            <a:r>
              <a:rPr lang="en-GB" dirty="0"/>
              <a:t>IFAD Evaluation </a:t>
            </a:r>
            <a:r>
              <a:rPr lang="en-GB" dirty="0" smtClean="0"/>
              <a:t>Policy. Conducts reviews </a:t>
            </a:r>
            <a:r>
              <a:rPr lang="en-GB" dirty="0"/>
              <a:t>of selected evaluation reports </a:t>
            </a:r>
            <a:r>
              <a:rPr lang="en-GB" dirty="0" smtClean="0"/>
              <a:t>and </a:t>
            </a:r>
            <a:r>
              <a:rPr lang="en-GB" dirty="0"/>
              <a:t>IOE’s annual work programme and </a:t>
            </a:r>
            <a:r>
              <a:rPr lang="en-GB" dirty="0" smtClean="0"/>
              <a:t>budget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473199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4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059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07604"/>
            <a:ext cx="6383374" cy="36004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Architecture of IOE Evaluation Products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473199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5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864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467" y="1113589"/>
            <a:ext cx="3375461" cy="558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ea typeface="SimSun" panose="02010600030101010101" pitchFamily="2" charset="-122"/>
              </a:rPr>
              <a:t>Evaluation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9864"/>
            <a:ext cx="8676456" cy="485682"/>
          </a:xfrm>
        </p:spPr>
        <p:txBody>
          <a:bodyPr/>
          <a:lstStyle/>
          <a:p>
            <a:r>
              <a:rPr lang="en-US" dirty="0" smtClean="0"/>
              <a:t>Main Evaluation Products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32318" y="1847110"/>
            <a:ext cx="3491611" cy="2506838"/>
            <a:chOff x="137756" y="2717926"/>
            <a:chExt cx="3491611" cy="33424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441" y="2921575"/>
              <a:ext cx="1008790" cy="13568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" r="5596"/>
            <a:stretch/>
          </p:blipFill>
          <p:spPr>
            <a:xfrm rot="21335040">
              <a:off x="244991" y="2717926"/>
              <a:ext cx="1086831" cy="14555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6368">
              <a:off x="137756" y="4313590"/>
              <a:ext cx="1063501" cy="14459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3166" y="4529919"/>
              <a:ext cx="1126201" cy="15304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2225">
              <a:off x="2471416" y="3067964"/>
              <a:ext cx="1067168" cy="13993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3063">
              <a:off x="1384026" y="4375910"/>
              <a:ext cx="1054323" cy="138480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899939" y="1798483"/>
            <a:ext cx="2697401" cy="2580824"/>
            <a:chOff x="5584906" y="2047918"/>
            <a:chExt cx="3052652" cy="3958086"/>
          </a:xfrm>
        </p:grpSpPr>
        <p:pic>
          <p:nvPicPr>
            <p:cNvPr id="14" name="Picture 8" descr="C:\Users\c.benvenuti\Documents\Cristina\Publications\CLEs\Private sector\PrivateSector Summary-COVER_001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856077">
              <a:off x="5584906" y="3406463"/>
              <a:ext cx="1355815" cy="133313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C:\Users\c.benvenuti\Documents\Cristina\Publications\Overview - printshop\10th_anniversary_f_001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5218">
              <a:off x="7461957" y="2956757"/>
              <a:ext cx="1150433" cy="154513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c.benvenuti\Documents\Cristina\Publications\Overview - printshop\brochure_IOE_2013_s_001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872" y="4624113"/>
              <a:ext cx="1347953" cy="138189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438686">
              <a:off x="7614111" y="4398363"/>
              <a:ext cx="1023447" cy="15578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41168">
              <a:off x="6554341" y="2047918"/>
              <a:ext cx="1162466" cy="16778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789481" y="1059583"/>
            <a:ext cx="3024336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Other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publications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64333" y="1716923"/>
            <a:ext cx="4339286" cy="2908692"/>
            <a:chOff x="4687982" y="2297113"/>
            <a:chExt cx="4339286" cy="3878257"/>
          </a:xfrm>
        </p:grpSpPr>
        <p:sp>
          <p:nvSpPr>
            <p:cNvPr id="20" name="TextBox 19"/>
            <p:cNvSpPr txBox="1"/>
            <p:nvPr/>
          </p:nvSpPr>
          <p:spPr>
            <a:xfrm>
              <a:off x="6448550" y="5847075"/>
              <a:ext cx="1096871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IOE brochure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1419950">
              <a:off x="7809070" y="5761849"/>
              <a:ext cx="1010376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Newsletter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538868">
              <a:off x="7930397" y="2297113"/>
              <a:ext cx="109687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Ten years independent evaluation booklet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1446619">
              <a:off x="5519815" y="2649440"/>
              <a:ext cx="12936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A partnership for better results (IOE-SDC)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866844">
              <a:off x="4687982" y="4097392"/>
              <a:ext cx="12936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Overview booklet of a corporate-level evaluation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27984" y="472517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C8A733-A2EA-481B-93DD-DA5920805A9C}" type="slidenum">
              <a:rPr lang="en-GB" sz="1200" smtClean="0"/>
              <a:t>6</a:t>
            </a:fld>
            <a:endParaRPr lang="en-GB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31421" y="1656556"/>
            <a:ext cx="3448101" cy="2920966"/>
            <a:chOff x="28081" y="2454963"/>
            <a:chExt cx="3448101" cy="3894620"/>
          </a:xfrm>
        </p:grpSpPr>
        <p:sp>
          <p:nvSpPr>
            <p:cNvPr id="25" name="TextBox 24"/>
            <p:cNvSpPr txBox="1"/>
            <p:nvPr/>
          </p:nvSpPr>
          <p:spPr>
            <a:xfrm rot="480930">
              <a:off x="2834925" y="2788886"/>
              <a:ext cx="64125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Impact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3308" y="6021288"/>
              <a:ext cx="64125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Project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340132">
              <a:off x="1470256" y="5783295"/>
              <a:ext cx="921911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Synthesis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1299213">
              <a:off x="28081" y="5661135"/>
              <a:ext cx="1498754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Country programme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29518" y="2619104"/>
              <a:ext cx="1279659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Corporate-level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1374489">
              <a:off x="402917" y="2454963"/>
              <a:ext cx="64125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F0"/>
                  </a:solidFill>
                </a:rPr>
                <a:t>ARRI</a:t>
              </a:r>
              <a:endParaRPr lang="en-GB" sz="10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7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220" y="928956"/>
            <a:ext cx="8675751" cy="30109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Evaluation briefs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9864"/>
            <a:ext cx="8135938" cy="647700"/>
          </a:xfrm>
        </p:spPr>
        <p:txBody>
          <a:bodyPr/>
          <a:lstStyle/>
          <a:p>
            <a:r>
              <a:rPr lang="en-US" dirty="0" smtClean="0"/>
              <a:t>Other Evaluation Products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1219" y="2139702"/>
            <a:ext cx="4248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4638" indent="-274638"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</a:t>
            </a:r>
            <a:r>
              <a:rPr lang="en-GB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focus on </a:t>
            </a:r>
            <a:r>
              <a:rPr lang="en-GB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key learning issue emerging from the 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evaluation.</a:t>
            </a:r>
            <a:endParaRPr lang="en-GB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041" y="1347614"/>
            <a:ext cx="4248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sz="20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GB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Profiles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 </a:t>
            </a:r>
            <a:r>
              <a:rPr lang="en-GB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the evaluation report, focusing on 3 or 4 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</a:t>
            </a:r>
            <a:r>
              <a:rPr lang="en-GB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recommendations </a:t>
            </a:r>
            <a:r>
              <a:rPr lang="en-GB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GB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evaluation.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73128" y="987574"/>
            <a:ext cx="3847343" cy="2222567"/>
            <a:chOff x="211816" y="3192973"/>
            <a:chExt cx="4554091" cy="269838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65303">
              <a:off x="2157924" y="3348328"/>
              <a:ext cx="1406661" cy="198980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06" y="3192973"/>
              <a:ext cx="1470853" cy="207972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11816" y="5501843"/>
              <a:ext cx="4554091" cy="389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/>
                <a:t> </a:t>
              </a:r>
              <a:endParaRPr lang="en-GB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87135" y="2853450"/>
            <a:ext cx="2581209" cy="1842643"/>
            <a:chOff x="4977254" y="3070250"/>
            <a:chExt cx="2901353" cy="21550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2946">
              <a:off x="6474947" y="3240343"/>
              <a:ext cx="1403660" cy="198498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254" y="3070250"/>
              <a:ext cx="1476103" cy="208694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4427984" y="472517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C8A733-A2EA-481B-93DD-DA5920805A9C}" type="slidenum">
              <a:rPr lang="en-GB" sz="1000" smtClean="0"/>
              <a:t>7</a:t>
            </a:fld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127" y="271576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b="1" dirty="0">
                <a:solidFill>
                  <a:srgbClr val="0070C0"/>
                </a:solidFill>
                <a:latin typeface="+mn-lt"/>
                <a:ea typeface="+mn-ea"/>
              </a:rPr>
              <a:t>Visual sheets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9"/>
          <a:stretch/>
        </p:blipFill>
        <p:spPr>
          <a:xfrm rot="21346192">
            <a:off x="436859" y="3161485"/>
            <a:ext cx="1079809" cy="1160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4" descr="C:\Users\m.navarra\Desktop\1898192_906614049373182_361934885771130155_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011">
            <a:off x="1683192" y="3172121"/>
            <a:ext cx="1074703" cy="11390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506">
            <a:off x="2887807" y="3266251"/>
            <a:ext cx="1042693" cy="11055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39552" y="3147814"/>
            <a:ext cx="8064896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21221" y="2283718"/>
            <a:ext cx="7992888" cy="7560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39552" y="1203598"/>
            <a:ext cx="7992888" cy="9721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843558"/>
            <a:ext cx="8065715" cy="268908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 smtClean="0"/>
          </a:p>
          <a:p>
            <a:pPr marL="179388" lvl="1" indent="0">
              <a:spcBef>
                <a:spcPts val="0"/>
              </a:spcBef>
              <a:buNone/>
            </a:pPr>
            <a:r>
              <a:rPr lang="en-GB" sz="2200" b="1" dirty="0" smtClean="0"/>
              <a:t>IFAD Management’s </a:t>
            </a:r>
            <a:r>
              <a:rPr lang="en-GB" sz="2200" b="1" dirty="0" smtClean="0"/>
              <a:t>response</a:t>
            </a:r>
            <a:r>
              <a:rPr lang="en-GB" sz="2200" dirty="0"/>
              <a:t> </a:t>
            </a:r>
            <a:r>
              <a:rPr lang="en-GB" sz="2200" dirty="0" smtClean="0"/>
              <a:t> </a:t>
            </a:r>
          </a:p>
          <a:p>
            <a:pPr marL="179388" lvl="1" indent="0">
              <a:spcBef>
                <a:spcPts val="0"/>
              </a:spcBef>
              <a:buNone/>
            </a:pPr>
            <a:endParaRPr lang="en-GB" sz="2200" b="1" dirty="0"/>
          </a:p>
          <a:p>
            <a:pPr marL="179388" lvl="1" indent="0">
              <a:spcBef>
                <a:spcPts val="0"/>
              </a:spcBef>
              <a:buNone/>
            </a:pPr>
            <a:endParaRPr lang="en-GB" sz="2200" b="1" dirty="0" smtClean="0"/>
          </a:p>
          <a:p>
            <a:pPr marL="179388" lvl="1" indent="0">
              <a:spcBef>
                <a:spcPts val="0"/>
              </a:spcBef>
              <a:buNone/>
            </a:pPr>
            <a:r>
              <a:rPr lang="en-GB" sz="2200" b="1" dirty="0" smtClean="0"/>
              <a:t>Agreement </a:t>
            </a:r>
            <a:r>
              <a:rPr lang="en-GB" sz="2200" b="1" dirty="0"/>
              <a:t>at Completion Point </a:t>
            </a:r>
            <a:r>
              <a:rPr lang="en-GB" sz="2200" b="1" dirty="0" smtClean="0"/>
              <a:t>for CSPEs (ACP)</a:t>
            </a:r>
          </a:p>
          <a:p>
            <a:pPr marL="179388" lvl="1" indent="0">
              <a:spcBef>
                <a:spcPts val="0"/>
              </a:spcBef>
              <a:buNone/>
            </a:pPr>
            <a:endParaRPr lang="en-US" sz="2200" b="1" dirty="0"/>
          </a:p>
          <a:p>
            <a:pPr marL="179388" lvl="1" indent="0">
              <a:spcBef>
                <a:spcPts val="0"/>
              </a:spcBef>
              <a:buNone/>
            </a:pPr>
            <a:endParaRPr lang="en-US" sz="2200" dirty="0"/>
          </a:p>
          <a:p>
            <a:pPr marL="179388" indent="0">
              <a:spcBef>
                <a:spcPts val="0"/>
              </a:spcBef>
              <a:buNone/>
            </a:pPr>
            <a:r>
              <a:rPr lang="en-CA" sz="2000" b="1" dirty="0" smtClean="0"/>
              <a:t>President’s </a:t>
            </a:r>
            <a:r>
              <a:rPr lang="en-CA" sz="2000" b="1" dirty="0"/>
              <a:t>Report on the Implementation Status of Evaluation Recommendations and Management </a:t>
            </a:r>
            <a:r>
              <a:rPr lang="en-CA" sz="2000" b="1" dirty="0" smtClean="0"/>
              <a:t>Actions (</a:t>
            </a:r>
            <a:r>
              <a:rPr lang="en-GB" sz="2000" b="1" dirty="0" smtClean="0"/>
              <a:t>PRISMA</a:t>
            </a:r>
            <a:r>
              <a:rPr lang="en-CA" sz="2000" b="1" dirty="0" smtClean="0"/>
              <a:t>)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IFAD Management’s Response </a:t>
            </a:r>
            <a:r>
              <a:rPr lang="en-GB" dirty="0"/>
              <a:t>S</a:t>
            </a:r>
            <a:r>
              <a:rPr lang="en-GB" dirty="0" smtClean="0"/>
              <a:t>ystem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72400" y="473199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6878E18-D3B4-4DE8-BB14-4387756BF004}" type="slidenum">
              <a:rPr lang="en-GB" sz="1100" smtClean="0"/>
              <a:pPr algn="ctr"/>
              <a:t>8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052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178726"/>
            <a:ext cx="8065715" cy="3337240"/>
          </a:xfrm>
        </p:spPr>
        <p:txBody>
          <a:bodyPr/>
          <a:lstStyle/>
          <a:p>
            <a:r>
              <a:rPr lang="en-US" sz="2200" dirty="0" smtClean="0"/>
              <a:t>Consistent follow up by Management and Quality Assurance</a:t>
            </a:r>
          </a:p>
          <a:p>
            <a:r>
              <a:rPr lang="en-US" sz="2200" dirty="0" smtClean="0"/>
              <a:t>Higher number of “complex evaluations” requires follow up over several years</a:t>
            </a:r>
          </a:p>
          <a:p>
            <a:r>
              <a:rPr lang="en-US" sz="2200" dirty="0" smtClean="0"/>
              <a:t>Issues consistently raised by IOE evaluations (e.g. </a:t>
            </a:r>
            <a:r>
              <a:rPr lang="en-US" sz="2200" dirty="0" smtClean="0"/>
              <a:t>targeting</a:t>
            </a:r>
            <a:r>
              <a:rPr lang="en-US" sz="2200" dirty="0" smtClean="0"/>
              <a:t>, M&amp;E, private sector involvement, policy engagement, gender) received increased attention and follow up.</a:t>
            </a:r>
          </a:p>
          <a:p>
            <a:r>
              <a:rPr lang="en-US" sz="2200" dirty="0" smtClean="0"/>
              <a:t>Knowledge generated and consistent follow up seen as contributing to IFAD’s operational effectiveness and efficiency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IFAD </a:t>
            </a:r>
            <a:r>
              <a:rPr lang="en-US" dirty="0" smtClean="0"/>
              <a:t>Management’s </a:t>
            </a:r>
            <a:r>
              <a:rPr lang="en-US" dirty="0" smtClean="0"/>
              <a:t>Response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473199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9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365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E-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FAD Corporate theme" ma:contentTypeID="0x0101008680E87777A6194D938ACB15C33232620022477E34447622469CB388F9063D1AE4" ma:contentTypeVersion="5" ma:contentTypeDescription="PowerPoint templates using IFAD themes" ma:contentTypeScope="" ma:versionID="4ac08f08fd14c499a856d5d5560889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32B1862-C7B7-45DD-9A01-B65742ADF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1D60A38-927D-43D8-A505-FEB5B897724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5570</TotalTime>
  <Words>607</Words>
  <Application>Microsoft Office PowerPoint</Application>
  <PresentationFormat>On-screen Show (16:9)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_APR1_2014</vt:lpstr>
      <vt:lpstr>IOE-theme</vt:lpstr>
      <vt:lpstr>An evaluation architecture to support learning and accountability </vt:lpstr>
      <vt:lpstr>Evaluation at IFAD over time</vt:lpstr>
      <vt:lpstr>Evaluation Policy: key elements</vt:lpstr>
      <vt:lpstr>Accountability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often have you read these IOE reports in the last two years?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Alvarez-Pagella, Melba</cp:lastModifiedBy>
  <cp:revision>339</cp:revision>
  <cp:lastPrinted>2015-03-09T16:01:15Z</cp:lastPrinted>
  <dcterms:created xsi:type="dcterms:W3CDTF">2014-09-17T09:06:47Z</dcterms:created>
  <dcterms:modified xsi:type="dcterms:W3CDTF">2017-03-28T08:27:45Z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0x0101008680E87777A6194D938ACB15C33232620022477E34447622469CB388F9063D1AE4</vt:lpwstr>
  </property>
</Properties>
</file>