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2" r:id="rId5"/>
    <p:sldMasterId id="2147483656" r:id="rId6"/>
    <p:sldMasterId id="2147483660" r:id="rId7"/>
    <p:sldMasterId id="2147483664" r:id="rId8"/>
    <p:sldMasterId id="2147483668" r:id="rId9"/>
  </p:sldMasterIdLst>
  <p:notesMasterIdLst>
    <p:notesMasterId r:id="rId22"/>
  </p:notesMasterIdLst>
  <p:handoutMasterIdLst>
    <p:handoutMasterId r:id="rId23"/>
  </p:handoutMasterIdLst>
  <p:sldIdLst>
    <p:sldId id="260" r:id="rId10"/>
    <p:sldId id="261" r:id="rId11"/>
    <p:sldId id="273" r:id="rId12"/>
    <p:sldId id="279" r:id="rId13"/>
    <p:sldId id="263" r:id="rId14"/>
    <p:sldId id="262" r:id="rId15"/>
    <p:sldId id="264" r:id="rId16"/>
    <p:sldId id="266" r:id="rId17"/>
    <p:sldId id="267" r:id="rId18"/>
    <p:sldId id="282" r:id="rId19"/>
    <p:sldId id="283" r:id="rId20"/>
    <p:sldId id="275" r:id="rId21"/>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023"/>
    <a:srgbClr val="0070C0"/>
    <a:srgbClr val="660066"/>
    <a:srgbClr val="B3A1C7"/>
    <a:srgbClr val="CAC1FD"/>
    <a:srgbClr val="0E326F"/>
    <a:srgbClr val="760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5" autoAdjust="0"/>
    <p:restoredTop sz="94629" autoAdjust="0"/>
  </p:normalViewPr>
  <p:slideViewPr>
    <p:cSldViewPr>
      <p:cViewPr>
        <p:scale>
          <a:sx n="100" d="100"/>
          <a:sy n="100" d="100"/>
        </p:scale>
        <p:origin x="-2040"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4"/>
    </p:cViewPr>
  </p:sorterViewPr>
  <p:notesViewPr>
    <p:cSldViewPr>
      <p:cViewPr>
        <p:scale>
          <a:sx n="200" d="100"/>
          <a:sy n="200" d="100"/>
        </p:scale>
        <p:origin x="-72" y="136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pennarz\ifadboxapp\Documents\new%20IFAD%20box%20gender\Working%20documents1\Copy%20of%20sample%20classed%20by%20GEWE%20typologies%20NB%209.1%20b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fr-FR" sz="1600" dirty="0" err="1"/>
              <a:t>Number</a:t>
            </a:r>
            <a:r>
              <a:rPr lang="fr-FR" sz="1600" baseline="0" dirty="0"/>
              <a:t> of GEWE practices in the </a:t>
            </a:r>
            <a:r>
              <a:rPr lang="fr-FR" sz="1600" baseline="0" dirty="0" err="1" smtClean="0"/>
              <a:t>sample</a:t>
            </a:r>
            <a:endParaRPr lang="fr-FR" sz="1600" dirty="0"/>
          </a:p>
        </c:rich>
      </c:tx>
      <c:layout/>
      <c:overlay val="0"/>
    </c:title>
    <c:autoTitleDeleted val="0"/>
    <c:plotArea>
      <c:layout/>
      <c:barChart>
        <c:barDir val="bar"/>
        <c:grouping val="clustered"/>
        <c:varyColors val="0"/>
        <c:ser>
          <c:idx val="0"/>
          <c:order val="0"/>
          <c:invertIfNegative val="0"/>
          <c:cat>
            <c:multiLvlStrRef>
              <c:f>'calculations 20.12'!$A$24:$B$39</c:f>
              <c:multiLvlStrCache>
                <c:ptCount val="16"/>
                <c:lvl>
                  <c:pt idx="0">
                    <c:v>1.a Inclusive financial services  </c:v>
                  </c:pt>
                  <c:pt idx="1">
                    <c:v>1.b Engagement in IGA </c:v>
                  </c:pt>
                  <c:pt idx="2">
                    <c:v>1.c Backyards and home gardens</c:v>
                  </c:pt>
                  <c:pt idx="3">
                    <c:v>1.d Technical and vocational training </c:v>
                  </c:pt>
                  <c:pt idx="4">
                    <c:v>1.e Participation in markets and value chains</c:v>
                  </c:pt>
                  <c:pt idx="5">
                    <c:v>1.f Off-farm  Employment opportunities</c:v>
                  </c:pt>
                  <c:pt idx="6">
                    <c:v>2.a Infrastructure</c:v>
                  </c:pt>
                  <c:pt idx="7">
                    <c:v>2.b Labour-saving technologies and practices</c:v>
                  </c:pt>
                  <c:pt idx="8">
                    <c:v>2.c Child care support </c:v>
                  </c:pt>
                  <c:pt idx="9">
                    <c:v>3.a Policy engagement at national and local levels</c:v>
                  </c:pt>
                  <c:pt idx="10">
                    <c:v>3.b Representation and voice in local governance institutions</c:v>
                  </c:pt>
                  <c:pt idx="11">
                    <c:v>3.c Legal rights on land and forests </c:v>
                  </c:pt>
                  <c:pt idx="12">
                    <c:v>4.a.  Breaking gender roles and stereotypes</c:v>
                  </c:pt>
                  <c:pt idx="13">
                    <c:v>4.b.Working with men</c:v>
                  </c:pt>
                  <c:pt idx="14">
                    <c:v>4.c. Functional skills training (literacy etc.)</c:v>
                  </c:pt>
                </c:lvl>
                <c:lvl>
                  <c:pt idx="0">
                    <c:v> Access to resources and opportunities  </c:v>
                  </c:pt>
                  <c:pt idx="6">
                    <c:v>Reducing time poverty</c:v>
                  </c:pt>
                  <c:pt idx="9">
                    <c:v>Creating an enabling environment</c:v>
                  </c:pt>
                  <c:pt idx="12">
                    <c:v>Enhancing women’s and men’s awareness and confidence</c:v>
                  </c:pt>
                  <c:pt idx="15">
                    <c:v>TOTAL</c:v>
                  </c:pt>
                </c:lvl>
              </c:multiLvlStrCache>
            </c:multiLvlStrRef>
          </c:cat>
          <c:val>
            <c:numRef>
              <c:f>'calculations 20.12'!$C$24:$C$38</c:f>
              <c:numCache>
                <c:formatCode>General</c:formatCode>
                <c:ptCount val="15"/>
                <c:pt idx="0">
                  <c:v>22</c:v>
                </c:pt>
                <c:pt idx="1">
                  <c:v>6</c:v>
                </c:pt>
                <c:pt idx="2">
                  <c:v>4</c:v>
                </c:pt>
                <c:pt idx="3">
                  <c:v>7</c:v>
                </c:pt>
                <c:pt idx="4">
                  <c:v>7</c:v>
                </c:pt>
                <c:pt idx="5">
                  <c:v>3</c:v>
                </c:pt>
                <c:pt idx="6" formatCode="0">
                  <c:v>10</c:v>
                </c:pt>
                <c:pt idx="7" formatCode="0">
                  <c:v>3</c:v>
                </c:pt>
                <c:pt idx="8" formatCode="0">
                  <c:v>1</c:v>
                </c:pt>
                <c:pt idx="9" formatCode="0">
                  <c:v>8</c:v>
                </c:pt>
                <c:pt idx="10" formatCode="0">
                  <c:v>16</c:v>
                </c:pt>
                <c:pt idx="11" formatCode="0">
                  <c:v>4</c:v>
                </c:pt>
                <c:pt idx="12">
                  <c:v>12</c:v>
                </c:pt>
                <c:pt idx="13">
                  <c:v>6</c:v>
                </c:pt>
                <c:pt idx="14" formatCode="0">
                  <c:v>12</c:v>
                </c:pt>
              </c:numCache>
            </c:numRef>
          </c:val>
        </c:ser>
        <c:dLbls>
          <c:showLegendKey val="0"/>
          <c:showVal val="0"/>
          <c:showCatName val="0"/>
          <c:showSerName val="0"/>
          <c:showPercent val="0"/>
          <c:showBubbleSize val="0"/>
        </c:dLbls>
        <c:gapWidth val="150"/>
        <c:axId val="97769728"/>
        <c:axId val="97947648"/>
      </c:barChart>
      <c:catAx>
        <c:axId val="97769728"/>
        <c:scaling>
          <c:orientation val="maxMin"/>
        </c:scaling>
        <c:delete val="0"/>
        <c:axPos val="l"/>
        <c:majorTickMark val="out"/>
        <c:minorTickMark val="none"/>
        <c:tickLblPos val="nextTo"/>
        <c:crossAx val="97947648"/>
        <c:crosses val="autoZero"/>
        <c:auto val="1"/>
        <c:lblAlgn val="ctr"/>
        <c:lblOffset val="100"/>
        <c:noMultiLvlLbl val="0"/>
      </c:catAx>
      <c:valAx>
        <c:axId val="97947648"/>
        <c:scaling>
          <c:orientation val="minMax"/>
        </c:scaling>
        <c:delete val="0"/>
        <c:axPos val="t"/>
        <c:majorGridlines/>
        <c:numFmt formatCode="General" sourceLinked="1"/>
        <c:majorTickMark val="out"/>
        <c:minorTickMark val="none"/>
        <c:tickLblPos val="nextTo"/>
        <c:crossAx val="9776972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8DA7BF8E-ED35-4478-8BDC-F3B49C584127}" type="datetimeFigureOut">
              <a:rPr lang="en-US" smtClean="0"/>
              <a:t>10/6/2017</a:t>
            </a:fld>
            <a:endParaRPr lang="en-US"/>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FE8F5ED5-A873-49A3-A325-44947882D7F2}" type="slidenum">
              <a:rPr lang="en-US" smtClean="0"/>
              <a:t>‹#›</a:t>
            </a:fld>
            <a:endParaRPr lang="en-US"/>
          </a:p>
        </p:txBody>
      </p:sp>
    </p:spTree>
    <p:extLst>
      <p:ext uri="{BB962C8B-B14F-4D97-AF65-F5344CB8AC3E}">
        <p14:creationId xmlns:p14="http://schemas.microsoft.com/office/powerpoint/2010/main" val="3299039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idx="1"/>
          </p:nvPr>
        </p:nvSpPr>
        <p:spPr bwMode="auto">
          <a:xfrm>
            <a:off x="3850217" y="0"/>
            <a:ext cx="2944283" cy="496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05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5934" y="4717415"/>
            <a:ext cx="4982633" cy="4469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p:cNvSpPr>
            <a:spLocks noGrp="1" noChangeArrowheads="1"/>
          </p:cNvSpPr>
          <p:nvPr>
            <p:ph type="sldNum" sz="quarter" idx="5"/>
          </p:nvPr>
        </p:nvSpPr>
        <p:spPr bwMode="auto">
          <a:xfrm>
            <a:off x="3850217" y="9434830"/>
            <a:ext cx="2944283" cy="4965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03B7ACF-974A-4161-B14D-12E8A6B114D4}" type="slidenum">
              <a:rPr lang="en-US" altLang="en-US"/>
              <a:pPr/>
              <a:t>‹#›</a:t>
            </a:fld>
            <a:endParaRPr lang="en-US" altLang="en-US"/>
          </a:p>
        </p:txBody>
      </p:sp>
    </p:spTree>
    <p:extLst>
      <p:ext uri="{BB962C8B-B14F-4D97-AF65-F5344CB8AC3E}">
        <p14:creationId xmlns:p14="http://schemas.microsoft.com/office/powerpoint/2010/main" val="1633718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IFAD’s mandate  - to reduce rural poverty through investments in agriculture and rural development</a:t>
            </a:r>
          </a:p>
          <a:p>
            <a:pPr marL="171450" indent="-171450">
              <a:buFont typeface="Arial" panose="020B0604020202020204" pitchFamily="34" charset="0"/>
              <a:buChar char="•"/>
            </a:pPr>
            <a:r>
              <a:rPr lang="en-GB" dirty="0" smtClean="0"/>
              <a:t>Gender equality is at the heart of IFAD’s mandate  and closely linked to IFAD\’s commitment to eradicating rural poverty in developing countries</a:t>
            </a:r>
          </a:p>
          <a:p>
            <a:pPr marL="171450" indent="-171450">
              <a:buFont typeface="Arial" panose="020B0604020202020204" pitchFamily="34" charset="0"/>
              <a:buChar char="•"/>
            </a:pPr>
            <a:r>
              <a:rPr lang="en-GB" dirty="0" smtClean="0"/>
              <a:t>Many of IFAD’s policies have gender considerations embedded in them – targeting policy; policy on indigenous peoples;</a:t>
            </a:r>
          </a:p>
          <a:p>
            <a:pPr marL="171450" indent="-171450">
              <a:buFont typeface="Arial" panose="020B0604020202020204" pitchFamily="34" charset="0"/>
              <a:buChar char="•"/>
            </a:pPr>
            <a:r>
              <a:rPr lang="en-GB" dirty="0" smtClean="0"/>
              <a:t>Gender policy 2012</a:t>
            </a:r>
          </a:p>
          <a:p>
            <a:pPr marL="171450" indent="-171450">
              <a:buFont typeface="Arial" panose="020B0604020202020204" pitchFamily="34" charset="0"/>
              <a:buChar char="•"/>
            </a:pPr>
            <a:r>
              <a:rPr lang="en-GB" dirty="0" smtClean="0"/>
              <a:t>IFAD’s strategic plan (2016-2025) includes targeting, empowerment, gender equality among the five principles of engagement – recognizes that poverty is frequently a consequence of the way rural people are marginalised </a:t>
            </a:r>
          </a:p>
          <a:p>
            <a:pPr marL="171450" indent="-171450">
              <a:buFont typeface="Arial" panose="020B0604020202020204" pitchFamily="34" charset="0"/>
              <a:buChar char="•"/>
            </a:pPr>
            <a:r>
              <a:rPr lang="en-GB" dirty="0" smtClean="0"/>
              <a:t>For the Tenth Replenishment of IFAD’s resources (IFAD10) period, IFAD has committed to improve its performance on gender practice, in particular the share of GEWE interventions aiming at transformative change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1</a:t>
            </a:fld>
            <a:endParaRPr lang="en-US" altLang="en-US"/>
          </a:p>
        </p:txBody>
      </p:sp>
    </p:spTree>
    <p:extLst>
      <p:ext uri="{BB962C8B-B14F-4D97-AF65-F5344CB8AC3E}">
        <p14:creationId xmlns:p14="http://schemas.microsoft.com/office/powerpoint/2010/main" val="418869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Ratings 4 and 5</a:t>
            </a:r>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10</a:t>
            </a:fld>
            <a:endParaRPr lang="en-US" altLang="en-US"/>
          </a:p>
        </p:txBody>
      </p:sp>
    </p:spTree>
    <p:extLst>
      <p:ext uri="{BB962C8B-B14F-4D97-AF65-F5344CB8AC3E}">
        <p14:creationId xmlns:p14="http://schemas.microsoft.com/office/powerpoint/2010/main" val="194800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11</a:t>
            </a:fld>
            <a:endParaRPr lang="en-US" altLang="en-US"/>
          </a:p>
        </p:txBody>
      </p:sp>
    </p:spTree>
    <p:extLst>
      <p:ext uri="{BB962C8B-B14F-4D97-AF65-F5344CB8AC3E}">
        <p14:creationId xmlns:p14="http://schemas.microsoft.com/office/powerpoint/2010/main" val="241341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val="328037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Corporate level evaluation 2010 of gender in IFAD; mid term evaluation of gender policy undertaken by programme management in 2016 – gender </a:t>
            </a:r>
            <a:r>
              <a:rPr lang="en-GB" dirty="0" smtClean="0"/>
              <a:t>architecture</a:t>
            </a:r>
          </a:p>
          <a:p>
            <a:pPr marL="171450" indent="-171450">
              <a:buFont typeface="Arial" panose="020B0604020202020204" pitchFamily="34" charset="0"/>
              <a:buChar char="•"/>
            </a:pPr>
            <a:r>
              <a:rPr lang="en-GB" dirty="0" smtClean="0"/>
              <a:t>Complement this effort – synthesis evaluation – lessons </a:t>
            </a:r>
            <a:r>
              <a:rPr lang="en-GB" dirty="0" err="1" smtClean="0"/>
              <a:t>steming</a:t>
            </a:r>
            <a:r>
              <a:rPr lang="en-GB" dirty="0" smtClean="0"/>
              <a:t> from evaluations - </a:t>
            </a:r>
            <a:endParaRPr lang="en-GB" dirty="0"/>
          </a:p>
          <a:p>
            <a:pPr marL="171450" indent="-171450">
              <a:buFont typeface="Arial" panose="020B0604020202020204" pitchFamily="34" charset="0"/>
              <a:buChar char="•"/>
            </a:pPr>
            <a:r>
              <a:rPr lang="en-GB" dirty="0" smtClean="0"/>
              <a:t>To </a:t>
            </a:r>
            <a:r>
              <a:rPr lang="en-GB" dirty="0"/>
              <a:t>promote learning, collective reflection and improve development </a:t>
            </a:r>
            <a:r>
              <a:rPr lang="en-GB" dirty="0" smtClean="0"/>
              <a:t>effectiveness</a:t>
            </a:r>
          </a:p>
          <a:p>
            <a:pPr marL="171450" indent="-171450">
              <a:buFont typeface="Arial" panose="020B0604020202020204" pitchFamily="34" charset="0"/>
              <a:buChar char="•"/>
            </a:pPr>
            <a:r>
              <a:rPr lang="en-GB" dirty="0" smtClean="0"/>
              <a:t>Introduced following peer review of IFAD in 2010</a:t>
            </a:r>
            <a:endParaRPr lang="en-GB" dirty="0"/>
          </a:p>
          <a:p>
            <a:pPr marL="171450" indent="-171450">
              <a:buFont typeface="Arial" panose="020B0604020202020204" pitchFamily="34" charset="0"/>
              <a:buChar char="•"/>
            </a:pPr>
            <a:r>
              <a:rPr lang="en-GB" dirty="0"/>
              <a:t>To facilitate wider use of evaluation </a:t>
            </a:r>
            <a:r>
              <a:rPr lang="en-GB" dirty="0" smtClean="0"/>
              <a:t>findings</a:t>
            </a:r>
            <a:endParaRPr lang="en-GB" dirty="0"/>
          </a:p>
          <a:p>
            <a:pPr marL="171450" indent="-171450">
              <a:buFont typeface="Arial" panose="020B0604020202020204" pitchFamily="34" charset="0"/>
              <a:buChar char="•"/>
            </a:pPr>
            <a:r>
              <a:rPr lang="en-GB" dirty="0" smtClean="0"/>
              <a:t>Link the exercise to SDG Agenda – transformative change </a:t>
            </a:r>
            <a:endParaRPr lang="en-GB" dirty="0"/>
          </a:p>
          <a:p>
            <a:pPr marL="171450" indent="-171450">
              <a:buFont typeface="Arial" panose="020B0604020202020204" pitchFamily="34" charset="0"/>
              <a:buChar char="•"/>
            </a:pPr>
            <a:r>
              <a:rPr lang="en-GB" dirty="0" smtClean="0"/>
              <a:t>No agreed definition of what transformative change meant</a:t>
            </a:r>
          </a:p>
          <a:p>
            <a:pPr marL="171450" indent="-171450">
              <a:buFont typeface="Arial" panose="020B0604020202020204" pitchFamily="34" charset="0"/>
              <a:buChar char="•"/>
            </a:pPr>
            <a:r>
              <a:rPr lang="en-GB" dirty="0" smtClean="0"/>
              <a:t>Questions: Which </a:t>
            </a:r>
            <a:r>
              <a:rPr lang="en-GB" dirty="0"/>
              <a:t>strategies and interventions  – and at what level – were successful in achieving sustainable GEWE results, as outlined in the IFAD gender policy? To what extent did they contribute to transformative GEWE change?</a:t>
            </a:r>
          </a:p>
          <a:p>
            <a:pPr lvl="0"/>
            <a:r>
              <a:rPr lang="en-GB" dirty="0"/>
              <a:t>Which strategies and interventions did not work?</a:t>
            </a:r>
          </a:p>
          <a:p>
            <a:pPr lvl="0"/>
            <a:r>
              <a:rPr lang="en-GB" dirty="0"/>
              <a:t>What are the key factors (including contextual factors) explaining success or failure?</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2</a:t>
            </a:fld>
            <a:endParaRPr lang="en-US" altLang="en-US"/>
          </a:p>
        </p:txBody>
      </p:sp>
    </p:spTree>
    <p:extLst>
      <p:ext uri="{BB962C8B-B14F-4D97-AF65-F5344CB8AC3E}">
        <p14:creationId xmlns:p14="http://schemas.microsoft.com/office/powerpoint/2010/main" val="357598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0986" y="5181724"/>
            <a:ext cx="4982633" cy="4469130"/>
          </a:xfrm>
        </p:spPr>
        <p:txBody>
          <a:bodyPr/>
          <a:lstStyle/>
          <a:p>
            <a:r>
              <a:rPr lang="en-GB" dirty="0" smtClean="0"/>
              <a:t>So how did we go about this? </a:t>
            </a:r>
          </a:p>
          <a:p>
            <a:endParaRPr lang="en-GB" dirty="0"/>
          </a:p>
          <a:p>
            <a:pPr marL="228600" indent="-228600">
              <a:buAutoNum type="arabicPeriod"/>
            </a:pPr>
            <a:r>
              <a:rPr lang="en-GB" dirty="0" smtClean="0"/>
              <a:t>Screening of all IOE evaluations with GEWE ratings</a:t>
            </a:r>
          </a:p>
          <a:p>
            <a:pPr marL="228600" indent="-228600">
              <a:buAutoNum type="arabicPeriod"/>
            </a:pPr>
            <a:r>
              <a:rPr lang="en-GB" dirty="0" smtClean="0"/>
              <a:t>Identified the ones in which GEWE interventions were well documented -  according to predefined  criteria (complements, robustness) good gender ratings – poor practices, regional balance and components. – 57 reports</a:t>
            </a:r>
          </a:p>
          <a:p>
            <a:pPr marL="228600" indent="-228600">
              <a:buAutoNum type="arabicPeriod"/>
            </a:pPr>
            <a:r>
              <a:rPr lang="en-GB" dirty="0" smtClean="0"/>
              <a:t>Added contextual information  Typology counted practices and </a:t>
            </a:r>
          </a:p>
          <a:p>
            <a:pPr marL="228600" indent="-228600">
              <a:buAutoNum type="arabicPeriod"/>
            </a:pPr>
            <a:r>
              <a:rPr lang="en-GB" dirty="0" smtClean="0"/>
              <a:t>Cross checked with other organisations</a:t>
            </a:r>
            <a:endParaRPr lang="en-GB" dirty="0"/>
          </a:p>
          <a:p>
            <a:endParaRPr lang="en-GB" dirty="0" smtClean="0"/>
          </a:p>
          <a:p>
            <a:r>
              <a:rPr lang="en-GB" dirty="0" smtClean="0"/>
              <a:t>Comparative review of GEWE practices that have worked elsewhere in the context of similar interventions or sectors helped to identify general lessons </a:t>
            </a:r>
          </a:p>
          <a:p>
            <a:r>
              <a:rPr lang="en-GB" dirty="0" smtClean="0"/>
              <a:t>e.g. working with men is critical  as they are often gatekeeper's of customary  practices that limit women’s access to resources or public spaces</a:t>
            </a:r>
          </a:p>
          <a:p>
            <a:endParaRPr lang="en-GB" dirty="0" smtClean="0"/>
          </a:p>
          <a:p>
            <a:r>
              <a:rPr lang="en-GB" dirty="0" smtClean="0"/>
              <a:t>What gender transformative change means depends on the context. Different benchmarks are needed for different contexts, but good contextual analysis is a general prerequisite</a:t>
            </a:r>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solidFill>
                  <a:prstClr val="black"/>
                </a:solidFill>
              </a:rPr>
              <a:pPr/>
              <a:t>3</a:t>
            </a:fld>
            <a:endParaRPr lang="en-US" altLang="en-US">
              <a:solidFill>
                <a:prstClr val="black"/>
              </a:solidFill>
            </a:endParaRPr>
          </a:p>
        </p:txBody>
      </p:sp>
    </p:spTree>
    <p:extLst>
      <p:ext uri="{BB962C8B-B14F-4D97-AF65-F5344CB8AC3E}">
        <p14:creationId xmlns:p14="http://schemas.microsoft.com/office/powerpoint/2010/main" val="247051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88988"/>
            <a:ext cx="4965700" cy="37242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330410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Because there was no agreed </a:t>
            </a:r>
            <a:r>
              <a:rPr lang="en-GB" dirty="0" err="1" smtClean="0"/>
              <a:t>definiton</a:t>
            </a:r>
            <a:r>
              <a:rPr lang="en-GB" dirty="0" smtClean="0"/>
              <a:t> of </a:t>
            </a:r>
            <a:r>
              <a:rPr lang="en-GB" dirty="0" err="1" smtClean="0"/>
              <a:t>tranformational</a:t>
            </a:r>
            <a:r>
              <a:rPr lang="en-GB" dirty="0" smtClean="0"/>
              <a:t> changes we developed a </a:t>
            </a:r>
            <a:r>
              <a:rPr lang="en-GB" dirty="0" err="1" smtClean="0"/>
              <a:t>ToC</a:t>
            </a:r>
            <a:r>
              <a:rPr lang="en-GB" dirty="0" smtClean="0"/>
              <a:t> which lays out the pathways to Gender equality and </a:t>
            </a:r>
            <a:r>
              <a:rPr lang="en-GB" dirty="0" err="1"/>
              <a:t>W</a:t>
            </a:r>
            <a:r>
              <a:rPr lang="en-GB" dirty="0" err="1" smtClean="0"/>
              <a:t>omens</a:t>
            </a:r>
            <a:r>
              <a:rPr lang="en-GB" dirty="0" smtClean="0"/>
              <a:t> Empowerment. </a:t>
            </a:r>
          </a:p>
          <a:p>
            <a:endParaRPr lang="en-GB" dirty="0" smtClean="0"/>
          </a:p>
          <a:p>
            <a:pPr marL="171450" indent="-171450">
              <a:buFont typeface="Arial" panose="020B0604020202020204" pitchFamily="34" charset="0"/>
              <a:buChar char="•"/>
            </a:pPr>
            <a:r>
              <a:rPr lang="en-GB" dirty="0" smtClean="0"/>
              <a:t>Not one but multiple pathways (</a:t>
            </a:r>
            <a:r>
              <a:rPr lang="en-GB" dirty="0"/>
              <a:t>the broad arrows from left to right), </a:t>
            </a:r>
            <a:r>
              <a:rPr lang="en-GB" dirty="0" smtClean="0"/>
              <a:t>it </a:t>
            </a:r>
            <a:r>
              <a:rPr lang="en-GB" dirty="0"/>
              <a:t>illustrates the diversity of interventions that may have an impact on GEWE</a:t>
            </a:r>
          </a:p>
          <a:p>
            <a:endParaRPr lang="en-GB" dirty="0"/>
          </a:p>
          <a:p>
            <a:pPr marL="171450" indent="-171450">
              <a:buFont typeface="Arial" panose="020B0604020202020204" pitchFamily="34" charset="0"/>
              <a:buChar char="•"/>
            </a:pPr>
            <a:r>
              <a:rPr lang="en-GB" dirty="0"/>
              <a:t>On the right side </a:t>
            </a:r>
            <a:r>
              <a:rPr lang="en-GB" dirty="0" smtClean="0"/>
              <a:t>of the TOC - the </a:t>
            </a:r>
            <a:r>
              <a:rPr lang="en-GB" dirty="0"/>
              <a:t>ultimate GEWE impact. This is an integral part of </a:t>
            </a:r>
            <a:r>
              <a:rPr lang="en-GB" dirty="0" smtClean="0"/>
              <a:t>Sustainable Development </a:t>
            </a:r>
            <a:r>
              <a:rPr lang="en-GB" dirty="0"/>
              <a:t>and </a:t>
            </a:r>
            <a:r>
              <a:rPr lang="en-GB" dirty="0" smtClean="0"/>
              <a:t>Equitable Poverty Reduction </a:t>
            </a:r>
            <a:r>
              <a:rPr lang="en-GB" dirty="0"/>
              <a:t>and is IFAD’s Strategic Framework </a:t>
            </a:r>
            <a:r>
              <a:rPr lang="en-GB" dirty="0" smtClean="0"/>
              <a:t>Goal</a:t>
            </a:r>
            <a:endParaRPr lang="en-GB" dirty="0"/>
          </a:p>
          <a:p>
            <a:pPr marL="171450" indent="-171450">
              <a:buFont typeface="Arial" panose="020B0604020202020204" pitchFamily="34" charset="0"/>
              <a:buChar char="•"/>
            </a:pPr>
            <a:r>
              <a:rPr lang="en-GB" dirty="0"/>
              <a:t>It </a:t>
            </a:r>
            <a:r>
              <a:rPr lang="en-GB" dirty="0" smtClean="0"/>
              <a:t>also includes the </a:t>
            </a:r>
            <a:r>
              <a:rPr lang="en-GB" dirty="0"/>
              <a:t>more </a:t>
            </a:r>
            <a:r>
              <a:rPr lang="en-GB" dirty="0" smtClean="0"/>
              <a:t>ambitious </a:t>
            </a:r>
            <a:r>
              <a:rPr lang="en-GB" dirty="0"/>
              <a:t>and transformative nature of Agenda </a:t>
            </a:r>
            <a:r>
              <a:rPr lang="en-GB" dirty="0" smtClean="0"/>
              <a:t>2030 goals: </a:t>
            </a:r>
          </a:p>
          <a:p>
            <a:pPr marL="628650" lvl="1" indent="-171450">
              <a:buFont typeface="Arial" panose="020B0604020202020204" pitchFamily="34" charset="0"/>
              <a:buChar char="•"/>
            </a:pPr>
            <a:r>
              <a:rPr lang="en-GB" dirty="0" smtClean="0"/>
              <a:t> - </a:t>
            </a:r>
            <a:r>
              <a:rPr lang="en-GB" dirty="0"/>
              <a:t>Equity – focus on conditions of access to assets and </a:t>
            </a:r>
            <a:r>
              <a:rPr lang="en-GB" dirty="0" smtClean="0"/>
              <a:t>opportunities</a:t>
            </a:r>
          </a:p>
          <a:p>
            <a:pPr marL="628650" lvl="1" indent="-171450">
              <a:buFont typeface="Arial" panose="020B0604020202020204" pitchFamily="34" charset="0"/>
              <a:buChar char="•"/>
            </a:pPr>
            <a:r>
              <a:rPr lang="en-GB" dirty="0" smtClean="0"/>
              <a:t>Inclusion</a:t>
            </a:r>
            <a:r>
              <a:rPr lang="en-GB" dirty="0"/>
              <a:t>, highlighting the multidimensional and ‘deeper</a:t>
            </a:r>
            <a:r>
              <a:rPr lang="en-GB" dirty="0" smtClean="0"/>
              <a:t>’ nature </a:t>
            </a:r>
            <a:r>
              <a:rPr lang="en-GB" dirty="0"/>
              <a:t>of constraints women </a:t>
            </a:r>
            <a:r>
              <a:rPr lang="en-GB" dirty="0" smtClean="0"/>
              <a:t>face</a:t>
            </a:r>
          </a:p>
          <a:p>
            <a:pPr marL="628650" lvl="1" indent="-171450">
              <a:buFont typeface="Arial" panose="020B0604020202020204" pitchFamily="34" charset="0"/>
              <a:buChar char="•"/>
            </a:pPr>
            <a:r>
              <a:rPr lang="en-GB" dirty="0" smtClean="0"/>
              <a:t>Non </a:t>
            </a:r>
            <a:r>
              <a:rPr lang="en-GB" dirty="0"/>
              <a:t>discrimination  which describes </a:t>
            </a:r>
            <a:r>
              <a:rPr lang="en-GB" dirty="0" smtClean="0"/>
              <a:t>individuals </a:t>
            </a:r>
            <a:r>
              <a:rPr lang="en-GB" dirty="0"/>
              <a:t>or groups </a:t>
            </a:r>
            <a:r>
              <a:rPr lang="en-GB" dirty="0" smtClean="0"/>
              <a:t>being </a:t>
            </a:r>
            <a:r>
              <a:rPr lang="en-GB" dirty="0"/>
              <a:t>denied </a:t>
            </a:r>
            <a:r>
              <a:rPr lang="en-GB" dirty="0" smtClean="0"/>
              <a:t>opportunities </a:t>
            </a:r>
            <a:r>
              <a:rPr lang="en-GB" dirty="0"/>
              <a:t>to </a:t>
            </a:r>
            <a:r>
              <a:rPr lang="en-GB" dirty="0" smtClean="0"/>
              <a:t>access</a:t>
            </a:r>
          </a:p>
          <a:p>
            <a:pPr marL="171450" indent="-171450">
              <a:buFont typeface="Arial" panose="020B0604020202020204" pitchFamily="34" charset="0"/>
              <a:buChar char="•"/>
            </a:pPr>
            <a:r>
              <a:rPr lang="en-GB" dirty="0" smtClean="0"/>
              <a:t>As is common  in a </a:t>
            </a:r>
            <a:r>
              <a:rPr lang="en-GB" dirty="0" err="1" smtClean="0"/>
              <a:t>ToC</a:t>
            </a:r>
            <a:r>
              <a:rPr lang="en-GB" dirty="0" smtClean="0"/>
              <a:t> the impact on the right is not measurable or expected to be measured within the scope  of projects or interventions – measurable change is found on the left</a:t>
            </a:r>
          </a:p>
          <a:p>
            <a:endParaRPr lang="en-GB" dirty="0"/>
          </a:p>
          <a:p>
            <a:pPr marL="171450" indent="-171450">
              <a:buFont typeface="Arial" panose="020B0604020202020204" pitchFamily="34" charset="0"/>
              <a:buChar char="•"/>
            </a:pPr>
            <a:r>
              <a:rPr lang="en-GB" dirty="0" smtClean="0"/>
              <a:t>GEWE </a:t>
            </a:r>
            <a:r>
              <a:rPr lang="en-GB" dirty="0"/>
              <a:t>contributes to the ultimate impact in two ways, each considered transformational in the sense of Agenda 2030; First , the ‘no one left behind</a:t>
            </a:r>
            <a:r>
              <a:rPr lang="en-GB" dirty="0" smtClean="0"/>
              <a:t>’ agenda </a:t>
            </a:r>
            <a:r>
              <a:rPr lang="en-GB" dirty="0"/>
              <a:t>is articulated as providing equal benefits to those hardest  to reach; this means reaching women, but also the most marginalised </a:t>
            </a:r>
            <a:r>
              <a:rPr lang="en-GB" dirty="0" smtClean="0"/>
              <a:t>of </a:t>
            </a:r>
            <a:r>
              <a:rPr lang="en-GB" dirty="0"/>
              <a:t>women, as women do not form a </a:t>
            </a:r>
            <a:r>
              <a:rPr lang="en-GB" dirty="0" smtClean="0"/>
              <a:t>homogeneous </a:t>
            </a:r>
            <a:r>
              <a:rPr lang="en-GB" dirty="0"/>
              <a:t>group, and gender needs to be specific to context, location </a:t>
            </a:r>
            <a:r>
              <a:rPr lang="en-GB" dirty="0" smtClean="0"/>
              <a:t>ethnicity </a:t>
            </a:r>
            <a:r>
              <a:rPr lang="en-GB" dirty="0" err="1" smtClean="0"/>
              <a:t>etc</a:t>
            </a:r>
            <a:endParaRPr lang="en-GB" dirty="0" smtClean="0"/>
          </a:p>
          <a:p>
            <a:pPr marL="171450" indent="-171450">
              <a:buFont typeface="Arial" panose="020B0604020202020204" pitchFamily="34" charset="0"/>
              <a:buChar char="•"/>
            </a:pPr>
            <a:r>
              <a:rPr lang="en-GB" dirty="0" smtClean="0"/>
              <a:t>Second</a:t>
            </a:r>
            <a:r>
              <a:rPr lang="en-GB" dirty="0"/>
              <a:t>, a </a:t>
            </a:r>
            <a:r>
              <a:rPr lang="en-GB" dirty="0" smtClean="0"/>
              <a:t>transformational </a:t>
            </a:r>
            <a:r>
              <a:rPr lang="en-GB" dirty="0"/>
              <a:t>agenda is not just </a:t>
            </a:r>
            <a:r>
              <a:rPr lang="en-GB" dirty="0" smtClean="0"/>
              <a:t>about </a:t>
            </a:r>
            <a:r>
              <a:rPr lang="en-GB" dirty="0"/>
              <a:t>benefits to poor women, but is also about addressing the economic, political and cultural barriers  of gender inequality</a:t>
            </a:r>
          </a:p>
          <a:p>
            <a:r>
              <a:rPr lang="en-GB" dirty="0" smtClean="0"/>
              <a:t>These </a:t>
            </a:r>
            <a:r>
              <a:rPr lang="en-GB" dirty="0"/>
              <a:t>changes </a:t>
            </a:r>
            <a:r>
              <a:rPr lang="en-GB" dirty="0" smtClean="0"/>
              <a:t>are </a:t>
            </a:r>
            <a:r>
              <a:rPr lang="en-GB" dirty="0"/>
              <a:t>expected to be achieved through </a:t>
            </a:r>
            <a:r>
              <a:rPr lang="en-GB" dirty="0" smtClean="0"/>
              <a:t>measurable </a:t>
            </a:r>
            <a:r>
              <a:rPr lang="en-GB" dirty="0"/>
              <a:t>changes (stated GEWE results) in </a:t>
            </a:r>
            <a:r>
              <a:rPr lang="en-GB" dirty="0" smtClean="0"/>
              <a:t>four areas;</a:t>
            </a:r>
          </a:p>
          <a:p>
            <a:pPr marL="228600" indent="-228600">
              <a:buFont typeface="+mj-lt"/>
              <a:buAutoNum type="arabicPeriod"/>
            </a:pPr>
            <a:r>
              <a:rPr lang="en-GB" dirty="0" smtClean="0"/>
              <a:t> </a:t>
            </a:r>
            <a:r>
              <a:rPr lang="en-GB" dirty="0"/>
              <a:t>improved access to </a:t>
            </a:r>
            <a:r>
              <a:rPr lang="en-GB" dirty="0" err="1"/>
              <a:t>ressources</a:t>
            </a:r>
            <a:r>
              <a:rPr lang="en-GB" dirty="0"/>
              <a:t> and opportunities; </a:t>
            </a:r>
            <a:endParaRPr lang="en-GB" dirty="0" smtClean="0"/>
          </a:p>
          <a:p>
            <a:pPr marL="228600" indent="-228600">
              <a:buFont typeface="+mj-lt"/>
              <a:buAutoNum type="arabicPeriod"/>
            </a:pPr>
            <a:r>
              <a:rPr lang="en-GB" dirty="0" smtClean="0"/>
              <a:t>more </a:t>
            </a:r>
            <a:r>
              <a:rPr lang="en-GB" dirty="0"/>
              <a:t>equal work burden and reduced time poverty; </a:t>
            </a:r>
            <a:endParaRPr lang="en-GB" dirty="0" smtClean="0"/>
          </a:p>
          <a:p>
            <a:pPr marL="228600" indent="-228600">
              <a:buFont typeface="+mj-lt"/>
              <a:buAutoNum type="arabicPeriod"/>
            </a:pPr>
            <a:r>
              <a:rPr lang="en-GB" dirty="0" smtClean="0"/>
              <a:t>increased </a:t>
            </a:r>
            <a:r>
              <a:rPr lang="en-GB" dirty="0"/>
              <a:t>decision making power at various levels; and </a:t>
            </a:r>
            <a:endParaRPr lang="en-GB" dirty="0" smtClean="0"/>
          </a:p>
          <a:p>
            <a:pPr marL="228600" indent="-228600">
              <a:buFont typeface="+mj-lt"/>
              <a:buAutoNum type="arabicPeriod"/>
            </a:pPr>
            <a:r>
              <a:rPr lang="en-GB" dirty="0" smtClean="0"/>
              <a:t>changes </a:t>
            </a:r>
            <a:r>
              <a:rPr lang="en-GB" dirty="0"/>
              <a:t>in norms and values around gender equality. </a:t>
            </a:r>
            <a:endParaRPr lang="en-GB" dirty="0" smtClean="0"/>
          </a:p>
          <a:p>
            <a:r>
              <a:rPr lang="en-GB" dirty="0" smtClean="0"/>
              <a:t>It </a:t>
            </a:r>
            <a:r>
              <a:rPr lang="en-GB" dirty="0"/>
              <a:t>is expected that these dimensions  of empowerment are likely to interact and be interdependent. </a:t>
            </a:r>
          </a:p>
          <a:p>
            <a:pPr marL="171450" indent="-171450">
              <a:buFont typeface="Arial" panose="020B0604020202020204" pitchFamily="34" charset="0"/>
              <a:buChar char="•"/>
            </a:pPr>
            <a:r>
              <a:rPr lang="en-GB" dirty="0" smtClean="0"/>
              <a:t>The </a:t>
            </a:r>
            <a:r>
              <a:rPr lang="en-GB" dirty="0"/>
              <a:t>strategies on the left of the TOC  describe the various approaches  and instruments  put in </a:t>
            </a:r>
            <a:r>
              <a:rPr lang="en-GB" dirty="0" smtClean="0"/>
              <a:t>place </a:t>
            </a:r>
            <a:r>
              <a:rPr lang="en-GB" dirty="0"/>
              <a:t>by IFAD within  the various programmes  and projects (in line with policy action areas  in the IFAD gender </a:t>
            </a:r>
            <a:r>
              <a:rPr lang="en-GB" dirty="0" smtClean="0"/>
              <a:t>policy). </a:t>
            </a:r>
            <a:r>
              <a:rPr lang="en-GB" dirty="0"/>
              <a:t>This highlights the importance of both gender mainstreaming and targeted interventions (through projects </a:t>
            </a:r>
            <a:r>
              <a:rPr lang="en-GB" dirty="0" smtClean="0"/>
              <a:t>or </a:t>
            </a:r>
            <a:r>
              <a:rPr lang="en-GB" dirty="0"/>
              <a:t>project components). It also notes the importance of </a:t>
            </a:r>
            <a:r>
              <a:rPr lang="en-GB" dirty="0" smtClean="0"/>
              <a:t>training </a:t>
            </a:r>
            <a:r>
              <a:rPr lang="en-GB" dirty="0"/>
              <a:t>staff at various </a:t>
            </a:r>
            <a:r>
              <a:rPr lang="en-GB" dirty="0" smtClean="0"/>
              <a:t>levels, </a:t>
            </a:r>
            <a:r>
              <a:rPr lang="en-GB" dirty="0"/>
              <a:t>particularly to ensure  sensitivity  to possible underlying gender discrimination. Society wide  gender constraints  and women’s rights are not necessarily addressed in projects, but awareness of </a:t>
            </a:r>
            <a:r>
              <a:rPr lang="en-GB" dirty="0" smtClean="0"/>
              <a:t>these are important </a:t>
            </a:r>
            <a:r>
              <a:rPr lang="en-GB" dirty="0"/>
              <a:t>for </a:t>
            </a:r>
            <a:r>
              <a:rPr lang="en-GB" dirty="0" smtClean="0"/>
              <a:t>successful </a:t>
            </a:r>
            <a:r>
              <a:rPr lang="en-GB" dirty="0"/>
              <a:t>GEWE interventions. </a:t>
            </a:r>
          </a:p>
          <a:p>
            <a:endParaRPr lang="en-GB" dirty="0"/>
          </a:p>
          <a:p>
            <a:pPr marL="171450" indent="-171450">
              <a:buFont typeface="Arial" panose="020B0604020202020204" pitchFamily="34" charset="0"/>
              <a:buChar char="•"/>
            </a:pPr>
            <a:r>
              <a:rPr lang="en-GB" dirty="0"/>
              <a:t>Finally, the TOC stresses the need for monitoring instruments to be </a:t>
            </a:r>
            <a:r>
              <a:rPr lang="en-GB" dirty="0" smtClean="0"/>
              <a:t>disaggregated by </a:t>
            </a:r>
            <a:r>
              <a:rPr lang="en-GB" dirty="0"/>
              <a:t>gender, as well as cross cutting axes, such as </a:t>
            </a:r>
            <a:r>
              <a:rPr lang="en-GB" dirty="0" smtClean="0"/>
              <a:t>ethnicity, </a:t>
            </a:r>
            <a:r>
              <a:rPr lang="en-GB" dirty="0"/>
              <a:t>race and location</a:t>
            </a:r>
          </a:p>
          <a:p>
            <a:endParaRPr lang="en-GB" dirty="0"/>
          </a:p>
          <a:p>
            <a:endParaRPr lang="en-GB" dirty="0"/>
          </a:p>
          <a:p>
            <a:endParaRPr lang="en-GB" dirty="0"/>
          </a:p>
          <a:p>
            <a:endParaRPr lang="en-GB" dirty="0"/>
          </a:p>
          <a:p>
            <a:r>
              <a:rPr lang="en-GB" dirty="0"/>
              <a:t> </a:t>
            </a:r>
          </a:p>
          <a:p>
            <a:endParaRPr lang="en-GB" dirty="0"/>
          </a:p>
        </p:txBody>
      </p:sp>
      <p:sp>
        <p:nvSpPr>
          <p:cNvPr id="4" name="Slide Number Placeholder 3"/>
          <p:cNvSpPr>
            <a:spLocks noGrp="1"/>
          </p:cNvSpPr>
          <p:nvPr>
            <p:ph type="sldNum" sz="quarter" idx="10"/>
          </p:nvPr>
        </p:nvSpPr>
        <p:spPr/>
        <p:txBody>
          <a:bodyPr/>
          <a:lstStyle/>
          <a:p>
            <a:endParaRPr lang="en-US" altLang="en-US" dirty="0" smtClean="0"/>
          </a:p>
          <a:p>
            <a:endParaRPr lang="en-US" altLang="en-US" dirty="0" smtClean="0"/>
          </a:p>
          <a:p>
            <a:fld id="{A03B7ACF-974A-4161-B14D-12E8A6B114D4}" type="slidenum">
              <a:rPr lang="en-US" altLang="en-US" smtClean="0"/>
              <a:pPr/>
              <a:t>5</a:t>
            </a:fld>
            <a:endParaRPr lang="en-US" altLang="en-US" dirty="0"/>
          </a:p>
        </p:txBody>
      </p:sp>
    </p:spTree>
    <p:extLst>
      <p:ext uri="{BB962C8B-B14F-4D97-AF65-F5344CB8AC3E}">
        <p14:creationId xmlns:p14="http://schemas.microsoft.com/office/powerpoint/2010/main" val="88367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 the sample of 57 evaluations, the synthesis identified 121 GEWE practices. Based on the four main practice areas of the TOC, The largest practice area is around women’s economic resources and opportunities</a:t>
            </a:r>
          </a:p>
          <a:p>
            <a:endParaRPr lang="en-GB" dirty="0"/>
          </a:p>
          <a:p>
            <a:r>
              <a:rPr lang="en-GB" dirty="0" smtClean="0"/>
              <a:t>Improving women’s access to </a:t>
            </a:r>
            <a:r>
              <a:rPr lang="en-GB" dirty="0" err="1" smtClean="0"/>
              <a:t>ressources</a:t>
            </a:r>
            <a:r>
              <a:rPr lang="en-GB" dirty="0" smtClean="0"/>
              <a:t> and opportunities (39 percent -47 practices)</a:t>
            </a:r>
          </a:p>
          <a:p>
            <a:endParaRPr lang="en-GB" dirty="0"/>
          </a:p>
          <a:p>
            <a:endParaRPr lang="en-GB" dirty="0" smtClean="0"/>
          </a:p>
          <a:p>
            <a:r>
              <a:rPr lang="en-GB" dirty="0" smtClean="0"/>
              <a:t>Addressing political, legal and institutional constraints (29 practices or 24 per cent) and </a:t>
            </a:r>
          </a:p>
          <a:p>
            <a:endParaRPr lang="en-GB" dirty="0" smtClean="0"/>
          </a:p>
          <a:p>
            <a:r>
              <a:rPr lang="en-GB" dirty="0" smtClean="0"/>
              <a:t>Strengthening women’s and men’s awareness, consciousness and confidence (30 practices or 25 per cent)</a:t>
            </a:r>
            <a:r>
              <a:rPr lang="en-GB" dirty="0"/>
              <a:t> </a:t>
            </a:r>
            <a:endParaRPr lang="en-GB" dirty="0" smtClean="0"/>
          </a:p>
          <a:p>
            <a:endParaRPr lang="en-GB" dirty="0"/>
          </a:p>
          <a:p>
            <a:r>
              <a:rPr lang="en-GB" dirty="0" smtClean="0"/>
              <a:t>Reducing </a:t>
            </a:r>
            <a:r>
              <a:rPr lang="en-GB" dirty="0"/>
              <a:t>women’s time poverty (14 practices or 12 percent)</a:t>
            </a:r>
          </a:p>
          <a:p>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6</a:t>
            </a:fld>
            <a:endParaRPr lang="en-US" altLang="en-US"/>
          </a:p>
        </p:txBody>
      </p:sp>
    </p:spTree>
    <p:extLst>
      <p:ext uri="{BB962C8B-B14F-4D97-AF65-F5344CB8AC3E}">
        <p14:creationId xmlns:p14="http://schemas.microsoft.com/office/powerpoint/2010/main" val="415426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Practices which were found more effective in contributing to GEWE on the left side</a:t>
            </a:r>
          </a:p>
          <a:p>
            <a:pPr marL="171450" indent="-171450">
              <a:buFont typeface="Arial" panose="020B0604020202020204" pitchFamily="34" charset="0"/>
              <a:buChar char="•"/>
            </a:pPr>
            <a:r>
              <a:rPr lang="en-GB" dirty="0" smtClean="0"/>
              <a:t>On the right side are the practices  which were found less  effective because evidence on their contribution to GEWE provides a rather mixed picture. This does not mean their contribution  are not effective in principle. </a:t>
            </a:r>
          </a:p>
          <a:p>
            <a:pPr marL="628650" lvl="1" indent="-171450">
              <a:buFont typeface="Arial" panose="020B0604020202020204" pitchFamily="34" charset="0"/>
              <a:buChar char="•"/>
            </a:pPr>
            <a:r>
              <a:rPr lang="en-GB" dirty="0" smtClean="0"/>
              <a:t>Evidence shows that the contribution of rural finance interventions to GEWE was mixed. Many projects  report large number s of women beneficiaries, but often this was the result of  self-targeting or other supporting factor. Financial services were found  more gender inclusive, where they worked with providers specifically serving women.  example</a:t>
            </a:r>
          </a:p>
          <a:p>
            <a:pPr marL="628650" lvl="1" indent="-171450">
              <a:buFont typeface="Arial" panose="020B0604020202020204" pitchFamily="34" charset="0"/>
              <a:buChar char="•"/>
            </a:pPr>
            <a:r>
              <a:rPr lang="en-GB" dirty="0" smtClean="0"/>
              <a:t>Infrastructure needs to be combined with other practices to make an effective  contribution to GEWE - example</a:t>
            </a:r>
          </a:p>
          <a:p>
            <a:pPr marL="171450" indent="-171450">
              <a:buFont typeface="Arial" panose="020B0604020202020204" pitchFamily="34" charset="0"/>
              <a:buChar char="•"/>
            </a:pPr>
            <a:r>
              <a:rPr lang="en-GB" dirty="0" smtClean="0"/>
              <a:t>More positive picture emerges from the review of practices to enhance women’s participation in public life – awareness and confidence – include example</a:t>
            </a:r>
          </a:p>
          <a:p>
            <a:pPr marL="171450" indent="-171450">
              <a:buFont typeface="Arial" panose="020B0604020202020204" pitchFamily="34" charset="0"/>
              <a:buChar char="•"/>
            </a:pPr>
            <a:r>
              <a:rPr lang="en-GB" dirty="0" smtClean="0"/>
              <a:t>Value chains  and marketing make a contribution to GEWE backyard garden can help enhance women’s role in household food production but were found less transformative</a:t>
            </a:r>
            <a:endParaRPr lang="en-GB" dirty="0"/>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7</a:t>
            </a:fld>
            <a:endParaRPr lang="en-US" altLang="en-US"/>
          </a:p>
        </p:txBody>
      </p:sp>
    </p:spTree>
    <p:extLst>
      <p:ext uri="{BB962C8B-B14F-4D97-AF65-F5344CB8AC3E}">
        <p14:creationId xmlns:p14="http://schemas.microsoft.com/office/powerpoint/2010/main" val="19531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8</a:t>
            </a:fld>
            <a:endParaRPr lang="en-US" altLang="en-US"/>
          </a:p>
        </p:txBody>
      </p:sp>
    </p:spTree>
    <p:extLst>
      <p:ext uri="{BB962C8B-B14F-4D97-AF65-F5344CB8AC3E}">
        <p14:creationId xmlns:p14="http://schemas.microsoft.com/office/powerpoint/2010/main" val="73550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3B7ACF-974A-4161-B14D-12E8A6B114D4}" type="slidenum">
              <a:rPr lang="en-US" altLang="en-US" smtClean="0"/>
              <a:pPr/>
              <a:t>9</a:t>
            </a:fld>
            <a:endParaRPr lang="en-US" altLang="en-US"/>
          </a:p>
        </p:txBody>
      </p:sp>
    </p:spTree>
    <p:extLst>
      <p:ext uri="{BB962C8B-B14F-4D97-AF65-F5344CB8AC3E}">
        <p14:creationId xmlns:p14="http://schemas.microsoft.com/office/powerpoint/2010/main" val="234361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223963" y="0"/>
            <a:ext cx="7920037" cy="3717032"/>
          </a:xfrm>
          <a:ln>
            <a:noFill/>
          </a:ln>
        </p:spPr>
        <p:style>
          <a:lnRef idx="2">
            <a:schemeClr val="accent3"/>
          </a:lnRef>
          <a:fillRef idx="1">
            <a:schemeClr val="lt1"/>
          </a:fillRef>
          <a:effectRef idx="0">
            <a:schemeClr val="accent3"/>
          </a:effectRef>
          <a:fontRef idx="minor">
            <a:schemeClr val="dk1"/>
          </a:fontRef>
        </p:style>
      </p:sp>
      <p:sp>
        <p:nvSpPr>
          <p:cNvPr id="5" name="Rectangle 4"/>
          <p:cNvSpPr/>
          <p:nvPr userDrawn="1"/>
        </p:nvSpPr>
        <p:spPr bwMode="auto">
          <a:xfrm>
            <a:off x="-3175" y="0"/>
            <a:ext cx="1227138" cy="3717032"/>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14" name="Title 1"/>
          <p:cNvSpPr>
            <a:spLocks noGrp="1"/>
          </p:cNvSpPr>
          <p:nvPr>
            <p:ph type="ctrTitle"/>
          </p:nvPr>
        </p:nvSpPr>
        <p:spPr>
          <a:xfrm>
            <a:off x="1264096" y="3789040"/>
            <a:ext cx="7628384" cy="72008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4400">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2"/>
          </p:nvPr>
        </p:nvSpPr>
        <p:spPr>
          <a:xfrm>
            <a:off x="1267544" y="4531568"/>
            <a:ext cx="7624936" cy="1129680"/>
          </a:xfrm>
        </p:spPr>
        <p:txBody>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pPr/>
              <a:t>‹#›</a:t>
            </a:fld>
            <a:endParaRPr lang="en-US"/>
          </a:p>
        </p:txBody>
      </p:sp>
      <p:sp>
        <p:nvSpPr>
          <p:cNvPr id="2" name="Rectangle 1"/>
          <p:cNvSpPr/>
          <p:nvPr userDrawn="1"/>
        </p:nvSpPr>
        <p:spPr bwMode="auto">
          <a:xfrm>
            <a:off x="2987824" y="6021288"/>
            <a:ext cx="2592288"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2185183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223963" y="0"/>
            <a:ext cx="7920037" cy="3717032"/>
          </a:xfrm>
          <a:ln>
            <a:noFill/>
          </a:ln>
        </p:spPr>
        <p:style>
          <a:lnRef idx="2">
            <a:schemeClr val="accent3"/>
          </a:lnRef>
          <a:fillRef idx="1">
            <a:schemeClr val="lt1"/>
          </a:fillRef>
          <a:effectRef idx="0">
            <a:schemeClr val="accent3"/>
          </a:effectRef>
          <a:fontRef idx="minor">
            <a:schemeClr val="dk1"/>
          </a:fontRef>
        </p:style>
      </p:sp>
      <p:sp>
        <p:nvSpPr>
          <p:cNvPr id="5" name="Rectangle 4"/>
          <p:cNvSpPr/>
          <p:nvPr userDrawn="1"/>
        </p:nvSpPr>
        <p:spPr bwMode="auto">
          <a:xfrm>
            <a:off x="-3175" y="0"/>
            <a:ext cx="1227138" cy="3717032"/>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4" name="Title 1"/>
          <p:cNvSpPr>
            <a:spLocks noGrp="1"/>
          </p:cNvSpPr>
          <p:nvPr>
            <p:ph type="ctrTitle"/>
          </p:nvPr>
        </p:nvSpPr>
        <p:spPr>
          <a:xfrm>
            <a:off x="1264096" y="3789040"/>
            <a:ext cx="7628384" cy="72008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4400">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2"/>
          </p:nvPr>
        </p:nvSpPr>
        <p:spPr>
          <a:xfrm>
            <a:off x="1267544" y="4531568"/>
            <a:ext cx="7624936" cy="1129680"/>
          </a:xfrm>
        </p:spPr>
        <p:txBody>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solidFill>
                  <a:srgbClr val="000000">
                    <a:tint val="75000"/>
                  </a:srgbClr>
                </a:solidFill>
              </a:rPr>
              <a:pPr/>
              <a:t>‹#›</a:t>
            </a:fld>
            <a:endParaRPr lang="en-US">
              <a:solidFill>
                <a:srgbClr val="000000">
                  <a:tint val="75000"/>
                </a:srgbClr>
              </a:solidFill>
            </a:endParaRPr>
          </a:p>
        </p:txBody>
      </p:sp>
      <p:sp>
        <p:nvSpPr>
          <p:cNvPr id="2" name="Rectangle 1"/>
          <p:cNvSpPr/>
          <p:nvPr userDrawn="1"/>
        </p:nvSpPr>
        <p:spPr bwMode="auto">
          <a:xfrm>
            <a:off x="2987824" y="6021288"/>
            <a:ext cx="2592288"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25444650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0" hasCustomPrompt="1"/>
          </p:nvPr>
        </p:nvSpPr>
        <p:spPr>
          <a:xfrm>
            <a:off x="467544" y="188640"/>
            <a:ext cx="8135938" cy="863600"/>
          </a:xfrm>
        </p:spPr>
        <p:txBody>
          <a:bodyPr anchor="ctr"/>
          <a:lstStyle>
            <a:lvl1pPr marL="0" indent="0">
              <a:buNone/>
              <a:defRPr sz="3600" baseline="0">
                <a:solidFill>
                  <a:schemeClr val="bg1"/>
                </a:solidFill>
              </a:defRPr>
            </a:lvl1pPr>
            <a:lvl2pPr marL="385763" indent="0">
              <a:buNone/>
              <a:defRPr sz="3200">
                <a:solidFill>
                  <a:schemeClr val="bg1"/>
                </a:solidFill>
              </a:defRPr>
            </a:lvl2pPr>
            <a:lvl3pPr marL="766763" indent="0">
              <a:buNone/>
              <a:defRPr sz="2400">
                <a:solidFill>
                  <a:schemeClr val="bg1"/>
                </a:solidFill>
              </a:defRPr>
            </a:lvl3pPr>
            <a:lvl4pPr marL="1150938" indent="0">
              <a:buNone/>
              <a:defRPr sz="2400">
                <a:solidFill>
                  <a:schemeClr val="bg1"/>
                </a:solidFill>
              </a:defRPr>
            </a:lvl4pPr>
            <a:lvl5pPr marL="1570038" indent="0">
              <a:buNone/>
              <a:defRPr sz="2400">
                <a:solidFill>
                  <a:schemeClr val="bg1"/>
                </a:solidFill>
              </a:defRPr>
            </a:lvl5pPr>
          </a:lstStyle>
          <a:p>
            <a:pPr lvl="0"/>
            <a:r>
              <a:rPr lang="en-US" dirty="0" smtClean="0"/>
              <a:t>Click to insert slide title</a:t>
            </a:r>
          </a:p>
        </p:txBody>
      </p:sp>
      <p:sp>
        <p:nvSpPr>
          <p:cNvPr id="4"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solidFill>
                  <a:srgbClr val="000000">
                    <a:tint val="75000"/>
                  </a:srgbClr>
                </a:solidFill>
              </a:rPr>
              <a:t>- </a:t>
            </a:r>
            <a:fld id="{09E83F9F-3B15-4F59-8058-CD6F0378FEC1}" type="slidenum">
              <a:rPr lang="en-US" smtClean="0">
                <a:solidFill>
                  <a:srgbClr val="000000">
                    <a:tint val="75000"/>
                  </a:srgbClr>
                </a:solidFill>
              </a:rPr>
              <a:pPr/>
              <a:t>‹#›</a:t>
            </a:fld>
            <a:r>
              <a:rPr lang="en-US" dirty="0" smtClean="0">
                <a:solidFill>
                  <a:srgbClr val="000000">
                    <a:tint val="75000"/>
                  </a:srgbClr>
                </a:solidFill>
              </a:rPr>
              <a:t> -</a:t>
            </a:r>
            <a:endParaRPr lang="en-US" dirty="0">
              <a:solidFill>
                <a:srgbClr val="000000">
                  <a:tint val="75000"/>
                </a:srgbClr>
              </a:solidFill>
            </a:endParaRPr>
          </a:p>
        </p:txBody>
      </p:sp>
    </p:spTree>
    <p:extLst>
      <p:ext uri="{BB962C8B-B14F-4D97-AF65-F5344CB8AC3E}">
        <p14:creationId xmlns:p14="http://schemas.microsoft.com/office/powerpoint/2010/main" val="1147833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62292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223963" y="0"/>
            <a:ext cx="7920037" cy="3717032"/>
          </a:xfrm>
          <a:ln>
            <a:noFill/>
          </a:ln>
        </p:spPr>
        <p:style>
          <a:lnRef idx="2">
            <a:schemeClr val="accent3"/>
          </a:lnRef>
          <a:fillRef idx="1">
            <a:schemeClr val="lt1"/>
          </a:fillRef>
          <a:effectRef idx="0">
            <a:schemeClr val="accent3"/>
          </a:effectRef>
          <a:fontRef idx="minor">
            <a:schemeClr val="dk1"/>
          </a:fontRef>
        </p:style>
      </p:sp>
      <p:sp>
        <p:nvSpPr>
          <p:cNvPr id="5" name="Rectangle 4"/>
          <p:cNvSpPr/>
          <p:nvPr userDrawn="1"/>
        </p:nvSpPr>
        <p:spPr bwMode="auto">
          <a:xfrm>
            <a:off x="-3175" y="0"/>
            <a:ext cx="1227138" cy="3717032"/>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4" name="Title 1"/>
          <p:cNvSpPr>
            <a:spLocks noGrp="1"/>
          </p:cNvSpPr>
          <p:nvPr>
            <p:ph type="ctrTitle"/>
          </p:nvPr>
        </p:nvSpPr>
        <p:spPr>
          <a:xfrm>
            <a:off x="1264096" y="3789040"/>
            <a:ext cx="7628384" cy="72008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4400">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2"/>
          </p:nvPr>
        </p:nvSpPr>
        <p:spPr>
          <a:xfrm>
            <a:off x="1267544" y="4531568"/>
            <a:ext cx="7624936" cy="1129680"/>
          </a:xfrm>
        </p:spPr>
        <p:txBody>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solidFill>
                  <a:srgbClr val="000000">
                    <a:tint val="75000"/>
                  </a:srgbClr>
                </a:solidFill>
              </a:rPr>
              <a:pPr/>
              <a:t>‹#›</a:t>
            </a:fld>
            <a:endParaRPr lang="en-US">
              <a:solidFill>
                <a:srgbClr val="000000">
                  <a:tint val="75000"/>
                </a:srgbClr>
              </a:solidFill>
            </a:endParaRPr>
          </a:p>
        </p:txBody>
      </p:sp>
      <p:sp>
        <p:nvSpPr>
          <p:cNvPr id="2" name="Rectangle 1"/>
          <p:cNvSpPr/>
          <p:nvPr userDrawn="1"/>
        </p:nvSpPr>
        <p:spPr bwMode="auto">
          <a:xfrm>
            <a:off x="2987824" y="6021288"/>
            <a:ext cx="2592288"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12375005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0" hasCustomPrompt="1"/>
          </p:nvPr>
        </p:nvSpPr>
        <p:spPr>
          <a:xfrm>
            <a:off x="467544" y="188640"/>
            <a:ext cx="8135938" cy="863600"/>
          </a:xfrm>
        </p:spPr>
        <p:txBody>
          <a:bodyPr anchor="ctr"/>
          <a:lstStyle>
            <a:lvl1pPr marL="0" indent="0">
              <a:buNone/>
              <a:defRPr sz="3600" baseline="0">
                <a:solidFill>
                  <a:schemeClr val="bg1"/>
                </a:solidFill>
              </a:defRPr>
            </a:lvl1pPr>
            <a:lvl2pPr marL="385763" indent="0">
              <a:buNone/>
              <a:defRPr sz="3200">
                <a:solidFill>
                  <a:schemeClr val="bg1"/>
                </a:solidFill>
              </a:defRPr>
            </a:lvl2pPr>
            <a:lvl3pPr marL="766763" indent="0">
              <a:buNone/>
              <a:defRPr sz="2400">
                <a:solidFill>
                  <a:schemeClr val="bg1"/>
                </a:solidFill>
              </a:defRPr>
            </a:lvl3pPr>
            <a:lvl4pPr marL="1150938" indent="0">
              <a:buNone/>
              <a:defRPr sz="2400">
                <a:solidFill>
                  <a:schemeClr val="bg1"/>
                </a:solidFill>
              </a:defRPr>
            </a:lvl4pPr>
            <a:lvl5pPr marL="1570038" indent="0">
              <a:buNone/>
              <a:defRPr sz="2400">
                <a:solidFill>
                  <a:schemeClr val="bg1"/>
                </a:solidFill>
              </a:defRPr>
            </a:lvl5pPr>
          </a:lstStyle>
          <a:p>
            <a:pPr lvl="0"/>
            <a:r>
              <a:rPr lang="en-US" dirty="0" smtClean="0"/>
              <a:t>Click to insert slide title</a:t>
            </a:r>
          </a:p>
        </p:txBody>
      </p:sp>
      <p:sp>
        <p:nvSpPr>
          <p:cNvPr id="4"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solidFill>
                  <a:srgbClr val="000000">
                    <a:tint val="75000"/>
                  </a:srgbClr>
                </a:solidFill>
              </a:rPr>
              <a:t>- </a:t>
            </a:r>
            <a:fld id="{09E83F9F-3B15-4F59-8058-CD6F0378FEC1}" type="slidenum">
              <a:rPr lang="en-US" smtClean="0">
                <a:solidFill>
                  <a:srgbClr val="000000">
                    <a:tint val="75000"/>
                  </a:srgbClr>
                </a:solidFill>
              </a:rPr>
              <a:pPr/>
              <a:t>‹#›</a:t>
            </a:fld>
            <a:r>
              <a:rPr lang="en-US" dirty="0" smtClean="0">
                <a:solidFill>
                  <a:srgbClr val="000000">
                    <a:tint val="75000"/>
                  </a:srgbClr>
                </a:solidFill>
              </a:rPr>
              <a:t> -</a:t>
            </a:r>
            <a:endParaRPr lang="en-US" dirty="0">
              <a:solidFill>
                <a:srgbClr val="000000">
                  <a:tint val="75000"/>
                </a:srgbClr>
              </a:solidFill>
            </a:endParaRPr>
          </a:p>
        </p:txBody>
      </p:sp>
    </p:spTree>
    <p:extLst>
      <p:ext uri="{BB962C8B-B14F-4D97-AF65-F5344CB8AC3E}">
        <p14:creationId xmlns:p14="http://schemas.microsoft.com/office/powerpoint/2010/main" val="13492106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73246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0" hasCustomPrompt="1"/>
          </p:nvPr>
        </p:nvSpPr>
        <p:spPr>
          <a:xfrm>
            <a:off x="467544" y="188640"/>
            <a:ext cx="8135938" cy="863600"/>
          </a:xfrm>
        </p:spPr>
        <p:txBody>
          <a:bodyPr anchor="ctr"/>
          <a:lstStyle>
            <a:lvl1pPr marL="0" indent="0">
              <a:buNone/>
              <a:defRPr sz="3600" baseline="0">
                <a:solidFill>
                  <a:schemeClr val="bg1"/>
                </a:solidFill>
              </a:defRPr>
            </a:lvl1pPr>
            <a:lvl2pPr marL="385763" indent="0">
              <a:buNone/>
              <a:defRPr sz="3200">
                <a:solidFill>
                  <a:schemeClr val="bg1"/>
                </a:solidFill>
              </a:defRPr>
            </a:lvl2pPr>
            <a:lvl3pPr marL="766763" indent="0">
              <a:buNone/>
              <a:defRPr sz="2400">
                <a:solidFill>
                  <a:schemeClr val="bg1"/>
                </a:solidFill>
              </a:defRPr>
            </a:lvl3pPr>
            <a:lvl4pPr marL="1150938" indent="0">
              <a:buNone/>
              <a:defRPr sz="2400">
                <a:solidFill>
                  <a:schemeClr val="bg1"/>
                </a:solidFill>
              </a:defRPr>
            </a:lvl4pPr>
            <a:lvl5pPr marL="1570038" indent="0">
              <a:buNone/>
              <a:defRPr sz="2400">
                <a:solidFill>
                  <a:schemeClr val="bg1"/>
                </a:solidFill>
              </a:defRPr>
            </a:lvl5pPr>
          </a:lstStyle>
          <a:p>
            <a:pPr lvl="0"/>
            <a:r>
              <a:rPr lang="en-US" dirty="0" smtClean="0"/>
              <a:t>Click to insert slide title</a:t>
            </a:r>
          </a:p>
        </p:txBody>
      </p:sp>
      <p:sp>
        <p:nvSpPr>
          <p:cNvPr id="4"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t>- </a:t>
            </a:r>
            <a:fld id="{09E83F9F-3B15-4F59-8058-CD6F0378FEC1}" type="slidenum">
              <a:rPr lang="en-US" smtClean="0"/>
              <a:pPr/>
              <a:t>‹#›</a:t>
            </a:fld>
            <a:r>
              <a:rPr lang="en-US" dirty="0" smtClean="0"/>
              <a:t> -</a:t>
            </a:r>
            <a:endParaRPr lang="en-US" dirty="0"/>
          </a:p>
        </p:txBody>
      </p:sp>
    </p:spTree>
    <p:extLst>
      <p:ext uri="{BB962C8B-B14F-4D97-AF65-F5344CB8AC3E}">
        <p14:creationId xmlns:p14="http://schemas.microsoft.com/office/powerpoint/2010/main" val="3323698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pPr/>
              <a:t>‹#›</a:t>
            </a:fld>
            <a:endParaRPr lang="en-US"/>
          </a:p>
        </p:txBody>
      </p:sp>
    </p:spTree>
    <p:extLst>
      <p:ext uri="{BB962C8B-B14F-4D97-AF65-F5344CB8AC3E}">
        <p14:creationId xmlns:p14="http://schemas.microsoft.com/office/powerpoint/2010/main" val="594873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223963" y="0"/>
            <a:ext cx="7920037" cy="3717032"/>
          </a:xfrm>
          <a:ln>
            <a:noFill/>
          </a:ln>
        </p:spPr>
        <p:style>
          <a:lnRef idx="2">
            <a:schemeClr val="accent3"/>
          </a:lnRef>
          <a:fillRef idx="1">
            <a:schemeClr val="lt1"/>
          </a:fillRef>
          <a:effectRef idx="0">
            <a:schemeClr val="accent3"/>
          </a:effectRef>
          <a:fontRef idx="minor">
            <a:schemeClr val="dk1"/>
          </a:fontRef>
        </p:style>
      </p:sp>
      <p:sp>
        <p:nvSpPr>
          <p:cNvPr id="5" name="Rectangle 4"/>
          <p:cNvSpPr/>
          <p:nvPr userDrawn="1"/>
        </p:nvSpPr>
        <p:spPr bwMode="auto">
          <a:xfrm>
            <a:off x="-3175" y="0"/>
            <a:ext cx="1227138" cy="3717032"/>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4" name="Title 1"/>
          <p:cNvSpPr>
            <a:spLocks noGrp="1"/>
          </p:cNvSpPr>
          <p:nvPr>
            <p:ph type="ctrTitle"/>
          </p:nvPr>
        </p:nvSpPr>
        <p:spPr>
          <a:xfrm>
            <a:off x="1264096" y="3789040"/>
            <a:ext cx="7628384" cy="72008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4400">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2"/>
          </p:nvPr>
        </p:nvSpPr>
        <p:spPr>
          <a:xfrm>
            <a:off x="1267544" y="4531568"/>
            <a:ext cx="7624936" cy="1129680"/>
          </a:xfrm>
        </p:spPr>
        <p:txBody>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solidFill>
                  <a:srgbClr val="000000">
                    <a:tint val="75000"/>
                  </a:srgbClr>
                </a:solidFill>
              </a:rPr>
              <a:pPr/>
              <a:t>‹#›</a:t>
            </a:fld>
            <a:endParaRPr lang="en-US">
              <a:solidFill>
                <a:srgbClr val="000000">
                  <a:tint val="75000"/>
                </a:srgbClr>
              </a:solidFill>
            </a:endParaRPr>
          </a:p>
        </p:txBody>
      </p:sp>
      <p:sp>
        <p:nvSpPr>
          <p:cNvPr id="2" name="Rectangle 1"/>
          <p:cNvSpPr/>
          <p:nvPr userDrawn="1"/>
        </p:nvSpPr>
        <p:spPr bwMode="auto">
          <a:xfrm>
            <a:off x="2987824" y="6021288"/>
            <a:ext cx="2592288"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3210886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0" hasCustomPrompt="1"/>
          </p:nvPr>
        </p:nvSpPr>
        <p:spPr>
          <a:xfrm>
            <a:off x="467544" y="188640"/>
            <a:ext cx="8135938" cy="863600"/>
          </a:xfrm>
        </p:spPr>
        <p:txBody>
          <a:bodyPr anchor="ctr"/>
          <a:lstStyle>
            <a:lvl1pPr marL="0" indent="0">
              <a:buNone/>
              <a:defRPr sz="3600" baseline="0">
                <a:solidFill>
                  <a:schemeClr val="bg1"/>
                </a:solidFill>
              </a:defRPr>
            </a:lvl1pPr>
            <a:lvl2pPr marL="385763" indent="0">
              <a:buNone/>
              <a:defRPr sz="3200">
                <a:solidFill>
                  <a:schemeClr val="bg1"/>
                </a:solidFill>
              </a:defRPr>
            </a:lvl2pPr>
            <a:lvl3pPr marL="766763" indent="0">
              <a:buNone/>
              <a:defRPr sz="2400">
                <a:solidFill>
                  <a:schemeClr val="bg1"/>
                </a:solidFill>
              </a:defRPr>
            </a:lvl3pPr>
            <a:lvl4pPr marL="1150938" indent="0">
              <a:buNone/>
              <a:defRPr sz="2400">
                <a:solidFill>
                  <a:schemeClr val="bg1"/>
                </a:solidFill>
              </a:defRPr>
            </a:lvl4pPr>
            <a:lvl5pPr marL="1570038" indent="0">
              <a:buNone/>
              <a:defRPr sz="2400">
                <a:solidFill>
                  <a:schemeClr val="bg1"/>
                </a:solidFill>
              </a:defRPr>
            </a:lvl5pPr>
          </a:lstStyle>
          <a:p>
            <a:pPr lvl="0"/>
            <a:r>
              <a:rPr lang="en-US" dirty="0" smtClean="0"/>
              <a:t>Click to insert slide title</a:t>
            </a:r>
          </a:p>
        </p:txBody>
      </p:sp>
      <p:sp>
        <p:nvSpPr>
          <p:cNvPr id="4"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solidFill>
                  <a:srgbClr val="000000">
                    <a:tint val="75000"/>
                  </a:srgbClr>
                </a:solidFill>
              </a:rPr>
              <a:t>- </a:t>
            </a:r>
            <a:fld id="{09E83F9F-3B15-4F59-8058-CD6F0378FEC1}" type="slidenum">
              <a:rPr lang="en-US" smtClean="0">
                <a:solidFill>
                  <a:srgbClr val="000000">
                    <a:tint val="75000"/>
                  </a:srgbClr>
                </a:solidFill>
              </a:rPr>
              <a:pPr/>
              <a:t>‹#›</a:t>
            </a:fld>
            <a:r>
              <a:rPr lang="en-US" dirty="0" smtClean="0">
                <a:solidFill>
                  <a:srgbClr val="000000">
                    <a:tint val="75000"/>
                  </a:srgbClr>
                </a:solidFill>
              </a:rPr>
              <a:t> -</a:t>
            </a:r>
            <a:endParaRPr lang="en-US" dirty="0">
              <a:solidFill>
                <a:srgbClr val="000000">
                  <a:tint val="75000"/>
                </a:srgbClr>
              </a:solidFill>
            </a:endParaRPr>
          </a:p>
        </p:txBody>
      </p:sp>
    </p:spTree>
    <p:extLst>
      <p:ext uri="{BB962C8B-B14F-4D97-AF65-F5344CB8AC3E}">
        <p14:creationId xmlns:p14="http://schemas.microsoft.com/office/powerpoint/2010/main" val="3969873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51126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223963" y="0"/>
            <a:ext cx="7920037" cy="3717032"/>
          </a:xfrm>
          <a:ln>
            <a:noFill/>
          </a:ln>
        </p:spPr>
        <p:style>
          <a:lnRef idx="2">
            <a:schemeClr val="accent3"/>
          </a:lnRef>
          <a:fillRef idx="1">
            <a:schemeClr val="lt1"/>
          </a:fillRef>
          <a:effectRef idx="0">
            <a:schemeClr val="accent3"/>
          </a:effectRef>
          <a:fontRef idx="minor">
            <a:schemeClr val="dk1"/>
          </a:fontRef>
        </p:style>
      </p:sp>
      <p:sp>
        <p:nvSpPr>
          <p:cNvPr id="5" name="Rectangle 4"/>
          <p:cNvSpPr/>
          <p:nvPr userDrawn="1"/>
        </p:nvSpPr>
        <p:spPr bwMode="auto">
          <a:xfrm>
            <a:off x="-3175" y="0"/>
            <a:ext cx="1227138" cy="3717032"/>
          </a:xfrm>
          <a:prstGeom prst="rect">
            <a:avLst/>
          </a:prstGeom>
          <a:solidFill>
            <a:srgbClr val="0070C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endParaRPr lang="en-GB">
              <a:solidFill>
                <a:srgbClr val="000000"/>
              </a:solidFill>
            </a:endParaRPr>
          </a:p>
        </p:txBody>
      </p:sp>
      <p:sp>
        <p:nvSpPr>
          <p:cNvPr id="14" name="Title 1"/>
          <p:cNvSpPr>
            <a:spLocks noGrp="1"/>
          </p:cNvSpPr>
          <p:nvPr>
            <p:ph type="ctrTitle"/>
          </p:nvPr>
        </p:nvSpPr>
        <p:spPr>
          <a:xfrm>
            <a:off x="1264096" y="3789040"/>
            <a:ext cx="7628384" cy="72008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4400">
                <a:solidFill>
                  <a:srgbClr val="0070C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15" name="Subtitle 2"/>
          <p:cNvSpPr>
            <a:spLocks noGrp="1"/>
          </p:cNvSpPr>
          <p:nvPr>
            <p:ph type="subTitle" idx="12"/>
          </p:nvPr>
        </p:nvSpPr>
        <p:spPr>
          <a:xfrm>
            <a:off x="1267544" y="4531568"/>
            <a:ext cx="7624936" cy="1129680"/>
          </a:xfrm>
        </p:spPr>
        <p:txBody>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solidFill>
                  <a:srgbClr val="000000">
                    <a:tint val="75000"/>
                  </a:srgbClr>
                </a:solidFill>
              </a:rPr>
              <a:pPr/>
              <a:t>‹#›</a:t>
            </a:fld>
            <a:endParaRPr lang="en-US">
              <a:solidFill>
                <a:srgbClr val="000000">
                  <a:tint val="75000"/>
                </a:srgbClr>
              </a:solidFill>
            </a:endParaRPr>
          </a:p>
        </p:txBody>
      </p:sp>
      <p:sp>
        <p:nvSpPr>
          <p:cNvPr id="2" name="Rectangle 1"/>
          <p:cNvSpPr/>
          <p:nvPr userDrawn="1"/>
        </p:nvSpPr>
        <p:spPr bwMode="auto">
          <a:xfrm>
            <a:off x="2987824" y="6021288"/>
            <a:ext cx="2592288"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34447438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0" hasCustomPrompt="1"/>
          </p:nvPr>
        </p:nvSpPr>
        <p:spPr>
          <a:xfrm>
            <a:off x="467544" y="188640"/>
            <a:ext cx="8135938" cy="863600"/>
          </a:xfrm>
        </p:spPr>
        <p:txBody>
          <a:bodyPr anchor="ctr"/>
          <a:lstStyle>
            <a:lvl1pPr marL="0" indent="0">
              <a:buNone/>
              <a:defRPr sz="3600" baseline="0">
                <a:solidFill>
                  <a:schemeClr val="bg1"/>
                </a:solidFill>
              </a:defRPr>
            </a:lvl1pPr>
            <a:lvl2pPr marL="385763" indent="0">
              <a:buNone/>
              <a:defRPr sz="3200">
                <a:solidFill>
                  <a:schemeClr val="bg1"/>
                </a:solidFill>
              </a:defRPr>
            </a:lvl2pPr>
            <a:lvl3pPr marL="766763" indent="0">
              <a:buNone/>
              <a:defRPr sz="2400">
                <a:solidFill>
                  <a:schemeClr val="bg1"/>
                </a:solidFill>
              </a:defRPr>
            </a:lvl3pPr>
            <a:lvl4pPr marL="1150938" indent="0">
              <a:buNone/>
              <a:defRPr sz="2400">
                <a:solidFill>
                  <a:schemeClr val="bg1"/>
                </a:solidFill>
              </a:defRPr>
            </a:lvl4pPr>
            <a:lvl5pPr marL="1570038" indent="0">
              <a:buNone/>
              <a:defRPr sz="2400">
                <a:solidFill>
                  <a:schemeClr val="bg1"/>
                </a:solidFill>
              </a:defRPr>
            </a:lvl5pPr>
          </a:lstStyle>
          <a:p>
            <a:pPr lvl="0"/>
            <a:r>
              <a:rPr lang="en-US" dirty="0" smtClean="0"/>
              <a:t>Click to insert slide title</a:t>
            </a:r>
          </a:p>
        </p:txBody>
      </p:sp>
      <p:sp>
        <p:nvSpPr>
          <p:cNvPr id="4" name="Slide Number Placeholder 5"/>
          <p:cNvSpPr>
            <a:spLocks noGrp="1"/>
          </p:cNvSpPr>
          <p:nvPr>
            <p:ph type="sldNum" sz="quarter" idx="4"/>
          </p:nvPr>
        </p:nvSpPr>
        <p:spPr>
          <a:xfrm>
            <a:off x="3446512" y="6165304"/>
            <a:ext cx="2133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solidFill>
                  <a:srgbClr val="000000">
                    <a:tint val="75000"/>
                  </a:srgbClr>
                </a:solidFill>
              </a:rPr>
              <a:t>- </a:t>
            </a:r>
            <a:fld id="{09E83F9F-3B15-4F59-8058-CD6F0378FEC1}" type="slidenum">
              <a:rPr lang="en-US" smtClean="0">
                <a:solidFill>
                  <a:srgbClr val="000000">
                    <a:tint val="75000"/>
                  </a:srgbClr>
                </a:solidFill>
              </a:rPr>
              <a:pPr/>
              <a:t>‹#›</a:t>
            </a:fld>
            <a:r>
              <a:rPr lang="en-US" dirty="0" smtClean="0">
                <a:solidFill>
                  <a:srgbClr val="000000">
                    <a:tint val="75000"/>
                  </a:srgbClr>
                </a:solidFill>
              </a:rPr>
              <a:t> -</a:t>
            </a:r>
            <a:endParaRPr lang="en-US" dirty="0">
              <a:solidFill>
                <a:srgbClr val="000000">
                  <a:tint val="75000"/>
                </a:srgbClr>
              </a:solidFill>
            </a:endParaRPr>
          </a:p>
        </p:txBody>
      </p:sp>
    </p:spTree>
    <p:extLst>
      <p:ext uri="{BB962C8B-B14F-4D97-AF65-F5344CB8AC3E}">
        <p14:creationId xmlns:p14="http://schemas.microsoft.com/office/powerpoint/2010/main" val="38525513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5"/>
          <p:cNvSpPr>
            <a:spLocks noGrp="1"/>
          </p:cNvSpPr>
          <p:nvPr>
            <p:ph type="sldNum" sz="quarter" idx="4"/>
          </p:nvPr>
        </p:nvSpPr>
        <p:spPr>
          <a:xfrm>
            <a:off x="3131840" y="6160219"/>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9E83F9F-3B15-4F59-8058-CD6F0378FEC1}"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9312920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66725" y="358775"/>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24"/>
          <p:cNvSpPr>
            <a:spLocks noGrp="1" noChangeArrowheads="1"/>
          </p:cNvSpPr>
          <p:nvPr>
            <p:ph type="body" idx="1"/>
          </p:nvPr>
        </p:nvSpPr>
        <p:spPr bwMode="auto">
          <a:xfrm>
            <a:off x="466724" y="1438274"/>
            <a:ext cx="8065715" cy="444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1"/>
          <p:cNvSpPr/>
          <p:nvPr/>
        </p:nvSpPr>
        <p:spPr bwMode="auto">
          <a:xfrm>
            <a:off x="0" y="0"/>
            <a:ext cx="9144000" cy="1340768"/>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endParaRPr>
          </a:p>
        </p:txBody>
      </p:sp>
      <p:sp>
        <p:nvSpPr>
          <p:cNvPr id="3" name="Footer Placeholder 2"/>
          <p:cNvSpPr>
            <a:spLocks noGrp="1"/>
          </p:cNvSpPr>
          <p:nvPr>
            <p:ph type="ftr" sz="quarter" idx="3"/>
          </p:nvPr>
        </p:nvSpPr>
        <p:spPr>
          <a:xfrm>
            <a:off x="5652120" y="6126798"/>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9" y="5980056"/>
            <a:ext cx="2376264" cy="654195"/>
          </a:xfrm>
          <a:prstGeom prst="rect">
            <a:avLst/>
          </a:prstGeom>
        </p:spPr>
      </p:pic>
    </p:spTree>
    <p:extLst>
      <p:ext uri="{BB962C8B-B14F-4D97-AF65-F5344CB8AC3E}">
        <p14:creationId xmlns:p14="http://schemas.microsoft.com/office/powerpoint/2010/main" val="313375451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5pPr>
      <a:lvl6pPr marL="4572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9pPr>
    </p:titleStyle>
    <p:bodyStyle>
      <a:lvl1pPr marL="195263" indent="-195263" algn="l" rtl="0" eaLnBrk="1" fontAlgn="base" hangingPunct="1">
        <a:spcBef>
          <a:spcPct val="20000"/>
        </a:spcBef>
        <a:spcAft>
          <a:spcPct val="0"/>
        </a:spcAft>
        <a:buChar char="•"/>
        <a:defRPr sz="2800">
          <a:solidFill>
            <a:schemeClr val="tx1"/>
          </a:solidFill>
          <a:latin typeface="+mn-lt"/>
          <a:ea typeface="+mn-ea"/>
          <a:cs typeface="+mn-cs"/>
        </a:defRPr>
      </a:lvl1pPr>
      <a:lvl2pPr marL="576263" indent="-190500" algn="l" rtl="0" eaLnBrk="1" fontAlgn="base" hangingPunct="1">
        <a:spcBef>
          <a:spcPct val="20000"/>
        </a:spcBef>
        <a:spcAft>
          <a:spcPct val="0"/>
        </a:spcAft>
        <a:buChar char="-"/>
        <a:defRPr sz="2400">
          <a:solidFill>
            <a:schemeClr val="tx1"/>
          </a:solidFill>
          <a:latin typeface="+mn-lt"/>
          <a:ea typeface="+mn-ea"/>
          <a:cs typeface="+mn-cs"/>
        </a:defRPr>
      </a:lvl2pPr>
      <a:lvl3pPr marL="960438" indent="-193675" algn="l" rtl="0" eaLnBrk="1" fontAlgn="base" hangingPunct="1">
        <a:spcBef>
          <a:spcPct val="20000"/>
        </a:spcBef>
        <a:spcAft>
          <a:spcPct val="0"/>
        </a:spcAft>
        <a:buChar char="•"/>
        <a:defRPr>
          <a:solidFill>
            <a:schemeClr val="tx1"/>
          </a:solidFill>
          <a:latin typeface="+mn-lt"/>
          <a:ea typeface="+mn-ea"/>
          <a:cs typeface="+mn-cs"/>
        </a:defRPr>
      </a:lvl3pPr>
      <a:lvl4pPr marL="1379538" indent="-228600" algn="l" rtl="0" eaLnBrk="1" fontAlgn="base" hangingPunct="1">
        <a:spcBef>
          <a:spcPct val="20000"/>
        </a:spcBef>
        <a:spcAft>
          <a:spcPct val="0"/>
        </a:spcAft>
        <a:buChar char="–"/>
        <a:defRPr>
          <a:solidFill>
            <a:schemeClr val="tx1"/>
          </a:solidFill>
          <a:latin typeface="+mn-lt"/>
          <a:ea typeface="+mn-ea"/>
          <a:cs typeface="+mn-cs"/>
        </a:defRPr>
      </a:lvl4pPr>
      <a:lvl5pPr marL="1798638" indent="-228600" algn="l" rtl="0" eaLnBrk="1" fontAlgn="base" hangingPunct="1">
        <a:spcBef>
          <a:spcPct val="20000"/>
        </a:spcBef>
        <a:spcAft>
          <a:spcPct val="0"/>
        </a:spcAft>
        <a:buChar char="»"/>
        <a:defRPr>
          <a:solidFill>
            <a:schemeClr val="tx1"/>
          </a:solidFill>
          <a:latin typeface="+mn-lt"/>
          <a:ea typeface="+mn-ea"/>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66725" y="358775"/>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24"/>
          <p:cNvSpPr>
            <a:spLocks noGrp="1" noChangeArrowheads="1"/>
          </p:cNvSpPr>
          <p:nvPr>
            <p:ph type="body" idx="1"/>
          </p:nvPr>
        </p:nvSpPr>
        <p:spPr bwMode="auto">
          <a:xfrm>
            <a:off x="466724" y="1438274"/>
            <a:ext cx="8065715" cy="444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1"/>
          <p:cNvSpPr/>
          <p:nvPr/>
        </p:nvSpPr>
        <p:spPr bwMode="auto">
          <a:xfrm>
            <a:off x="0" y="0"/>
            <a:ext cx="9144000" cy="1340768"/>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1" charset="-128"/>
            </a:endParaRPr>
          </a:p>
        </p:txBody>
      </p:sp>
      <p:sp>
        <p:nvSpPr>
          <p:cNvPr id="3" name="Footer Placeholder 2"/>
          <p:cNvSpPr>
            <a:spLocks noGrp="1"/>
          </p:cNvSpPr>
          <p:nvPr>
            <p:ph type="ftr" sz="quarter" idx="3"/>
          </p:nvPr>
        </p:nvSpPr>
        <p:spPr>
          <a:xfrm>
            <a:off x="5652120" y="6126798"/>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srgbClr val="000000">
                  <a:tint val="75000"/>
                </a:srgb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9" y="5980056"/>
            <a:ext cx="2376264" cy="654195"/>
          </a:xfrm>
          <a:prstGeom prst="rect">
            <a:avLst/>
          </a:prstGeom>
        </p:spPr>
      </p:pic>
    </p:spTree>
    <p:extLst>
      <p:ext uri="{BB962C8B-B14F-4D97-AF65-F5344CB8AC3E}">
        <p14:creationId xmlns:p14="http://schemas.microsoft.com/office/powerpoint/2010/main" val="271605954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5pPr>
      <a:lvl6pPr marL="4572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9pPr>
    </p:titleStyle>
    <p:bodyStyle>
      <a:lvl1pPr marL="195263" indent="-195263" algn="l" rtl="0" eaLnBrk="1" fontAlgn="base" hangingPunct="1">
        <a:spcBef>
          <a:spcPct val="20000"/>
        </a:spcBef>
        <a:spcAft>
          <a:spcPct val="0"/>
        </a:spcAft>
        <a:buChar char="•"/>
        <a:defRPr sz="2800">
          <a:solidFill>
            <a:schemeClr val="tx1"/>
          </a:solidFill>
          <a:latin typeface="+mn-lt"/>
          <a:ea typeface="+mn-ea"/>
          <a:cs typeface="+mn-cs"/>
        </a:defRPr>
      </a:lvl1pPr>
      <a:lvl2pPr marL="576263" indent="-190500" algn="l" rtl="0" eaLnBrk="1" fontAlgn="base" hangingPunct="1">
        <a:spcBef>
          <a:spcPct val="20000"/>
        </a:spcBef>
        <a:spcAft>
          <a:spcPct val="0"/>
        </a:spcAft>
        <a:buChar char="-"/>
        <a:defRPr sz="2400">
          <a:solidFill>
            <a:schemeClr val="tx1"/>
          </a:solidFill>
          <a:latin typeface="+mn-lt"/>
          <a:ea typeface="+mn-ea"/>
          <a:cs typeface="+mn-cs"/>
        </a:defRPr>
      </a:lvl2pPr>
      <a:lvl3pPr marL="960438" indent="-193675" algn="l" rtl="0" eaLnBrk="1" fontAlgn="base" hangingPunct="1">
        <a:spcBef>
          <a:spcPct val="20000"/>
        </a:spcBef>
        <a:spcAft>
          <a:spcPct val="0"/>
        </a:spcAft>
        <a:buChar char="•"/>
        <a:defRPr>
          <a:solidFill>
            <a:schemeClr val="tx1"/>
          </a:solidFill>
          <a:latin typeface="+mn-lt"/>
          <a:ea typeface="+mn-ea"/>
          <a:cs typeface="+mn-cs"/>
        </a:defRPr>
      </a:lvl3pPr>
      <a:lvl4pPr marL="1379538" indent="-228600" algn="l" rtl="0" eaLnBrk="1" fontAlgn="base" hangingPunct="1">
        <a:spcBef>
          <a:spcPct val="20000"/>
        </a:spcBef>
        <a:spcAft>
          <a:spcPct val="0"/>
        </a:spcAft>
        <a:buChar char="–"/>
        <a:defRPr>
          <a:solidFill>
            <a:schemeClr val="tx1"/>
          </a:solidFill>
          <a:latin typeface="+mn-lt"/>
          <a:ea typeface="+mn-ea"/>
          <a:cs typeface="+mn-cs"/>
        </a:defRPr>
      </a:lvl4pPr>
      <a:lvl5pPr marL="1798638" indent="-228600" algn="l" rtl="0" eaLnBrk="1" fontAlgn="base" hangingPunct="1">
        <a:spcBef>
          <a:spcPct val="20000"/>
        </a:spcBef>
        <a:spcAft>
          <a:spcPct val="0"/>
        </a:spcAft>
        <a:buChar char="»"/>
        <a:defRPr>
          <a:solidFill>
            <a:schemeClr val="tx1"/>
          </a:solidFill>
          <a:latin typeface="+mn-lt"/>
          <a:ea typeface="+mn-ea"/>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66725" y="358775"/>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24"/>
          <p:cNvSpPr>
            <a:spLocks noGrp="1" noChangeArrowheads="1"/>
          </p:cNvSpPr>
          <p:nvPr>
            <p:ph type="body" idx="1"/>
          </p:nvPr>
        </p:nvSpPr>
        <p:spPr bwMode="auto">
          <a:xfrm>
            <a:off x="466724" y="1438274"/>
            <a:ext cx="8065715" cy="444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1"/>
          <p:cNvSpPr/>
          <p:nvPr/>
        </p:nvSpPr>
        <p:spPr bwMode="auto">
          <a:xfrm>
            <a:off x="0" y="0"/>
            <a:ext cx="9144000" cy="1340768"/>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1" charset="-128"/>
            </a:endParaRPr>
          </a:p>
        </p:txBody>
      </p:sp>
      <p:sp>
        <p:nvSpPr>
          <p:cNvPr id="3" name="Footer Placeholder 2"/>
          <p:cNvSpPr>
            <a:spLocks noGrp="1"/>
          </p:cNvSpPr>
          <p:nvPr>
            <p:ph type="ftr" sz="quarter" idx="3"/>
          </p:nvPr>
        </p:nvSpPr>
        <p:spPr>
          <a:xfrm>
            <a:off x="5652120" y="6126798"/>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srgbClr val="000000">
                  <a:tint val="75000"/>
                </a:srgb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9" y="5980056"/>
            <a:ext cx="2376264" cy="654195"/>
          </a:xfrm>
          <a:prstGeom prst="rect">
            <a:avLst/>
          </a:prstGeom>
        </p:spPr>
      </p:pic>
    </p:spTree>
    <p:extLst>
      <p:ext uri="{BB962C8B-B14F-4D97-AF65-F5344CB8AC3E}">
        <p14:creationId xmlns:p14="http://schemas.microsoft.com/office/powerpoint/2010/main" val="662712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5pPr>
      <a:lvl6pPr marL="4572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9pPr>
    </p:titleStyle>
    <p:bodyStyle>
      <a:lvl1pPr marL="195263" indent="-195263" algn="l" rtl="0" eaLnBrk="1" fontAlgn="base" hangingPunct="1">
        <a:spcBef>
          <a:spcPct val="20000"/>
        </a:spcBef>
        <a:spcAft>
          <a:spcPct val="0"/>
        </a:spcAft>
        <a:buChar char="•"/>
        <a:defRPr sz="2800">
          <a:solidFill>
            <a:schemeClr val="tx1"/>
          </a:solidFill>
          <a:latin typeface="+mn-lt"/>
          <a:ea typeface="+mn-ea"/>
          <a:cs typeface="+mn-cs"/>
        </a:defRPr>
      </a:lvl1pPr>
      <a:lvl2pPr marL="576263" indent="-190500" algn="l" rtl="0" eaLnBrk="1" fontAlgn="base" hangingPunct="1">
        <a:spcBef>
          <a:spcPct val="20000"/>
        </a:spcBef>
        <a:spcAft>
          <a:spcPct val="0"/>
        </a:spcAft>
        <a:buChar char="-"/>
        <a:defRPr sz="2400">
          <a:solidFill>
            <a:schemeClr val="tx1"/>
          </a:solidFill>
          <a:latin typeface="+mn-lt"/>
          <a:ea typeface="+mn-ea"/>
          <a:cs typeface="+mn-cs"/>
        </a:defRPr>
      </a:lvl2pPr>
      <a:lvl3pPr marL="960438" indent="-193675" algn="l" rtl="0" eaLnBrk="1" fontAlgn="base" hangingPunct="1">
        <a:spcBef>
          <a:spcPct val="20000"/>
        </a:spcBef>
        <a:spcAft>
          <a:spcPct val="0"/>
        </a:spcAft>
        <a:buChar char="•"/>
        <a:defRPr>
          <a:solidFill>
            <a:schemeClr val="tx1"/>
          </a:solidFill>
          <a:latin typeface="+mn-lt"/>
          <a:ea typeface="+mn-ea"/>
          <a:cs typeface="+mn-cs"/>
        </a:defRPr>
      </a:lvl3pPr>
      <a:lvl4pPr marL="1379538" indent="-228600" algn="l" rtl="0" eaLnBrk="1" fontAlgn="base" hangingPunct="1">
        <a:spcBef>
          <a:spcPct val="20000"/>
        </a:spcBef>
        <a:spcAft>
          <a:spcPct val="0"/>
        </a:spcAft>
        <a:buChar char="–"/>
        <a:defRPr>
          <a:solidFill>
            <a:schemeClr val="tx1"/>
          </a:solidFill>
          <a:latin typeface="+mn-lt"/>
          <a:ea typeface="+mn-ea"/>
          <a:cs typeface="+mn-cs"/>
        </a:defRPr>
      </a:lvl4pPr>
      <a:lvl5pPr marL="1798638" indent="-228600" algn="l" rtl="0" eaLnBrk="1" fontAlgn="base" hangingPunct="1">
        <a:spcBef>
          <a:spcPct val="20000"/>
        </a:spcBef>
        <a:spcAft>
          <a:spcPct val="0"/>
        </a:spcAft>
        <a:buChar char="»"/>
        <a:defRPr>
          <a:solidFill>
            <a:schemeClr val="tx1"/>
          </a:solidFill>
          <a:latin typeface="+mn-lt"/>
          <a:ea typeface="+mn-ea"/>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66725" y="358775"/>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24"/>
          <p:cNvSpPr>
            <a:spLocks noGrp="1" noChangeArrowheads="1"/>
          </p:cNvSpPr>
          <p:nvPr>
            <p:ph type="body" idx="1"/>
          </p:nvPr>
        </p:nvSpPr>
        <p:spPr bwMode="auto">
          <a:xfrm>
            <a:off x="466724" y="1438274"/>
            <a:ext cx="8065715" cy="444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1"/>
          <p:cNvSpPr/>
          <p:nvPr/>
        </p:nvSpPr>
        <p:spPr bwMode="auto">
          <a:xfrm>
            <a:off x="0" y="0"/>
            <a:ext cx="9144000" cy="1340768"/>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1" charset="-128"/>
            </a:endParaRPr>
          </a:p>
        </p:txBody>
      </p:sp>
      <p:sp>
        <p:nvSpPr>
          <p:cNvPr id="3" name="Footer Placeholder 2"/>
          <p:cNvSpPr>
            <a:spLocks noGrp="1"/>
          </p:cNvSpPr>
          <p:nvPr>
            <p:ph type="ftr" sz="quarter" idx="3"/>
          </p:nvPr>
        </p:nvSpPr>
        <p:spPr>
          <a:xfrm>
            <a:off x="5652120" y="6126798"/>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srgbClr val="000000">
                  <a:tint val="75000"/>
                </a:srgb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9" y="5980056"/>
            <a:ext cx="2376264" cy="654195"/>
          </a:xfrm>
          <a:prstGeom prst="rect">
            <a:avLst/>
          </a:prstGeom>
        </p:spPr>
      </p:pic>
    </p:spTree>
    <p:extLst>
      <p:ext uri="{BB962C8B-B14F-4D97-AF65-F5344CB8AC3E}">
        <p14:creationId xmlns:p14="http://schemas.microsoft.com/office/powerpoint/2010/main" val="4903172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5pPr>
      <a:lvl6pPr marL="4572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9pPr>
    </p:titleStyle>
    <p:bodyStyle>
      <a:lvl1pPr marL="195263" indent="-195263" algn="l" rtl="0" eaLnBrk="1" fontAlgn="base" hangingPunct="1">
        <a:spcBef>
          <a:spcPct val="20000"/>
        </a:spcBef>
        <a:spcAft>
          <a:spcPct val="0"/>
        </a:spcAft>
        <a:buChar char="•"/>
        <a:defRPr sz="2800">
          <a:solidFill>
            <a:schemeClr val="tx1"/>
          </a:solidFill>
          <a:latin typeface="+mn-lt"/>
          <a:ea typeface="+mn-ea"/>
          <a:cs typeface="+mn-cs"/>
        </a:defRPr>
      </a:lvl1pPr>
      <a:lvl2pPr marL="576263" indent="-190500" algn="l" rtl="0" eaLnBrk="1" fontAlgn="base" hangingPunct="1">
        <a:spcBef>
          <a:spcPct val="20000"/>
        </a:spcBef>
        <a:spcAft>
          <a:spcPct val="0"/>
        </a:spcAft>
        <a:buChar char="-"/>
        <a:defRPr sz="2400">
          <a:solidFill>
            <a:schemeClr val="tx1"/>
          </a:solidFill>
          <a:latin typeface="+mn-lt"/>
          <a:ea typeface="+mn-ea"/>
          <a:cs typeface="+mn-cs"/>
        </a:defRPr>
      </a:lvl2pPr>
      <a:lvl3pPr marL="960438" indent="-193675" algn="l" rtl="0" eaLnBrk="1" fontAlgn="base" hangingPunct="1">
        <a:spcBef>
          <a:spcPct val="20000"/>
        </a:spcBef>
        <a:spcAft>
          <a:spcPct val="0"/>
        </a:spcAft>
        <a:buChar char="•"/>
        <a:defRPr>
          <a:solidFill>
            <a:schemeClr val="tx1"/>
          </a:solidFill>
          <a:latin typeface="+mn-lt"/>
          <a:ea typeface="+mn-ea"/>
          <a:cs typeface="+mn-cs"/>
        </a:defRPr>
      </a:lvl3pPr>
      <a:lvl4pPr marL="1379538" indent="-228600" algn="l" rtl="0" eaLnBrk="1" fontAlgn="base" hangingPunct="1">
        <a:spcBef>
          <a:spcPct val="20000"/>
        </a:spcBef>
        <a:spcAft>
          <a:spcPct val="0"/>
        </a:spcAft>
        <a:buChar char="–"/>
        <a:defRPr>
          <a:solidFill>
            <a:schemeClr val="tx1"/>
          </a:solidFill>
          <a:latin typeface="+mn-lt"/>
          <a:ea typeface="+mn-ea"/>
          <a:cs typeface="+mn-cs"/>
        </a:defRPr>
      </a:lvl4pPr>
      <a:lvl5pPr marL="1798638" indent="-228600" algn="l" rtl="0" eaLnBrk="1" fontAlgn="base" hangingPunct="1">
        <a:spcBef>
          <a:spcPct val="20000"/>
        </a:spcBef>
        <a:spcAft>
          <a:spcPct val="0"/>
        </a:spcAft>
        <a:buChar char="»"/>
        <a:defRPr>
          <a:solidFill>
            <a:schemeClr val="tx1"/>
          </a:solidFill>
          <a:latin typeface="+mn-lt"/>
          <a:ea typeface="+mn-ea"/>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Grp="1" noChangeArrowheads="1"/>
          </p:cNvSpPr>
          <p:nvPr>
            <p:ph type="title"/>
          </p:nvPr>
        </p:nvSpPr>
        <p:spPr bwMode="auto">
          <a:xfrm>
            <a:off x="466725" y="358775"/>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Rectangle 24"/>
          <p:cNvSpPr>
            <a:spLocks noGrp="1" noChangeArrowheads="1"/>
          </p:cNvSpPr>
          <p:nvPr>
            <p:ph type="body" idx="1"/>
          </p:nvPr>
        </p:nvSpPr>
        <p:spPr bwMode="auto">
          <a:xfrm>
            <a:off x="466724" y="1438274"/>
            <a:ext cx="8065715" cy="444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 name="Rectangle 1"/>
          <p:cNvSpPr/>
          <p:nvPr/>
        </p:nvSpPr>
        <p:spPr bwMode="auto">
          <a:xfrm>
            <a:off x="0" y="0"/>
            <a:ext cx="9144000" cy="1340768"/>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Arial" charset="0"/>
              <a:ea typeface="ＭＳ Ｐゴシック" pitchFamily="1" charset="-128"/>
            </a:endParaRPr>
          </a:p>
        </p:txBody>
      </p:sp>
      <p:sp>
        <p:nvSpPr>
          <p:cNvPr id="3" name="Footer Placeholder 2"/>
          <p:cNvSpPr>
            <a:spLocks noGrp="1"/>
          </p:cNvSpPr>
          <p:nvPr>
            <p:ph type="ftr" sz="quarter" idx="3"/>
          </p:nvPr>
        </p:nvSpPr>
        <p:spPr>
          <a:xfrm>
            <a:off x="5652120" y="6126798"/>
            <a:ext cx="2895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srgbClr val="000000">
                  <a:tint val="75000"/>
                </a:srgbClr>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9" y="5980056"/>
            <a:ext cx="2376264" cy="654195"/>
          </a:xfrm>
          <a:prstGeom prst="rect">
            <a:avLst/>
          </a:prstGeom>
        </p:spPr>
      </p:pic>
    </p:spTree>
    <p:extLst>
      <p:ext uri="{BB962C8B-B14F-4D97-AF65-F5344CB8AC3E}">
        <p14:creationId xmlns:p14="http://schemas.microsoft.com/office/powerpoint/2010/main" val="156800450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2pPr>
      <a:lvl3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3pPr>
      <a:lvl4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4pPr>
      <a:lvl5pPr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5pPr>
      <a:lvl6pPr marL="4572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9pPr>
    </p:titleStyle>
    <p:bodyStyle>
      <a:lvl1pPr marL="195263" indent="-195263" algn="l" rtl="0" eaLnBrk="1" fontAlgn="base" hangingPunct="1">
        <a:spcBef>
          <a:spcPct val="20000"/>
        </a:spcBef>
        <a:spcAft>
          <a:spcPct val="0"/>
        </a:spcAft>
        <a:buChar char="•"/>
        <a:defRPr sz="2800">
          <a:solidFill>
            <a:schemeClr val="tx1"/>
          </a:solidFill>
          <a:latin typeface="+mn-lt"/>
          <a:ea typeface="+mn-ea"/>
          <a:cs typeface="+mn-cs"/>
        </a:defRPr>
      </a:lvl1pPr>
      <a:lvl2pPr marL="576263" indent="-190500" algn="l" rtl="0" eaLnBrk="1" fontAlgn="base" hangingPunct="1">
        <a:spcBef>
          <a:spcPct val="20000"/>
        </a:spcBef>
        <a:spcAft>
          <a:spcPct val="0"/>
        </a:spcAft>
        <a:buChar char="-"/>
        <a:defRPr sz="2400">
          <a:solidFill>
            <a:schemeClr val="tx1"/>
          </a:solidFill>
          <a:latin typeface="+mn-lt"/>
          <a:ea typeface="+mn-ea"/>
          <a:cs typeface="+mn-cs"/>
        </a:defRPr>
      </a:lvl2pPr>
      <a:lvl3pPr marL="960438" indent="-193675" algn="l" rtl="0" eaLnBrk="1" fontAlgn="base" hangingPunct="1">
        <a:spcBef>
          <a:spcPct val="20000"/>
        </a:spcBef>
        <a:spcAft>
          <a:spcPct val="0"/>
        </a:spcAft>
        <a:buChar char="•"/>
        <a:defRPr>
          <a:solidFill>
            <a:schemeClr val="tx1"/>
          </a:solidFill>
          <a:latin typeface="+mn-lt"/>
          <a:ea typeface="+mn-ea"/>
          <a:cs typeface="+mn-cs"/>
        </a:defRPr>
      </a:lvl3pPr>
      <a:lvl4pPr marL="1379538" indent="-228600" algn="l" rtl="0" eaLnBrk="1" fontAlgn="base" hangingPunct="1">
        <a:spcBef>
          <a:spcPct val="20000"/>
        </a:spcBef>
        <a:spcAft>
          <a:spcPct val="0"/>
        </a:spcAft>
        <a:buChar char="–"/>
        <a:defRPr>
          <a:solidFill>
            <a:schemeClr val="tx1"/>
          </a:solidFill>
          <a:latin typeface="+mn-lt"/>
          <a:ea typeface="+mn-ea"/>
          <a:cs typeface="+mn-cs"/>
        </a:defRPr>
      </a:lvl4pPr>
      <a:lvl5pPr marL="1798638" indent="-228600" algn="l" rtl="0" eaLnBrk="1" fontAlgn="base" hangingPunct="1">
        <a:spcBef>
          <a:spcPct val="20000"/>
        </a:spcBef>
        <a:spcAft>
          <a:spcPct val="0"/>
        </a:spcAft>
        <a:buChar char="»"/>
        <a:defRPr>
          <a:solidFill>
            <a:schemeClr val="tx1"/>
          </a:solidFill>
          <a:latin typeface="+mn-lt"/>
          <a:ea typeface="+mn-ea"/>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2"/>
          </p:nvPr>
        </p:nvSpPr>
        <p:spPr>
          <a:xfrm>
            <a:off x="1259632" y="4869160"/>
            <a:ext cx="7632848" cy="792088"/>
          </a:xfrm>
        </p:spPr>
        <p:txBody>
          <a:bodyPr/>
          <a:lstStyle/>
          <a:p>
            <a:r>
              <a:rPr lang="en-US" sz="2400" b="1" dirty="0" smtClean="0"/>
              <a:t>Methodology and </a:t>
            </a:r>
            <a:r>
              <a:rPr lang="en-US" sz="2400" b="1" dirty="0" smtClean="0"/>
              <a:t>Selected </a:t>
            </a:r>
            <a:r>
              <a:rPr lang="en-US" sz="2400" b="1" dirty="0"/>
              <a:t>P</a:t>
            </a:r>
            <a:r>
              <a:rPr lang="en-US" sz="2400" b="1" dirty="0" smtClean="0"/>
              <a:t>ractices </a:t>
            </a:r>
            <a:r>
              <a:rPr lang="en-US" sz="2400" b="1" dirty="0" smtClean="0"/>
              <a:t>and </a:t>
            </a:r>
            <a:r>
              <a:rPr lang="en-US" sz="2400" b="1" dirty="0" smtClean="0"/>
              <a:t>Results </a:t>
            </a:r>
            <a:r>
              <a:rPr lang="en-US" sz="2400" b="1" dirty="0" smtClean="0"/>
              <a:t>by IOE</a:t>
            </a:r>
          </a:p>
          <a:p>
            <a:endParaRPr lang="en-US" sz="2400" b="1" dirty="0" smtClean="0"/>
          </a:p>
        </p:txBody>
      </p:sp>
      <p:sp>
        <p:nvSpPr>
          <p:cNvPr id="2" name="Title 1"/>
          <p:cNvSpPr>
            <a:spLocks noGrp="1"/>
          </p:cNvSpPr>
          <p:nvPr>
            <p:ph type="ctrTitle"/>
          </p:nvPr>
        </p:nvSpPr>
        <p:spPr/>
        <p:txBody>
          <a:bodyPr/>
          <a:lstStyle/>
          <a:p>
            <a:r>
              <a:rPr lang="en-US" sz="2800" b="1" dirty="0" smtClean="0">
                <a:latin typeface="+mj-lt"/>
              </a:rPr>
              <a:t>What Works on Gender Equality and Women’s Empowerment</a:t>
            </a:r>
            <a:endParaRPr lang="en-GB" sz="2800" b="1" dirty="0">
              <a:latin typeface="+mj-lt"/>
            </a:endParaRPr>
          </a:p>
        </p:txBody>
      </p:sp>
      <p:pic>
        <p:nvPicPr>
          <p:cNvPr id="4" name="Picture Placeholder 3"/>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3015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3200" dirty="0" smtClean="0"/>
          </a:p>
          <a:p>
            <a:r>
              <a:rPr lang="en-GB" sz="3200" dirty="0" smtClean="0"/>
              <a:t>Improve documentation of GEWE outcomes and impacts, using methodologies for measuring gender transformative changes (e.g. case studies and participatory and qualitative research)</a:t>
            </a:r>
            <a:endParaRPr lang="en-GB" sz="3200" dirty="0"/>
          </a:p>
        </p:txBody>
      </p:sp>
      <p:sp>
        <p:nvSpPr>
          <p:cNvPr id="3" name="Text Placeholder 2"/>
          <p:cNvSpPr>
            <a:spLocks noGrp="1"/>
          </p:cNvSpPr>
          <p:nvPr>
            <p:ph type="body" sz="quarter" idx="10"/>
          </p:nvPr>
        </p:nvSpPr>
        <p:spPr/>
        <p:txBody>
          <a:bodyPr/>
          <a:lstStyle/>
          <a:p>
            <a:r>
              <a:rPr lang="en-GB" dirty="0" smtClean="0"/>
              <a:t>Implications for IOE</a:t>
            </a:r>
            <a:endParaRPr lang="en-GB" dirty="0"/>
          </a:p>
        </p:txBody>
      </p:sp>
    </p:spTree>
    <p:extLst>
      <p:ext uri="{BB962C8B-B14F-4D97-AF65-F5344CB8AC3E}">
        <p14:creationId xmlns:p14="http://schemas.microsoft.com/office/powerpoint/2010/main" val="314031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38274"/>
            <a:ext cx="8280919" cy="5159078"/>
          </a:xfrm>
        </p:spPr>
        <p:txBody>
          <a:bodyPr/>
          <a:lstStyle/>
          <a:p>
            <a:r>
              <a:rPr lang="en-GB" sz="2000" b="1" dirty="0" smtClean="0"/>
              <a:t>Granular data </a:t>
            </a:r>
            <a:r>
              <a:rPr lang="en-GB" sz="2000" dirty="0" smtClean="0"/>
              <a:t>to monitor vulnerable and hard to reach populations (e.g. migrants, youth, women, displaced persons, ethnic minorities)</a:t>
            </a:r>
          </a:p>
          <a:p>
            <a:endParaRPr lang="en-GB" sz="2000" dirty="0" smtClean="0"/>
          </a:p>
          <a:p>
            <a:r>
              <a:rPr lang="en-GB" sz="2000" b="1" dirty="0" smtClean="0"/>
              <a:t>Evaluation design and approach </a:t>
            </a:r>
            <a:r>
              <a:rPr lang="en-GB" sz="2000" dirty="0" smtClean="0"/>
              <a:t>to address relevant human rights and gender equality aspects through evaluation criteria, questions, data collection and analysis</a:t>
            </a:r>
          </a:p>
          <a:p>
            <a:endParaRPr lang="en-GB" sz="2000" dirty="0" smtClean="0"/>
          </a:p>
          <a:p>
            <a:r>
              <a:rPr lang="en-GB" sz="2000" b="1" dirty="0" smtClean="0"/>
              <a:t>Evaluation process </a:t>
            </a:r>
            <a:r>
              <a:rPr lang="en-GB" sz="2000" dirty="0" smtClean="0"/>
              <a:t>–inclusive and diverse stakeholder engagement; adaptive process to accommodate complexity</a:t>
            </a:r>
          </a:p>
          <a:p>
            <a:endParaRPr lang="en-GB" sz="2000" dirty="0" smtClean="0"/>
          </a:p>
          <a:p>
            <a:r>
              <a:rPr lang="en-GB" sz="2000" b="1" dirty="0" smtClean="0"/>
              <a:t>Evaluation team </a:t>
            </a:r>
            <a:r>
              <a:rPr lang="en-GB" sz="2000" dirty="0" smtClean="0"/>
              <a:t>– appropriate gender balance and geographical diversity.  </a:t>
            </a:r>
          </a:p>
          <a:p>
            <a:pPr marL="0" indent="0">
              <a:buNone/>
            </a:pPr>
            <a:endParaRPr lang="en-GB" sz="1200" i="1" dirty="0" smtClean="0"/>
          </a:p>
          <a:p>
            <a:pPr marL="0" indent="0">
              <a:buNone/>
            </a:pPr>
            <a:r>
              <a:rPr lang="en-GB" sz="1200" i="1" dirty="0" smtClean="0"/>
              <a:t>* UNEG norms and standards for evaluation 2016</a:t>
            </a:r>
          </a:p>
        </p:txBody>
      </p:sp>
      <p:sp>
        <p:nvSpPr>
          <p:cNvPr id="3" name="Text Placeholder 2"/>
          <p:cNvSpPr>
            <a:spLocks noGrp="1"/>
          </p:cNvSpPr>
          <p:nvPr>
            <p:ph type="body" sz="quarter" idx="10"/>
          </p:nvPr>
        </p:nvSpPr>
        <p:spPr/>
        <p:txBody>
          <a:bodyPr/>
          <a:lstStyle/>
          <a:p>
            <a:r>
              <a:rPr lang="en-GB" dirty="0" smtClean="0"/>
              <a:t>UN Guidance for Evaluation </a:t>
            </a:r>
            <a:endParaRPr lang="en-GB" dirty="0"/>
          </a:p>
        </p:txBody>
      </p:sp>
    </p:spTree>
    <p:extLst>
      <p:ext uri="{BB962C8B-B14F-4D97-AF65-F5344CB8AC3E}">
        <p14:creationId xmlns:p14="http://schemas.microsoft.com/office/powerpoint/2010/main" val="1589778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Thank you</a:t>
            </a:r>
            <a:endParaRPr lang="en-GB"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7" y="1412777"/>
            <a:ext cx="6912767" cy="4558690"/>
          </a:xfrm>
        </p:spPr>
      </p:pic>
      <p:sp>
        <p:nvSpPr>
          <p:cNvPr id="11" name="Slide Number Placeholder 10"/>
          <p:cNvSpPr>
            <a:spLocks noGrp="1"/>
          </p:cNvSpPr>
          <p:nvPr>
            <p:ph type="sldNum" sz="quarter" idx="4"/>
          </p:nvPr>
        </p:nvSpPr>
        <p:spPr/>
        <p:txBody>
          <a:bodyPr/>
          <a:lstStyle/>
          <a:p>
            <a:r>
              <a:rPr lang="en-US" smtClean="0">
                <a:solidFill>
                  <a:srgbClr val="000000">
                    <a:tint val="75000"/>
                  </a:srgbClr>
                </a:solidFill>
              </a:rPr>
              <a:t>- </a:t>
            </a:r>
            <a:fld id="{09E83F9F-3B15-4F59-8058-CD6F0378FEC1}" type="slidenum">
              <a:rPr lang="en-US" smtClean="0">
                <a:solidFill>
                  <a:srgbClr val="000000">
                    <a:tint val="75000"/>
                  </a:srgbClr>
                </a:solidFill>
              </a:rPr>
              <a:pPr/>
              <a:t>12</a:t>
            </a:fld>
            <a:r>
              <a:rPr lang="en-US" smtClean="0">
                <a:solidFill>
                  <a:srgbClr val="000000">
                    <a:tint val="75000"/>
                  </a:srgbClr>
                </a:solidFill>
              </a:rPr>
              <a:t> -</a:t>
            </a:r>
            <a:endParaRPr lang="en-US" dirty="0">
              <a:solidFill>
                <a:srgbClr val="000000">
                  <a:tint val="75000"/>
                </a:srgbClr>
              </a:solidFill>
            </a:endParaRPr>
          </a:p>
        </p:txBody>
      </p:sp>
    </p:spTree>
    <p:extLst>
      <p:ext uri="{BB962C8B-B14F-4D97-AF65-F5344CB8AC3E}">
        <p14:creationId xmlns:p14="http://schemas.microsoft.com/office/powerpoint/2010/main" val="100428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Synthesis objectives and scope</a:t>
            </a:r>
            <a:endParaRPr lang="en-US" dirty="0"/>
          </a:p>
        </p:txBody>
      </p:sp>
      <p:sp>
        <p:nvSpPr>
          <p:cNvPr id="2" name="Content Placeholder 1"/>
          <p:cNvSpPr>
            <a:spLocks noGrp="1"/>
          </p:cNvSpPr>
          <p:nvPr>
            <p:ph idx="1"/>
          </p:nvPr>
        </p:nvSpPr>
        <p:spPr/>
        <p:txBody>
          <a:bodyPr/>
          <a:lstStyle/>
          <a:p>
            <a:r>
              <a:rPr lang="en-GB" dirty="0" smtClean="0"/>
              <a:t>Objectives</a:t>
            </a:r>
          </a:p>
          <a:p>
            <a:pPr lvl="1"/>
            <a:r>
              <a:rPr lang="en-GB" dirty="0" smtClean="0"/>
              <a:t>Identify gender-transformative practices that can inform future IFAD interventions under Agenda 2030</a:t>
            </a:r>
          </a:p>
          <a:p>
            <a:pPr lvl="1"/>
            <a:r>
              <a:rPr lang="en-GB" dirty="0" smtClean="0"/>
              <a:t>Identify key factors enabling (or hindering) GEWE</a:t>
            </a:r>
          </a:p>
          <a:p>
            <a:r>
              <a:rPr lang="en-GB" dirty="0" smtClean="0"/>
              <a:t>Scope</a:t>
            </a:r>
          </a:p>
          <a:p>
            <a:pPr lvl="1"/>
            <a:r>
              <a:rPr lang="en-GB" dirty="0" smtClean="0"/>
              <a:t>Focus on IFAD lending operations</a:t>
            </a:r>
          </a:p>
          <a:p>
            <a:pPr lvl="1"/>
            <a:r>
              <a:rPr lang="en-GB" dirty="0" smtClean="0"/>
              <a:t>Practices documented in IOE evaluations since 2011</a:t>
            </a:r>
          </a:p>
          <a:p>
            <a:r>
              <a:rPr lang="en-GB" dirty="0" smtClean="0"/>
              <a:t>Systematic review</a:t>
            </a:r>
          </a:p>
          <a:p>
            <a:pPr lvl="1"/>
            <a:r>
              <a:rPr lang="en-GB" dirty="0" smtClean="0"/>
              <a:t>Extracting practices and results from a representative sample of 57 evaluations </a:t>
            </a:r>
          </a:p>
          <a:p>
            <a:endParaRPr lang="en-GB" dirty="0" smtClean="0"/>
          </a:p>
          <a:p>
            <a:endParaRPr lang="en-GB" dirty="0"/>
          </a:p>
        </p:txBody>
      </p:sp>
    </p:spTree>
    <p:extLst>
      <p:ext uri="{BB962C8B-B14F-4D97-AF65-F5344CB8AC3E}">
        <p14:creationId xmlns:p14="http://schemas.microsoft.com/office/powerpoint/2010/main" val="3091120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p:txBody>
          <a:bodyPr/>
          <a:lstStyle/>
          <a:p>
            <a:r>
              <a:rPr lang="en-GB" dirty="0" smtClean="0"/>
              <a:t>Data collection strategy</a:t>
            </a:r>
            <a:endParaRPr lang="en-GB" dirty="0"/>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158"/>
          <a:stretch/>
        </p:blipFill>
        <p:spPr bwMode="auto">
          <a:xfrm>
            <a:off x="467544" y="1927860"/>
            <a:ext cx="7762133" cy="377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r>
              <a:rPr lang="en-US" smtClean="0">
                <a:solidFill>
                  <a:srgbClr val="000000">
                    <a:tint val="75000"/>
                  </a:srgbClr>
                </a:solidFill>
              </a:rPr>
              <a:t>- </a:t>
            </a:r>
            <a:fld id="{09E83F9F-3B15-4F59-8058-CD6F0378FEC1}" type="slidenum">
              <a:rPr lang="en-US" smtClean="0">
                <a:solidFill>
                  <a:srgbClr val="000000">
                    <a:tint val="75000"/>
                  </a:srgbClr>
                </a:solidFill>
              </a:rPr>
              <a:pPr/>
              <a:t>3</a:t>
            </a:fld>
            <a:r>
              <a:rPr lang="en-US" smtClean="0">
                <a:solidFill>
                  <a:srgbClr val="000000">
                    <a:tint val="75000"/>
                  </a:srgbClr>
                </a:solidFill>
              </a:rPr>
              <a:t> -</a:t>
            </a:r>
            <a:endParaRPr lang="en-US" dirty="0">
              <a:solidFill>
                <a:srgbClr val="000000">
                  <a:tint val="75000"/>
                </a:srgbClr>
              </a:solidFill>
            </a:endParaRPr>
          </a:p>
        </p:txBody>
      </p:sp>
    </p:spTree>
    <p:extLst>
      <p:ext uri="{BB962C8B-B14F-4D97-AF65-F5344CB8AC3E}">
        <p14:creationId xmlns:p14="http://schemas.microsoft.com/office/powerpoint/2010/main" val="358257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ToC as analytical framework</a:t>
            </a:r>
          </a:p>
          <a:p>
            <a:r>
              <a:rPr lang="en-GB" dirty="0" smtClean="0"/>
              <a:t>Synthesising evidence from matrices according to practices and results</a:t>
            </a:r>
          </a:p>
          <a:p>
            <a:r>
              <a:rPr lang="en-GB" dirty="0" smtClean="0"/>
              <a:t>Quantitative analysis of transformation scores</a:t>
            </a:r>
          </a:p>
          <a:p>
            <a:r>
              <a:rPr lang="en-GB" dirty="0"/>
              <a:t>33 case studies, to understand factors for success and failure and context </a:t>
            </a:r>
            <a:endParaRPr lang="en-GB" dirty="0" smtClean="0"/>
          </a:p>
          <a:p>
            <a:r>
              <a:rPr lang="en-GB" dirty="0" smtClean="0"/>
              <a:t>Lessons learned from other partners</a:t>
            </a:r>
            <a:endParaRPr lang="en-GB" dirty="0"/>
          </a:p>
          <a:p>
            <a:endParaRPr lang="en-GB" dirty="0"/>
          </a:p>
        </p:txBody>
      </p:sp>
      <p:sp>
        <p:nvSpPr>
          <p:cNvPr id="3" name="Text Placeholder 2"/>
          <p:cNvSpPr>
            <a:spLocks noGrp="1"/>
          </p:cNvSpPr>
          <p:nvPr>
            <p:ph type="body" sz="quarter" idx="10"/>
          </p:nvPr>
        </p:nvSpPr>
        <p:spPr/>
        <p:txBody>
          <a:bodyPr/>
          <a:lstStyle/>
          <a:p>
            <a:r>
              <a:rPr lang="en-GB" dirty="0" smtClean="0"/>
              <a:t>Analysis </a:t>
            </a:r>
            <a:endParaRPr lang="en-GB" dirty="0"/>
          </a:p>
        </p:txBody>
      </p:sp>
      <p:sp>
        <p:nvSpPr>
          <p:cNvPr id="4" name="Slide Number Placeholder 3"/>
          <p:cNvSpPr>
            <a:spLocks noGrp="1"/>
          </p:cNvSpPr>
          <p:nvPr>
            <p:ph type="sldNum" sz="quarter" idx="4"/>
          </p:nvPr>
        </p:nvSpPr>
        <p:spPr/>
        <p:txBody>
          <a:bodyPr/>
          <a:lstStyle/>
          <a:p>
            <a:r>
              <a:rPr lang="en-US" smtClean="0">
                <a:solidFill>
                  <a:srgbClr val="000000">
                    <a:tint val="75000"/>
                  </a:srgbClr>
                </a:solidFill>
              </a:rPr>
              <a:t>- </a:t>
            </a:r>
            <a:fld id="{09E83F9F-3B15-4F59-8058-CD6F0378FEC1}" type="slidenum">
              <a:rPr lang="en-US" smtClean="0">
                <a:solidFill>
                  <a:srgbClr val="000000">
                    <a:tint val="75000"/>
                  </a:srgbClr>
                </a:solidFill>
              </a:rPr>
              <a:pPr/>
              <a:t>4</a:t>
            </a:fld>
            <a:r>
              <a:rPr lang="en-US" smtClean="0">
                <a:solidFill>
                  <a:srgbClr val="000000">
                    <a:tint val="75000"/>
                  </a:srgbClr>
                </a:solidFill>
              </a:rPr>
              <a:t> -</a:t>
            </a:r>
            <a:endParaRPr lang="en-US" dirty="0">
              <a:solidFill>
                <a:srgbClr val="000000">
                  <a:tint val="75000"/>
                </a:srgbClr>
              </a:solidFill>
            </a:endParaRPr>
          </a:p>
        </p:txBody>
      </p:sp>
    </p:spTree>
    <p:extLst>
      <p:ext uri="{BB962C8B-B14F-4D97-AF65-F5344CB8AC3E}">
        <p14:creationId xmlns:p14="http://schemas.microsoft.com/office/powerpoint/2010/main" val="2581165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IFAD Theory of Change on GEWE </a:t>
            </a:r>
            <a:endParaRPr lang="en-GB" dirty="0"/>
          </a:p>
        </p:txBody>
      </p:sp>
      <p:sp>
        <p:nvSpPr>
          <p:cNvPr id="4" name="Content Placeholder 3"/>
          <p:cNvSpPr>
            <a:spLocks noGrp="1"/>
          </p:cNvSpPr>
          <p:nvPr>
            <p:ph idx="1"/>
          </p:nvPr>
        </p:nvSpPr>
        <p:spPr/>
        <p:txBody>
          <a:bodyPr/>
          <a:lstStyle/>
          <a:p>
            <a:pPr marL="0" indent="0">
              <a:buNone/>
            </a:pP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1481388776"/>
              </p:ext>
            </p:extLst>
          </p:nvPr>
        </p:nvGraphicFramePr>
        <p:xfrm>
          <a:off x="395536" y="1412776"/>
          <a:ext cx="8115961" cy="4564304"/>
        </p:xfrm>
        <a:graphic>
          <a:graphicData uri="http://schemas.openxmlformats.org/presentationml/2006/ole">
            <mc:AlternateContent xmlns:mc="http://schemas.openxmlformats.org/markup-compatibility/2006">
              <mc:Choice xmlns:v="urn:schemas-microsoft-com:vml" Requires="v">
                <p:oleObj spid="_x0000_s1063" name="Slide" r:id="rId5" imgW="6094609" imgH="3427327" progId="PowerPoint.Slide.12">
                  <p:embed/>
                </p:oleObj>
              </mc:Choice>
              <mc:Fallback>
                <p:oleObj name="Slide" r:id="rId5" imgW="6094609" imgH="3427327" progId="PowerPoint.Slide.12">
                  <p:embed/>
                  <p:pic>
                    <p:nvPicPr>
                      <p:cNvPr id="0" name=""/>
                      <p:cNvPicPr/>
                      <p:nvPr/>
                    </p:nvPicPr>
                    <p:blipFill>
                      <a:blip r:embed="rId6"/>
                      <a:stretch>
                        <a:fillRect/>
                      </a:stretch>
                    </p:blipFill>
                    <p:spPr>
                      <a:xfrm>
                        <a:off x="395536" y="1412776"/>
                        <a:ext cx="8115961" cy="4564304"/>
                      </a:xfrm>
                      <a:prstGeom prst="rect">
                        <a:avLst/>
                      </a:prstGeom>
                    </p:spPr>
                  </p:pic>
                </p:oleObj>
              </mc:Fallback>
            </mc:AlternateContent>
          </a:graphicData>
        </a:graphic>
      </p:graphicFrame>
    </p:spTree>
    <p:extLst>
      <p:ext uri="{BB962C8B-B14F-4D97-AF65-F5344CB8AC3E}">
        <p14:creationId xmlns:p14="http://schemas.microsoft.com/office/powerpoint/2010/main" val="3361514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smtClean="0"/>
              <a:t>GEWE Practices </a:t>
            </a:r>
            <a:endParaRPr lang="en-GB" dirty="0"/>
          </a:p>
        </p:txBody>
      </p:sp>
      <p:graphicFrame>
        <p:nvGraphicFramePr>
          <p:cNvPr id="4" name="Graphique 2"/>
          <p:cNvGraphicFramePr>
            <a:graphicFrameLocks noGrp="1"/>
          </p:cNvGraphicFramePr>
          <p:nvPr>
            <p:ph idx="1"/>
            <p:extLst>
              <p:ext uri="{D42A27DB-BD31-4B8C-83A1-F6EECF244321}">
                <p14:modId xmlns:p14="http://schemas.microsoft.com/office/powerpoint/2010/main" val="1546414451"/>
              </p:ext>
            </p:extLst>
          </p:nvPr>
        </p:nvGraphicFramePr>
        <p:xfrm>
          <a:off x="466725" y="1438275"/>
          <a:ext cx="8066088" cy="4449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3762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8547459"/>
              </p:ext>
            </p:extLst>
          </p:nvPr>
        </p:nvGraphicFramePr>
        <p:xfrm>
          <a:off x="251520" y="1412776"/>
          <a:ext cx="8496943" cy="3816424"/>
        </p:xfrm>
        <a:graphic>
          <a:graphicData uri="http://schemas.openxmlformats.org/drawingml/2006/table">
            <a:tbl>
              <a:tblPr firstRow="1" firstCol="1">
                <a:tableStyleId>{21E4AEA4-8DFA-4A89-87EB-49C32662AFE0}</a:tableStyleId>
              </a:tblPr>
              <a:tblGrid>
                <a:gridCol w="1129491"/>
                <a:gridCol w="3746146"/>
                <a:gridCol w="3621306"/>
              </a:tblGrid>
              <a:tr h="287724">
                <a:tc>
                  <a:txBody>
                    <a:bodyPr/>
                    <a:lstStyle/>
                    <a:p>
                      <a:pPr algn="just">
                        <a:spcBef>
                          <a:spcPts val="600"/>
                        </a:spcBef>
                        <a:spcAft>
                          <a:spcPts val="400"/>
                        </a:spcAft>
                      </a:pPr>
                      <a:r>
                        <a:rPr lang="en-CA" sz="1200" dirty="0">
                          <a:effectLst/>
                        </a:rPr>
                        <a:t> </a:t>
                      </a:r>
                      <a:endParaRPr lang="en-GB" sz="1200" b="1" dirty="0">
                        <a:effectLst/>
                        <a:latin typeface="Arial"/>
                        <a:ea typeface="SimSun"/>
                        <a:cs typeface="Arial"/>
                      </a:endParaRPr>
                    </a:p>
                  </a:txBody>
                  <a:tcPr/>
                </a:tc>
                <a:tc>
                  <a:txBody>
                    <a:bodyPr/>
                    <a:lstStyle/>
                    <a:p>
                      <a:pPr algn="just">
                        <a:spcBef>
                          <a:spcPts val="600"/>
                        </a:spcBef>
                        <a:spcAft>
                          <a:spcPts val="400"/>
                        </a:spcAft>
                      </a:pPr>
                      <a:r>
                        <a:rPr lang="en-CA" sz="1200" dirty="0">
                          <a:effectLst/>
                        </a:rPr>
                        <a:t>More effective (consistent results evidenced)</a:t>
                      </a:r>
                      <a:endParaRPr lang="en-GB" sz="1200" b="1" dirty="0">
                        <a:effectLst/>
                        <a:latin typeface="Arial"/>
                        <a:ea typeface="SimSun"/>
                        <a:cs typeface="Arial"/>
                      </a:endParaRPr>
                    </a:p>
                  </a:txBody>
                  <a:tcPr/>
                </a:tc>
                <a:tc>
                  <a:txBody>
                    <a:bodyPr/>
                    <a:lstStyle/>
                    <a:p>
                      <a:pPr algn="just">
                        <a:spcBef>
                          <a:spcPts val="600"/>
                        </a:spcBef>
                        <a:spcAft>
                          <a:spcPts val="400"/>
                        </a:spcAft>
                      </a:pPr>
                      <a:r>
                        <a:rPr lang="en-CA" sz="1200">
                          <a:effectLst/>
                        </a:rPr>
                        <a:t>Less effective (mixed results evidenced)</a:t>
                      </a:r>
                      <a:endParaRPr lang="en-GB" sz="1200" b="1">
                        <a:effectLst/>
                        <a:latin typeface="Arial"/>
                        <a:ea typeface="SimSun"/>
                        <a:cs typeface="Arial"/>
                      </a:endParaRPr>
                    </a:p>
                  </a:txBody>
                  <a:tcPr/>
                </a:tc>
              </a:tr>
              <a:tr h="1258777">
                <a:tc>
                  <a:txBody>
                    <a:bodyPr/>
                    <a:lstStyle/>
                    <a:p>
                      <a:pPr algn="just">
                        <a:spcBef>
                          <a:spcPts val="600"/>
                        </a:spcBef>
                        <a:spcAft>
                          <a:spcPts val="400"/>
                        </a:spcAft>
                      </a:pPr>
                      <a:r>
                        <a:rPr lang="en-CA" sz="1200" dirty="0">
                          <a:effectLst/>
                        </a:rPr>
                        <a:t>More common</a:t>
                      </a:r>
                      <a:endParaRPr lang="en-GB" sz="1200" b="1" dirty="0">
                        <a:effectLst/>
                        <a:latin typeface="Arial"/>
                        <a:ea typeface="SimSun"/>
                        <a:cs typeface="Arial"/>
                      </a:endParaRPr>
                    </a:p>
                  </a:txBody>
                  <a:tcPr/>
                </a:tc>
                <a:tc>
                  <a:txBody>
                    <a:bodyPr/>
                    <a:lstStyle/>
                    <a:p>
                      <a:pPr algn="just">
                        <a:spcBef>
                          <a:spcPts val="600"/>
                        </a:spcBef>
                        <a:spcAft>
                          <a:spcPts val="400"/>
                        </a:spcAft>
                      </a:pPr>
                      <a:r>
                        <a:rPr lang="en-CA" sz="1200" dirty="0">
                          <a:effectLst/>
                        </a:rPr>
                        <a:t>Breaking gender roles and stereotypes</a:t>
                      </a:r>
                      <a:endParaRPr lang="en-GB" sz="1200" dirty="0">
                        <a:effectLst/>
                      </a:endParaRPr>
                    </a:p>
                    <a:p>
                      <a:pPr algn="just">
                        <a:spcBef>
                          <a:spcPts val="600"/>
                        </a:spcBef>
                        <a:spcAft>
                          <a:spcPts val="400"/>
                        </a:spcAft>
                      </a:pPr>
                      <a:r>
                        <a:rPr lang="en-CA" sz="1200" dirty="0">
                          <a:effectLst/>
                        </a:rPr>
                        <a:t>Representation and voice in local governance </a:t>
                      </a:r>
                      <a:r>
                        <a:rPr lang="en-CA" sz="1200" dirty="0" smtClean="0">
                          <a:effectLst/>
                        </a:rPr>
                        <a:t>institutions</a:t>
                      </a:r>
                    </a:p>
                    <a:p>
                      <a:pPr marL="0" marR="0" indent="0" algn="just" defTabSz="457200" rtl="0" eaLnBrk="1" fontAlgn="auto" latinLnBrk="0" hangingPunct="1">
                        <a:lnSpc>
                          <a:spcPct val="100000"/>
                        </a:lnSpc>
                        <a:spcBef>
                          <a:spcPts val="600"/>
                        </a:spcBef>
                        <a:spcAft>
                          <a:spcPts val="400"/>
                        </a:spcAft>
                        <a:buClrTx/>
                        <a:buSzTx/>
                        <a:buFontTx/>
                        <a:buNone/>
                        <a:tabLst/>
                        <a:defRPr/>
                      </a:pPr>
                      <a:r>
                        <a:rPr lang="en-CA" sz="1200" dirty="0" smtClean="0">
                          <a:effectLst/>
                        </a:rPr>
                        <a:t>Functional skills training </a:t>
                      </a:r>
                      <a:endParaRPr lang="en-GB" sz="1200" b="1" dirty="0" smtClean="0">
                        <a:effectLst/>
                        <a:latin typeface="+mn-lt"/>
                        <a:ea typeface="SimSun"/>
                        <a:cs typeface="Arial"/>
                      </a:endParaRPr>
                    </a:p>
                  </a:txBody>
                  <a:tcPr/>
                </a:tc>
                <a:tc>
                  <a:txBody>
                    <a:bodyPr/>
                    <a:lstStyle/>
                    <a:p>
                      <a:pPr algn="just">
                        <a:spcBef>
                          <a:spcPts val="600"/>
                        </a:spcBef>
                        <a:spcAft>
                          <a:spcPts val="400"/>
                        </a:spcAft>
                      </a:pPr>
                      <a:r>
                        <a:rPr lang="en-CA" sz="1200" dirty="0">
                          <a:effectLst/>
                        </a:rPr>
                        <a:t>Inclusive financial services</a:t>
                      </a:r>
                      <a:endParaRPr lang="en-GB" sz="1200" dirty="0">
                        <a:effectLst/>
                      </a:endParaRPr>
                    </a:p>
                    <a:p>
                      <a:pPr algn="just">
                        <a:spcBef>
                          <a:spcPts val="600"/>
                        </a:spcBef>
                        <a:spcAft>
                          <a:spcPts val="400"/>
                        </a:spcAft>
                      </a:pPr>
                      <a:r>
                        <a:rPr lang="en-CA" sz="1200" dirty="0" smtClean="0">
                          <a:effectLst/>
                        </a:rPr>
                        <a:t>Infrastructure</a:t>
                      </a:r>
                      <a:endParaRPr lang="en-GB" sz="1200" dirty="0">
                        <a:effectLst/>
                      </a:endParaRPr>
                    </a:p>
                  </a:txBody>
                  <a:tcPr/>
                </a:tc>
              </a:tr>
              <a:tr h="2269923">
                <a:tc>
                  <a:txBody>
                    <a:bodyPr/>
                    <a:lstStyle/>
                    <a:p>
                      <a:pPr algn="just">
                        <a:spcBef>
                          <a:spcPts val="600"/>
                        </a:spcBef>
                        <a:spcAft>
                          <a:spcPts val="400"/>
                        </a:spcAft>
                      </a:pPr>
                      <a:r>
                        <a:rPr lang="en-CA" sz="1200">
                          <a:effectLst/>
                        </a:rPr>
                        <a:t>Less common</a:t>
                      </a:r>
                      <a:endParaRPr lang="en-GB" sz="1200" b="1">
                        <a:effectLst/>
                        <a:latin typeface="Arial"/>
                        <a:ea typeface="SimSun"/>
                        <a:cs typeface="Arial"/>
                      </a:endParaRPr>
                    </a:p>
                  </a:txBody>
                  <a:tcPr/>
                </a:tc>
                <a:tc>
                  <a:txBody>
                    <a:bodyPr/>
                    <a:lstStyle/>
                    <a:p>
                      <a:pPr algn="just">
                        <a:spcBef>
                          <a:spcPts val="600"/>
                        </a:spcBef>
                        <a:spcAft>
                          <a:spcPts val="400"/>
                        </a:spcAft>
                      </a:pPr>
                      <a:r>
                        <a:rPr lang="en-CA" sz="1200" dirty="0">
                          <a:effectLst/>
                        </a:rPr>
                        <a:t>Labour-saving technologies and practices</a:t>
                      </a:r>
                      <a:endParaRPr lang="en-GB" sz="1200" dirty="0">
                        <a:effectLst/>
                      </a:endParaRPr>
                    </a:p>
                    <a:p>
                      <a:pPr algn="just">
                        <a:spcBef>
                          <a:spcPts val="600"/>
                        </a:spcBef>
                        <a:spcAft>
                          <a:spcPts val="400"/>
                        </a:spcAft>
                      </a:pPr>
                      <a:r>
                        <a:rPr lang="en-CA" sz="1200" dirty="0">
                          <a:effectLst/>
                        </a:rPr>
                        <a:t>Off-farm employment</a:t>
                      </a:r>
                      <a:endParaRPr lang="en-GB" sz="1200" dirty="0">
                        <a:effectLst/>
                      </a:endParaRPr>
                    </a:p>
                    <a:p>
                      <a:pPr algn="just">
                        <a:spcBef>
                          <a:spcPts val="600"/>
                        </a:spcBef>
                        <a:spcAft>
                          <a:spcPts val="400"/>
                        </a:spcAft>
                      </a:pPr>
                      <a:r>
                        <a:rPr lang="en-CA" sz="1200" dirty="0">
                          <a:effectLst/>
                        </a:rPr>
                        <a:t>Establishing value chains, access to markets</a:t>
                      </a:r>
                      <a:endParaRPr lang="en-GB" sz="1200" dirty="0">
                        <a:effectLst/>
                      </a:endParaRPr>
                    </a:p>
                    <a:p>
                      <a:pPr algn="just">
                        <a:spcBef>
                          <a:spcPts val="600"/>
                        </a:spcBef>
                        <a:spcAft>
                          <a:spcPts val="400"/>
                        </a:spcAft>
                      </a:pPr>
                      <a:r>
                        <a:rPr lang="en-CA" sz="1200" dirty="0">
                          <a:effectLst/>
                        </a:rPr>
                        <a:t>Technical and vocational training</a:t>
                      </a:r>
                      <a:endParaRPr lang="en-GB" sz="1200" dirty="0">
                        <a:effectLst/>
                      </a:endParaRPr>
                    </a:p>
                    <a:p>
                      <a:pPr algn="just">
                        <a:spcBef>
                          <a:spcPts val="600"/>
                        </a:spcBef>
                        <a:spcAft>
                          <a:spcPts val="400"/>
                        </a:spcAft>
                      </a:pPr>
                      <a:r>
                        <a:rPr lang="en-CA" sz="1200" dirty="0">
                          <a:effectLst/>
                        </a:rPr>
                        <a:t>Working with men</a:t>
                      </a:r>
                      <a:endParaRPr lang="en-GB" sz="1200" b="1" dirty="0">
                        <a:effectLst/>
                        <a:latin typeface="Arial"/>
                        <a:ea typeface="SimSun"/>
                        <a:cs typeface="Arial"/>
                      </a:endParaRPr>
                    </a:p>
                  </a:txBody>
                  <a:tcPr/>
                </a:tc>
                <a:tc>
                  <a:txBody>
                    <a:bodyPr/>
                    <a:lstStyle/>
                    <a:p>
                      <a:pPr algn="just">
                        <a:spcBef>
                          <a:spcPts val="600"/>
                        </a:spcBef>
                        <a:spcAft>
                          <a:spcPts val="400"/>
                        </a:spcAft>
                      </a:pPr>
                      <a:r>
                        <a:rPr lang="en-CA" sz="1200" dirty="0">
                          <a:effectLst/>
                        </a:rPr>
                        <a:t>Child care support</a:t>
                      </a:r>
                      <a:endParaRPr lang="en-GB" sz="1200" dirty="0">
                        <a:effectLst/>
                      </a:endParaRPr>
                    </a:p>
                    <a:p>
                      <a:pPr algn="just">
                        <a:spcBef>
                          <a:spcPts val="600"/>
                        </a:spcBef>
                        <a:spcAft>
                          <a:spcPts val="400"/>
                        </a:spcAft>
                      </a:pPr>
                      <a:r>
                        <a:rPr lang="en-CA" sz="1200" dirty="0">
                          <a:effectLst/>
                        </a:rPr>
                        <a:t>Backyard and home gardens</a:t>
                      </a:r>
                      <a:endParaRPr lang="en-GB" sz="1200" dirty="0">
                        <a:effectLst/>
                      </a:endParaRPr>
                    </a:p>
                    <a:p>
                      <a:pPr algn="just">
                        <a:spcBef>
                          <a:spcPts val="600"/>
                        </a:spcBef>
                        <a:spcAft>
                          <a:spcPts val="400"/>
                        </a:spcAft>
                      </a:pPr>
                      <a:r>
                        <a:rPr lang="en-CA" sz="1200" dirty="0">
                          <a:effectLst/>
                        </a:rPr>
                        <a:t>Promotion of IGAs</a:t>
                      </a:r>
                      <a:endParaRPr lang="en-GB" sz="1200" dirty="0">
                        <a:effectLst/>
                      </a:endParaRPr>
                    </a:p>
                    <a:p>
                      <a:pPr algn="just">
                        <a:spcBef>
                          <a:spcPts val="600"/>
                        </a:spcBef>
                        <a:spcAft>
                          <a:spcPts val="400"/>
                        </a:spcAft>
                      </a:pPr>
                      <a:r>
                        <a:rPr lang="en-CA" sz="1200" dirty="0">
                          <a:effectLst/>
                        </a:rPr>
                        <a:t>Policy engagement at national and local levels </a:t>
                      </a:r>
                      <a:endParaRPr lang="en-GB" sz="1200" dirty="0">
                        <a:effectLst/>
                      </a:endParaRPr>
                    </a:p>
                    <a:p>
                      <a:pPr algn="just">
                        <a:spcBef>
                          <a:spcPts val="600"/>
                        </a:spcBef>
                        <a:spcAft>
                          <a:spcPts val="400"/>
                        </a:spcAft>
                      </a:pPr>
                      <a:r>
                        <a:rPr lang="en-CA" sz="1200" dirty="0">
                          <a:effectLst/>
                        </a:rPr>
                        <a:t>Legal rights on land and forests</a:t>
                      </a:r>
                      <a:endParaRPr lang="en-GB" sz="1200" b="1" dirty="0">
                        <a:effectLst/>
                        <a:latin typeface="Arial"/>
                        <a:ea typeface="SimSun"/>
                        <a:cs typeface="Arial"/>
                      </a:endParaRPr>
                    </a:p>
                  </a:txBody>
                  <a:tcPr/>
                </a:tc>
              </a:tr>
            </a:tbl>
          </a:graphicData>
        </a:graphic>
      </p:graphicFrame>
      <p:sp>
        <p:nvSpPr>
          <p:cNvPr id="3" name="Text Placeholder 2"/>
          <p:cNvSpPr>
            <a:spLocks noGrp="1"/>
          </p:cNvSpPr>
          <p:nvPr>
            <p:ph type="body" sz="quarter" idx="10"/>
          </p:nvPr>
        </p:nvSpPr>
        <p:spPr/>
        <p:txBody>
          <a:bodyPr/>
          <a:lstStyle/>
          <a:p>
            <a:r>
              <a:rPr lang="en-CA" b="1" dirty="0"/>
              <a:t>GEWE effectiveness </a:t>
            </a:r>
            <a:r>
              <a:rPr lang="en-CA" b="1" dirty="0" smtClean="0"/>
              <a:t>quadrant </a:t>
            </a:r>
            <a:endParaRPr lang="en-GB" dirty="0"/>
          </a:p>
        </p:txBody>
      </p:sp>
    </p:spTree>
    <p:extLst>
      <p:ext uri="{BB962C8B-B14F-4D97-AF65-F5344CB8AC3E}">
        <p14:creationId xmlns:p14="http://schemas.microsoft.com/office/powerpoint/2010/main" val="3702898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Empowering </a:t>
            </a:r>
            <a:r>
              <a:rPr lang="en-US" sz="2400" dirty="0"/>
              <a:t>and gender transformative approaches need to be integrated into project design. </a:t>
            </a:r>
            <a:endParaRPr lang="en-US" sz="2400" dirty="0" smtClean="0"/>
          </a:p>
          <a:p>
            <a:r>
              <a:rPr lang="en-CA" sz="2400" dirty="0"/>
              <a:t>Multiple and complementary </a:t>
            </a:r>
            <a:r>
              <a:rPr lang="en-CA" sz="2400" dirty="0" smtClean="0"/>
              <a:t>practices </a:t>
            </a:r>
            <a:r>
              <a:rPr lang="en-CA" sz="2400" dirty="0"/>
              <a:t>are more likely to facilitate changes in gender roles and relations</a:t>
            </a:r>
            <a:r>
              <a:rPr lang="en-CA" sz="2400" dirty="0" smtClean="0"/>
              <a:t>.</a:t>
            </a:r>
          </a:p>
          <a:p>
            <a:r>
              <a:rPr lang="en-CA" sz="2400" dirty="0"/>
              <a:t>Working with </a:t>
            </a:r>
            <a:r>
              <a:rPr lang="en-CA" sz="2400" dirty="0" smtClean="0"/>
              <a:t>men as gatekeepers </a:t>
            </a:r>
            <a:r>
              <a:rPr lang="en-CA" sz="2400" dirty="0"/>
              <a:t>of customary </a:t>
            </a:r>
            <a:r>
              <a:rPr lang="en-CA" sz="2400" dirty="0" smtClean="0"/>
              <a:t>practices is critical.</a:t>
            </a:r>
          </a:p>
          <a:p>
            <a:r>
              <a:rPr lang="en-CA" sz="2400" dirty="0" smtClean="0"/>
              <a:t>Participatory </a:t>
            </a:r>
            <a:r>
              <a:rPr lang="en-CA" sz="2400" dirty="0"/>
              <a:t>approaches </a:t>
            </a:r>
            <a:r>
              <a:rPr lang="en-CA" sz="2400" dirty="0" smtClean="0"/>
              <a:t>can facilitate gender-inclusive </a:t>
            </a:r>
            <a:r>
              <a:rPr lang="en-CA" sz="2400" dirty="0"/>
              <a:t>outcomes, if combined with specific strategies to target women</a:t>
            </a:r>
            <a:r>
              <a:rPr lang="en-CA" sz="2400" dirty="0" smtClean="0"/>
              <a:t>.</a:t>
            </a:r>
          </a:p>
          <a:p>
            <a:r>
              <a:rPr lang="en-CA" sz="2400" dirty="0"/>
              <a:t>Promoting unconventional and new roles for women helps shifting mindsets and commonly </a:t>
            </a:r>
            <a:r>
              <a:rPr lang="en-CA" sz="2400"/>
              <a:t>held </a:t>
            </a:r>
            <a:r>
              <a:rPr lang="en-CA" sz="2400" smtClean="0"/>
              <a:t>beliefs.</a:t>
            </a:r>
            <a:endParaRPr lang="en-GB" sz="2400" dirty="0"/>
          </a:p>
        </p:txBody>
      </p:sp>
      <p:sp>
        <p:nvSpPr>
          <p:cNvPr id="3" name="Text Placeholder 2"/>
          <p:cNvSpPr>
            <a:spLocks noGrp="1"/>
          </p:cNvSpPr>
          <p:nvPr>
            <p:ph type="body" sz="quarter" idx="10"/>
          </p:nvPr>
        </p:nvSpPr>
        <p:spPr/>
        <p:txBody>
          <a:bodyPr/>
          <a:lstStyle/>
          <a:p>
            <a:r>
              <a:rPr lang="en-GB" dirty="0" smtClean="0"/>
              <a:t>Key lessons</a:t>
            </a:r>
            <a:endParaRPr lang="en-GB" dirty="0"/>
          </a:p>
        </p:txBody>
      </p:sp>
    </p:spTree>
    <p:extLst>
      <p:ext uri="{BB962C8B-B14F-4D97-AF65-F5344CB8AC3E}">
        <p14:creationId xmlns:p14="http://schemas.microsoft.com/office/powerpoint/2010/main" val="2876536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400" dirty="0" smtClean="0"/>
              <a:t>Guidance </a:t>
            </a:r>
            <a:r>
              <a:rPr lang="en-CA" sz="2400" dirty="0"/>
              <a:t>by </a:t>
            </a:r>
            <a:r>
              <a:rPr lang="en-CA" sz="2400" dirty="0" smtClean="0"/>
              <a:t>IFAD gender policy and action plan ensured that </a:t>
            </a:r>
            <a:r>
              <a:rPr lang="en-CA" sz="2400" dirty="0"/>
              <a:t>interventions </a:t>
            </a:r>
            <a:r>
              <a:rPr lang="en-CA" sz="2400" dirty="0" smtClean="0"/>
              <a:t>address </a:t>
            </a:r>
            <a:r>
              <a:rPr lang="en-CA" sz="2400" dirty="0"/>
              <a:t>key GEWE </a:t>
            </a:r>
            <a:r>
              <a:rPr lang="en-CA" sz="2400" dirty="0" smtClean="0"/>
              <a:t>issues.</a:t>
            </a:r>
          </a:p>
          <a:p>
            <a:r>
              <a:rPr lang="en-CA" sz="2400" dirty="0"/>
              <a:t>IFAD has addressed </a:t>
            </a:r>
            <a:r>
              <a:rPr lang="en-CA" sz="2400" dirty="0" smtClean="0"/>
              <a:t>root </a:t>
            </a:r>
            <a:r>
              <a:rPr lang="en-CA" sz="2400" dirty="0"/>
              <a:t>causes of gender inequality and women’s powerlessness, in particular illiteracy, exclusion from access to resources and limited </a:t>
            </a:r>
            <a:r>
              <a:rPr lang="en-CA" sz="2400" dirty="0" smtClean="0"/>
              <a:t>social capital.</a:t>
            </a:r>
          </a:p>
          <a:p>
            <a:r>
              <a:rPr lang="en-CA" sz="2400" dirty="0" smtClean="0"/>
              <a:t>Explicit specific </a:t>
            </a:r>
            <a:r>
              <a:rPr lang="en-CA" sz="2400" dirty="0"/>
              <a:t>strategies to target women </a:t>
            </a:r>
            <a:r>
              <a:rPr lang="en-CA" sz="2400" dirty="0" smtClean="0"/>
              <a:t>critical </a:t>
            </a:r>
            <a:r>
              <a:rPr lang="en-CA" sz="2400" dirty="0"/>
              <a:t>to ensuring that women benefit equally and that their strategic needs are </a:t>
            </a:r>
            <a:r>
              <a:rPr lang="en-CA" sz="2400" dirty="0" smtClean="0"/>
              <a:t>addressed.</a:t>
            </a:r>
          </a:p>
          <a:p>
            <a:r>
              <a:rPr lang="en-CA" sz="2400" dirty="0" smtClean="0"/>
              <a:t>Diversity </a:t>
            </a:r>
            <a:r>
              <a:rPr lang="en-CA" sz="2400" dirty="0"/>
              <a:t>of women along lines of ethnicity, religion, and life </a:t>
            </a:r>
            <a:r>
              <a:rPr lang="en-CA" sz="2400" dirty="0" smtClean="0"/>
              <a:t>cycle, not sufficiently targeted.</a:t>
            </a:r>
          </a:p>
          <a:p>
            <a:r>
              <a:rPr lang="en-CA" sz="2400" dirty="0" smtClean="0"/>
              <a:t>GEWE outcomes and </a:t>
            </a:r>
            <a:r>
              <a:rPr lang="en-CA" sz="2400" dirty="0"/>
              <a:t>impacts </a:t>
            </a:r>
            <a:r>
              <a:rPr lang="en-CA" sz="2400" dirty="0" smtClean="0"/>
              <a:t>not well documented.</a:t>
            </a:r>
            <a:endParaRPr lang="en-GB" sz="2400" dirty="0"/>
          </a:p>
        </p:txBody>
      </p:sp>
      <p:sp>
        <p:nvSpPr>
          <p:cNvPr id="3" name="Text Placeholder 2"/>
          <p:cNvSpPr>
            <a:spLocks noGrp="1"/>
          </p:cNvSpPr>
          <p:nvPr>
            <p:ph type="body" sz="quarter" idx="10"/>
          </p:nvPr>
        </p:nvSpPr>
        <p:spPr/>
        <p:txBody>
          <a:bodyPr/>
          <a:lstStyle/>
          <a:p>
            <a:r>
              <a:rPr lang="en-GB" dirty="0" smtClean="0"/>
              <a:t>Key conclusions</a:t>
            </a:r>
            <a:endParaRPr lang="en-GB" dirty="0"/>
          </a:p>
        </p:txBody>
      </p:sp>
    </p:spTree>
    <p:extLst>
      <p:ext uri="{BB962C8B-B14F-4D97-AF65-F5344CB8AC3E}">
        <p14:creationId xmlns:p14="http://schemas.microsoft.com/office/powerpoint/2010/main" val="215581853"/>
      </p:ext>
    </p:extLst>
  </p:cSld>
  <p:clrMapOvr>
    <a:masterClrMapping/>
  </p:clrMapOvr>
</p:sld>
</file>

<file path=ppt/theme/theme1.xml><?xml version="1.0" encoding="utf-8"?>
<a:theme xmlns:a="http://schemas.openxmlformats.org/drawingml/2006/main" name="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_APR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DocID xmlns="ffbe964c-68eb-4fe3-95fd-83c95ae91e19"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A6E2BF78300BE49AD0BD5099383BABE" ma:contentTypeVersion="1" ma:contentTypeDescription="Create a new document." ma:contentTypeScope="" ma:versionID="fa66e72acb7264d020b86ee48628476d">
  <xsd:schema xmlns:xsd="http://www.w3.org/2001/XMLSchema" xmlns:xs="http://www.w3.org/2001/XMLSchema" xmlns:p="http://schemas.microsoft.com/office/2006/metadata/properties" xmlns:ns2="ffbe964c-68eb-4fe3-95fd-83c95ae91e19" targetNamespace="http://schemas.microsoft.com/office/2006/metadata/properties" ma:root="true" ma:fieldsID="f58b3af17a7801f052cc984dc34a5457" ns2:_="">
    <xsd:import namespace="ffbe964c-68eb-4fe3-95fd-83c95ae91e19"/>
    <xsd:element name="properties">
      <xsd:complexType>
        <xsd:sequence>
          <xsd:element name="documentManagement">
            <xsd:complexType>
              <xsd:all>
                <xsd:element ref="ns2: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e964c-68eb-4fe3-95fd-83c95ae91e19" elementFormDefault="qualified">
    <xsd:import namespace="http://schemas.microsoft.com/office/2006/documentManagement/types"/>
    <xsd:import namespace="http://schemas.microsoft.com/office/infopath/2007/PartnerControls"/>
    <xsd:element name="DocID" ma:index="8" nillable="true" ma:displayName="DocID" ma:internalName="DocID"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6EF36B-B934-49C5-8B29-2932A35340AF}">
  <ds:schemaRefs>
    <ds:schemaRef ds:uri="http://schemas.microsoft.com/sharepoint/v3/contenttype/forms"/>
  </ds:schemaRefs>
</ds:datastoreItem>
</file>

<file path=customXml/itemProps2.xml><?xml version="1.0" encoding="utf-8"?>
<ds:datastoreItem xmlns:ds="http://schemas.openxmlformats.org/officeDocument/2006/customXml" ds:itemID="{6EB62FEF-DD99-464D-BC38-07A195B91C91}">
  <ds:schemaRefs>
    <ds:schemaRef ds:uri="http://schemas.microsoft.com/office/2006/metadata/longProperties"/>
  </ds:schemaRefs>
</ds:datastoreItem>
</file>

<file path=customXml/itemProps3.xml><?xml version="1.0" encoding="utf-8"?>
<ds:datastoreItem xmlns:ds="http://schemas.openxmlformats.org/officeDocument/2006/customXml" ds:itemID="{F1D60A38-927D-43D8-A505-FEB5B8977247}">
  <ds:schemaRefs>
    <ds:schemaRef ds:uri="http://purl.org/dc/dcmitype/"/>
    <ds:schemaRef ds:uri="ffbe964c-68eb-4fe3-95fd-83c95ae91e19"/>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35233359-1FFE-49C5-9690-FF06A6353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e964c-68eb-4fe3-95fd-83c95ae91e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1984</TotalTime>
  <Words>1657</Words>
  <Application>Microsoft Office PowerPoint</Application>
  <PresentationFormat>On-screen Show (4:3)</PresentationFormat>
  <Paragraphs>158</Paragraphs>
  <Slides>12</Slides>
  <Notes>12</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12</vt:i4>
      </vt:variant>
    </vt:vector>
  </HeadingPairs>
  <TitlesOfParts>
    <vt:vector size="18" baseType="lpstr">
      <vt:lpstr>_APR1_2014</vt:lpstr>
      <vt:lpstr>1__APR1_2014</vt:lpstr>
      <vt:lpstr>2__APR1_2014</vt:lpstr>
      <vt:lpstr>3__APR1_2014</vt:lpstr>
      <vt:lpstr>4__APR1_2014</vt:lpstr>
      <vt:lpstr>Slide</vt:lpstr>
      <vt:lpstr>What Works on Gender Equality and Women’s Empowerment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IOE PPT Template (July 2016)</dc:title>
  <dc:creator>Alvarez-Pagella, Melba</dc:creator>
  <cp:lastModifiedBy>Perch, Catrina</cp:lastModifiedBy>
  <cp:revision>94</cp:revision>
  <cp:lastPrinted>2017-09-25T14:51:33Z</cp:lastPrinted>
  <dcterms:created xsi:type="dcterms:W3CDTF">2014-09-17T09:06:47Z</dcterms:created>
  <dcterms:modified xsi:type="dcterms:W3CDTF">2017-10-06T08:53:22Z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0x010100DA6E2BF78300BE49AD0BD5099383BABE</vt:lpwstr>
  </property>
</Properties>
</file>