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2" r:id="rId5"/>
  </p:sldMasterIdLst>
  <p:notesMasterIdLst>
    <p:notesMasterId r:id="rId25"/>
  </p:notesMasterIdLst>
  <p:handoutMasterIdLst>
    <p:handoutMasterId r:id="rId26"/>
  </p:handoutMasterIdLst>
  <p:sldIdLst>
    <p:sldId id="268" r:id="rId6"/>
    <p:sldId id="287" r:id="rId7"/>
    <p:sldId id="284" r:id="rId8"/>
    <p:sldId id="304" r:id="rId9"/>
    <p:sldId id="315" r:id="rId10"/>
    <p:sldId id="270" r:id="rId11"/>
    <p:sldId id="305" r:id="rId12"/>
    <p:sldId id="306" r:id="rId13"/>
    <p:sldId id="307" r:id="rId14"/>
    <p:sldId id="308" r:id="rId15"/>
    <p:sldId id="285" r:id="rId16"/>
    <p:sldId id="310" r:id="rId17"/>
    <p:sldId id="311" r:id="rId18"/>
    <p:sldId id="312" r:id="rId19"/>
    <p:sldId id="313" r:id="rId20"/>
    <p:sldId id="280" r:id="rId21"/>
    <p:sldId id="316" r:id="rId22"/>
    <p:sldId id="281" r:id="rId23"/>
    <p:sldId id="317" r:id="rId24"/>
  </p:sldIdLst>
  <p:sldSz cx="9144000" cy="6858000" type="screen4x3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chapman" initials="np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4B29"/>
    <a:srgbClr val="660066"/>
    <a:srgbClr val="B3A1C7"/>
    <a:srgbClr val="CAC1FD"/>
    <a:srgbClr val="0E326F"/>
    <a:srgbClr val="760D45"/>
    <a:srgbClr val="AC1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32" autoAdjust="0"/>
    <p:restoredTop sz="92780" autoAdjust="0"/>
  </p:normalViewPr>
  <p:slideViewPr>
    <p:cSldViewPr>
      <p:cViewPr varScale="1">
        <p:scale>
          <a:sx n="56" d="100"/>
          <a:sy n="56" d="100"/>
        </p:scale>
        <p:origin x="132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7BF8E-ED35-4478-8BDC-F3B49C584127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F5ED5-A873-49A3-A325-44947882D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391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3B7ACF-974A-4161-B14D-12E8A6B114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7183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1223963" y="0"/>
            <a:ext cx="7920037" cy="3717032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5" name="Rectangle 4"/>
          <p:cNvSpPr/>
          <p:nvPr userDrawn="1"/>
        </p:nvSpPr>
        <p:spPr bwMode="auto">
          <a:xfrm>
            <a:off x="-3175" y="0"/>
            <a:ext cx="1227138" cy="3717032"/>
          </a:xfrm>
          <a:prstGeom prst="rect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264096" y="3789040"/>
            <a:ext cx="7628384" cy="720080"/>
          </a:xfrm>
        </p:spPr>
        <p:txBody>
          <a:bodyPr/>
          <a:lstStyle>
            <a:lvl1pPr>
              <a:defRPr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2"/>
          </p:nvPr>
        </p:nvSpPr>
        <p:spPr>
          <a:xfrm>
            <a:off x="1267544" y="4531568"/>
            <a:ext cx="7624936" cy="112968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1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88640"/>
            <a:ext cx="8135938" cy="863600"/>
          </a:xfrm>
        </p:spPr>
        <p:txBody>
          <a:bodyPr anchor="ctr"/>
          <a:lstStyle>
            <a:lvl1pPr marL="0" indent="0">
              <a:buNone/>
              <a:defRPr sz="3600" baseline="0">
                <a:solidFill>
                  <a:schemeClr val="bg1"/>
                </a:solidFill>
              </a:defRPr>
            </a:lvl1pPr>
            <a:lvl2pPr marL="385763" indent="0">
              <a:buNone/>
              <a:defRPr sz="3200">
                <a:solidFill>
                  <a:schemeClr val="bg1"/>
                </a:solidFill>
              </a:defRPr>
            </a:lvl2pPr>
            <a:lvl3pPr marL="766763" indent="0">
              <a:buNone/>
              <a:defRPr sz="2400">
                <a:solidFill>
                  <a:schemeClr val="bg1"/>
                </a:solidFill>
              </a:defRPr>
            </a:lvl3pPr>
            <a:lvl4pPr marL="1150938" indent="0">
              <a:buNone/>
              <a:defRPr sz="2400">
                <a:solidFill>
                  <a:schemeClr val="bg1"/>
                </a:solidFill>
              </a:defRPr>
            </a:lvl4pPr>
            <a:lvl5pPr marL="1570038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slide title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067944" y="6165304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D9EE2CC-0E1C-4824-A712-1B81D154E660}" type="slidenum">
              <a:rPr lang="en-GB" sz="1600" smtClean="0"/>
              <a:t>‹#›</a:t>
            </a:fld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32369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8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358775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4" y="1438274"/>
            <a:ext cx="8065715" cy="444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0" y="0"/>
            <a:ext cx="9144000" cy="1340768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021288"/>
            <a:ext cx="2055345" cy="57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5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195263" indent="-195263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190500" algn="l" rtl="0" eaLnBrk="1" fontAlgn="base" hangingPunct="1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60438" indent="-193675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9538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7986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558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130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1702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274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87624" y="4005064"/>
            <a:ext cx="7704856" cy="720080"/>
          </a:xfrm>
        </p:spPr>
        <p:txBody>
          <a:bodyPr/>
          <a:lstStyle/>
          <a:p>
            <a:r>
              <a:rPr lang="en-GB" sz="3200" b="1" dirty="0"/>
              <a:t>Country Strategy and Programme </a:t>
            </a:r>
            <a:r>
              <a:rPr lang="en-GB" sz="3200" b="1" dirty="0" smtClean="0"/>
              <a:t>Evaluation for the Arab Republic of Egypt</a:t>
            </a:r>
            <a:endParaRPr lang="en-GB" sz="32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2"/>
          </p:nvPr>
        </p:nvSpPr>
        <p:spPr>
          <a:xfrm>
            <a:off x="1267544" y="5157192"/>
            <a:ext cx="7624936" cy="792088"/>
          </a:xfrm>
        </p:spPr>
        <p:txBody>
          <a:bodyPr/>
          <a:lstStyle/>
          <a:p>
            <a:r>
              <a:rPr lang="en-US" b="1" dirty="0" smtClean="0"/>
              <a:t>National Workshop, 26 November 2017, Cairo </a:t>
            </a:r>
            <a:endParaRPr lang="en-GB" b="1" dirty="0" smtClean="0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1187624" y="5085184"/>
            <a:ext cx="770485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Picture 2" descr="C:\Users\j.pennarz\Pictures\Egypt CSPE\Team Photos\Farshout District\DSCF010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8" b="1871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40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Positive impact on agricultural productivity through improved </a:t>
            </a:r>
            <a:r>
              <a:rPr lang="en-GB" dirty="0"/>
              <a:t>farming systems </a:t>
            </a:r>
            <a:r>
              <a:rPr lang="en-GB" dirty="0" smtClean="0"/>
              <a:t>(old lands) and </a:t>
            </a:r>
            <a:r>
              <a:rPr lang="en-GB" dirty="0"/>
              <a:t>water and land management </a:t>
            </a:r>
            <a:r>
              <a:rPr lang="en-GB" dirty="0" smtClean="0"/>
              <a:t>(new lands)</a:t>
            </a:r>
          </a:p>
          <a:p>
            <a:r>
              <a:rPr lang="en-GB" dirty="0" smtClean="0"/>
              <a:t>Micro-lending has enabled smallholders to procure inputs and assets, in particular livestock</a:t>
            </a:r>
          </a:p>
          <a:p>
            <a:r>
              <a:rPr lang="en-GB" dirty="0" smtClean="0"/>
              <a:t>Settlement development helped strengthening social and human capital in the new lands</a:t>
            </a:r>
          </a:p>
          <a:p>
            <a:r>
              <a:rPr lang="en-GB" dirty="0" smtClean="0"/>
              <a:t>Limited contribution to non-agricultural diversification and job creation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Rural poverty 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25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 smtClean="0"/>
              <a:t>Gender Equality &amp; Women’s Empowerment</a:t>
            </a:r>
            <a:endParaRPr lang="en-GB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5263" lvl="1" indent="-195263">
              <a:buFontTx/>
              <a:buChar char="•"/>
            </a:pPr>
            <a:r>
              <a:rPr lang="en-US" sz="2800" dirty="0" smtClean="0"/>
              <a:t>Women improved access to credit, participation in community decision making, overall wellbeing.</a:t>
            </a:r>
            <a:endParaRPr lang="en-US" sz="2800" dirty="0"/>
          </a:p>
          <a:p>
            <a:pPr marL="195263" lvl="1" indent="-195263">
              <a:buFontTx/>
              <a:buChar char="•"/>
            </a:pPr>
            <a:r>
              <a:rPr lang="en-US" sz="2800" dirty="0"/>
              <a:t>Good practices to support outreach to </a:t>
            </a:r>
            <a:r>
              <a:rPr lang="en-US" sz="2800" dirty="0" smtClean="0"/>
              <a:t>women: Gender </a:t>
            </a:r>
            <a:r>
              <a:rPr lang="en-US" sz="2800" dirty="0"/>
              <a:t>specialist within the PMU; female extension workers, women-only CDAs and women groups </a:t>
            </a:r>
            <a:endParaRPr lang="en-US" sz="2800" dirty="0" smtClean="0"/>
          </a:p>
          <a:p>
            <a:pPr marL="195263" lvl="1" indent="-195263">
              <a:buFontTx/>
              <a:buChar char="•"/>
            </a:pPr>
            <a:r>
              <a:rPr lang="en-US" sz="2800" dirty="0" smtClean="0"/>
              <a:t>Specific </a:t>
            </a:r>
            <a:r>
              <a:rPr lang="en-US" sz="2800" dirty="0"/>
              <a:t>activities targeting </a:t>
            </a:r>
            <a:r>
              <a:rPr lang="en-US" sz="2800" dirty="0" smtClean="0"/>
              <a:t>women: Literacy </a:t>
            </a:r>
            <a:r>
              <a:rPr lang="en-US" sz="2800" dirty="0"/>
              <a:t>classes, ID cards, social services,  income-generating activities, CDA </a:t>
            </a:r>
            <a:r>
              <a:rPr lang="en-US" sz="2800" dirty="0" smtClean="0"/>
              <a:t>micro-finance</a:t>
            </a:r>
            <a:r>
              <a:rPr lang="en-US" sz="2800" dirty="0"/>
              <a:t>, SME loans.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6088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6724" y="1340768"/>
            <a:ext cx="8065715" cy="4449653"/>
          </a:xfrm>
        </p:spPr>
        <p:txBody>
          <a:bodyPr/>
          <a:lstStyle/>
          <a:p>
            <a:r>
              <a:rPr lang="en-GB" dirty="0" smtClean="0"/>
              <a:t>Efficient use of land and water resources – major theme in loans and grants portfolio, but not consistently addressed</a:t>
            </a:r>
          </a:p>
          <a:p>
            <a:r>
              <a:rPr lang="en-GB" dirty="0" smtClean="0"/>
              <a:t>Eastern Delta: comprehensive water management, including drainage and water reuse</a:t>
            </a:r>
          </a:p>
          <a:p>
            <a:r>
              <a:rPr lang="en-GB" dirty="0" err="1" smtClean="0"/>
              <a:t>Sohaq</a:t>
            </a:r>
            <a:r>
              <a:rPr lang="en-GB" dirty="0" smtClean="0"/>
              <a:t>: sanitation and waste water treatment</a:t>
            </a:r>
          </a:p>
          <a:p>
            <a:r>
              <a:rPr lang="en-GB" dirty="0" smtClean="0"/>
              <a:t>SAIL: climate-smart practices promoted in the new lands (ASAP grant)</a:t>
            </a:r>
          </a:p>
          <a:p>
            <a:r>
              <a:rPr lang="en-GB" dirty="0" smtClean="0"/>
              <a:t>ICARDA grant: raised-bed technology for water conservation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Natural resource 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94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b="1" dirty="0" smtClean="0"/>
              <a:t>Grants </a:t>
            </a:r>
            <a:r>
              <a:rPr lang="en-CA" b="1" dirty="0"/>
              <a:t>portfolio </a:t>
            </a:r>
            <a:r>
              <a:rPr lang="en-CA" dirty="0" smtClean="0"/>
              <a:t>focussed </a:t>
            </a:r>
            <a:r>
              <a:rPr lang="en-CA" dirty="0"/>
              <a:t>on relevant </a:t>
            </a:r>
            <a:r>
              <a:rPr lang="en-CA" dirty="0" smtClean="0"/>
              <a:t>issues (e.g. NRM); no effective </a:t>
            </a:r>
            <a:r>
              <a:rPr lang="en-CA" dirty="0"/>
              <a:t>linkages with local partners or operations </a:t>
            </a:r>
            <a:r>
              <a:rPr lang="en-CA" dirty="0" smtClean="0"/>
              <a:t>to enable </a:t>
            </a:r>
            <a:r>
              <a:rPr lang="en-CA" dirty="0"/>
              <a:t>uptake of </a:t>
            </a:r>
            <a:r>
              <a:rPr lang="en-CA" dirty="0" smtClean="0"/>
              <a:t>results</a:t>
            </a:r>
            <a:endParaRPr lang="en-GB" dirty="0"/>
          </a:p>
          <a:p>
            <a:r>
              <a:rPr lang="en-CA" dirty="0"/>
              <a:t>Loan-component </a:t>
            </a:r>
            <a:r>
              <a:rPr lang="en-CA" dirty="0" smtClean="0"/>
              <a:t>grants </a:t>
            </a:r>
            <a:r>
              <a:rPr lang="en-CA" dirty="0"/>
              <a:t>not used to leverage effective capacity building and </a:t>
            </a:r>
            <a:r>
              <a:rPr lang="en-CA" dirty="0" smtClean="0"/>
              <a:t>innovation </a:t>
            </a:r>
          </a:p>
          <a:p>
            <a:pPr lvl="0"/>
            <a:r>
              <a:rPr lang="en-CA" dirty="0"/>
              <a:t>IFAD </a:t>
            </a:r>
            <a:r>
              <a:rPr lang="en-CA" dirty="0" smtClean="0"/>
              <a:t>managed </a:t>
            </a:r>
            <a:r>
              <a:rPr lang="en-CA" b="1" dirty="0"/>
              <a:t>knowledge</a:t>
            </a:r>
            <a:r>
              <a:rPr lang="en-CA" dirty="0"/>
              <a:t> at regional </a:t>
            </a:r>
            <a:r>
              <a:rPr lang="en-CA" dirty="0" smtClean="0"/>
              <a:t>level; less </a:t>
            </a:r>
            <a:r>
              <a:rPr lang="en-CA" dirty="0"/>
              <a:t>attention to </a:t>
            </a:r>
            <a:r>
              <a:rPr lang="en-CA" dirty="0" smtClean="0"/>
              <a:t>Government’s </a:t>
            </a:r>
            <a:r>
              <a:rPr lang="en-CA" dirty="0"/>
              <a:t>role and </a:t>
            </a:r>
            <a:r>
              <a:rPr lang="en-CA" dirty="0" smtClean="0"/>
              <a:t>ownership</a:t>
            </a:r>
            <a:endParaRPr lang="en-GB" dirty="0"/>
          </a:p>
          <a:p>
            <a:pPr lvl="0"/>
            <a:r>
              <a:rPr lang="en-CA" dirty="0"/>
              <a:t>Lessons </a:t>
            </a:r>
            <a:r>
              <a:rPr lang="en-CA" dirty="0" smtClean="0"/>
              <a:t>not </a:t>
            </a:r>
            <a:r>
              <a:rPr lang="en-CA" dirty="0"/>
              <a:t>systematically learned from </a:t>
            </a:r>
            <a:r>
              <a:rPr lang="en-CA" dirty="0" smtClean="0"/>
              <a:t>operations; good </a:t>
            </a:r>
            <a:r>
              <a:rPr lang="en-CA" dirty="0"/>
              <a:t>practices </a:t>
            </a:r>
            <a:r>
              <a:rPr lang="en-CA" dirty="0" smtClean="0"/>
              <a:t>were lost 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Non-lending activities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27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6724" y="1355611"/>
            <a:ext cx="8065715" cy="4449653"/>
          </a:xfrm>
        </p:spPr>
        <p:txBody>
          <a:bodyPr/>
          <a:lstStyle/>
          <a:p>
            <a:pPr lvl="0"/>
            <a:r>
              <a:rPr lang="en-CA" b="1" dirty="0"/>
              <a:t>Partnerships</a:t>
            </a:r>
            <a:r>
              <a:rPr lang="en-CA" dirty="0"/>
              <a:t> have been good with key implementing </a:t>
            </a:r>
            <a:r>
              <a:rPr lang="en-CA" dirty="0" smtClean="0"/>
              <a:t>partners</a:t>
            </a:r>
          </a:p>
          <a:p>
            <a:pPr lvl="0"/>
            <a:r>
              <a:rPr lang="en-CA" dirty="0" smtClean="0"/>
              <a:t>CPMU provided </a:t>
            </a:r>
            <a:r>
              <a:rPr lang="en-CA" dirty="0"/>
              <a:t>a reliable entry-point into Government, but </a:t>
            </a:r>
            <a:r>
              <a:rPr lang="en-CA" dirty="0" smtClean="0"/>
              <a:t>capacity </a:t>
            </a:r>
            <a:r>
              <a:rPr lang="en-CA" dirty="0"/>
              <a:t>insufficient </a:t>
            </a:r>
            <a:r>
              <a:rPr lang="en-CA" dirty="0" smtClean="0"/>
              <a:t>to </a:t>
            </a:r>
            <a:r>
              <a:rPr lang="en-CA" dirty="0"/>
              <a:t>convene sector-wide coordination and </a:t>
            </a:r>
            <a:r>
              <a:rPr lang="en-CA" dirty="0" smtClean="0"/>
              <a:t>dialogue</a:t>
            </a:r>
            <a:endParaRPr lang="en-GB" dirty="0"/>
          </a:p>
          <a:p>
            <a:pPr lvl="0"/>
            <a:r>
              <a:rPr lang="en-CA" dirty="0"/>
              <a:t>Co-funding with the World Bank and </a:t>
            </a:r>
            <a:r>
              <a:rPr lang="en-CA" dirty="0" smtClean="0"/>
              <a:t>Italian Government in </a:t>
            </a:r>
            <a:r>
              <a:rPr lang="en-CA" dirty="0"/>
              <a:t>the early period, </a:t>
            </a:r>
            <a:r>
              <a:rPr lang="en-CA" dirty="0" smtClean="0"/>
              <a:t>not </a:t>
            </a:r>
            <a:r>
              <a:rPr lang="en-CA" dirty="0"/>
              <a:t>followed </a:t>
            </a:r>
            <a:r>
              <a:rPr lang="en-CA" dirty="0" smtClean="0"/>
              <a:t>up</a:t>
            </a:r>
          </a:p>
          <a:p>
            <a:pPr lvl="0"/>
            <a:r>
              <a:rPr lang="en-CA" b="1" dirty="0"/>
              <a:t>Policy engagement </a:t>
            </a:r>
            <a:r>
              <a:rPr lang="en-CA" dirty="0" smtClean="0"/>
              <a:t>around lending operations; mainly through </a:t>
            </a:r>
            <a:r>
              <a:rPr lang="en-CA" dirty="0"/>
              <a:t>supervision and implementation </a:t>
            </a:r>
            <a:r>
              <a:rPr lang="en-CA" dirty="0" smtClean="0"/>
              <a:t>support 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Non-lending activities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329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6724" y="1340768"/>
            <a:ext cx="8065715" cy="4449653"/>
          </a:xfrm>
        </p:spPr>
        <p:txBody>
          <a:bodyPr/>
          <a:lstStyle/>
          <a:p>
            <a:pPr lvl="0"/>
            <a:r>
              <a:rPr lang="en-CA" dirty="0" smtClean="0"/>
              <a:t>Strategy addressed </a:t>
            </a:r>
            <a:r>
              <a:rPr lang="en-CA" dirty="0"/>
              <a:t>Government’s </a:t>
            </a:r>
            <a:r>
              <a:rPr lang="en-CA" dirty="0" smtClean="0"/>
              <a:t>needs </a:t>
            </a:r>
            <a:r>
              <a:rPr lang="en-CA" dirty="0"/>
              <a:t>and funding gaps, in particular in the new lands.</a:t>
            </a:r>
            <a:endParaRPr lang="en-GB" dirty="0"/>
          </a:p>
          <a:p>
            <a:pPr lvl="0"/>
            <a:r>
              <a:rPr lang="en-CA" dirty="0" smtClean="0"/>
              <a:t>Alignment </a:t>
            </a:r>
            <a:r>
              <a:rPr lang="en-CA" dirty="0"/>
              <a:t>with Government policies was partial and selective. </a:t>
            </a:r>
            <a:r>
              <a:rPr lang="en-CA" dirty="0" smtClean="0"/>
              <a:t>Regional diversity, food </a:t>
            </a:r>
            <a:r>
              <a:rPr lang="en-CA" dirty="0"/>
              <a:t>security and gender </a:t>
            </a:r>
            <a:r>
              <a:rPr lang="en-CA" dirty="0" smtClean="0"/>
              <a:t>equality not specifically addressed. </a:t>
            </a:r>
            <a:endParaRPr lang="en-GB" dirty="0"/>
          </a:p>
          <a:p>
            <a:r>
              <a:rPr lang="en-CA" dirty="0" smtClean="0"/>
              <a:t>Strategy did not envisage re-focus </a:t>
            </a:r>
            <a:r>
              <a:rPr lang="en-CA" dirty="0"/>
              <a:t>on the new </a:t>
            </a:r>
            <a:r>
              <a:rPr lang="en-CA" dirty="0" smtClean="0"/>
              <a:t>lands as undertaken </a:t>
            </a:r>
            <a:r>
              <a:rPr lang="en-CA" dirty="0"/>
              <a:t>during the 2015 </a:t>
            </a:r>
            <a:r>
              <a:rPr lang="en-CA" dirty="0" smtClean="0"/>
              <a:t>MTR.</a:t>
            </a:r>
          </a:p>
          <a:p>
            <a:r>
              <a:rPr lang="en-CA" dirty="0" smtClean="0"/>
              <a:t>Limited contribution </a:t>
            </a:r>
            <a:r>
              <a:rPr lang="en-CA" dirty="0"/>
              <a:t>to </a:t>
            </a:r>
            <a:r>
              <a:rPr lang="en-CA" dirty="0" smtClean="0"/>
              <a:t>pro-poor </a:t>
            </a:r>
            <a:r>
              <a:rPr lang="en-CA" dirty="0"/>
              <a:t>sustainable use of resources, sustainable employment, participatory governance and gender </a:t>
            </a:r>
            <a:r>
              <a:rPr lang="en-CA" dirty="0" smtClean="0"/>
              <a:t>equality.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Overall country programme &amp; strategy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8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6724" y="1340768"/>
            <a:ext cx="8065715" cy="4449653"/>
          </a:xfrm>
        </p:spPr>
        <p:txBody>
          <a:bodyPr/>
          <a:lstStyle/>
          <a:p>
            <a:r>
              <a:rPr lang="en-CA" dirty="0" smtClean="0"/>
              <a:t>Country programme characterized by high </a:t>
            </a:r>
            <a:r>
              <a:rPr lang="en-CA" dirty="0"/>
              <a:t>degree of continuity and </a:t>
            </a:r>
            <a:r>
              <a:rPr lang="en-CA" dirty="0" smtClean="0"/>
              <a:t>focus.</a:t>
            </a:r>
            <a:endParaRPr lang="en-CA" dirty="0"/>
          </a:p>
          <a:p>
            <a:r>
              <a:rPr lang="en-CA" dirty="0" smtClean="0"/>
              <a:t>Overall </a:t>
            </a:r>
            <a:r>
              <a:rPr lang="en-CA" dirty="0"/>
              <a:t>poverty focus </a:t>
            </a:r>
            <a:r>
              <a:rPr lang="en-CA" dirty="0" smtClean="0"/>
              <a:t>satisfactory</a:t>
            </a:r>
            <a:r>
              <a:rPr lang="en-CA" dirty="0"/>
              <a:t>, but </a:t>
            </a:r>
            <a:r>
              <a:rPr lang="en-CA" dirty="0" smtClean="0"/>
              <a:t>programme </a:t>
            </a:r>
            <a:r>
              <a:rPr lang="en-CA" dirty="0"/>
              <a:t>did not go much beyond a geographic </a:t>
            </a:r>
            <a:r>
              <a:rPr lang="en-CA" dirty="0" smtClean="0"/>
              <a:t>targeting.</a:t>
            </a:r>
          </a:p>
          <a:p>
            <a:r>
              <a:rPr lang="en-US" dirty="0" smtClean="0"/>
              <a:t>Delivery </a:t>
            </a:r>
            <a:r>
              <a:rPr lang="en-US" dirty="0"/>
              <a:t>of concentrated and focused approaches </a:t>
            </a:r>
            <a:r>
              <a:rPr lang="en-US" dirty="0" smtClean="0"/>
              <a:t>effectively </a:t>
            </a:r>
            <a:r>
              <a:rPr lang="en-US" dirty="0"/>
              <a:t>addressed poverty issues on a smaller </a:t>
            </a:r>
            <a:r>
              <a:rPr lang="en-US" dirty="0" smtClean="0"/>
              <a:t>scale. </a:t>
            </a:r>
          </a:p>
          <a:p>
            <a:r>
              <a:rPr lang="en-CA" dirty="0"/>
              <a:t>Rural finance continues to play a pivotal role in the portfolio and its performance and growth will depend on expanded </a:t>
            </a:r>
            <a:r>
              <a:rPr lang="en-CA" dirty="0" smtClean="0"/>
              <a:t>partnerships.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Conclusions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926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6724" y="1412776"/>
            <a:ext cx="8065715" cy="4449653"/>
          </a:xfrm>
        </p:spPr>
        <p:txBody>
          <a:bodyPr/>
          <a:lstStyle/>
          <a:p>
            <a:r>
              <a:rPr lang="en-CA" dirty="0" smtClean="0"/>
              <a:t>Knowledge </a:t>
            </a:r>
            <a:r>
              <a:rPr lang="en-CA" dirty="0"/>
              <a:t>and experience </a:t>
            </a:r>
            <a:r>
              <a:rPr lang="en-CA" dirty="0" smtClean="0"/>
              <a:t>available within </a:t>
            </a:r>
            <a:r>
              <a:rPr lang="en-CA" dirty="0"/>
              <a:t>the programme was not adequately captured and used to enable progressive learning</a:t>
            </a:r>
            <a:r>
              <a:rPr lang="en-CA" dirty="0" smtClean="0"/>
              <a:t>.</a:t>
            </a:r>
          </a:p>
          <a:p>
            <a:r>
              <a:rPr lang="en-CA" dirty="0" smtClean="0"/>
              <a:t>A wider range of partnerships and strengthened coordination of partners key to portfolio development and growth.</a:t>
            </a:r>
          </a:p>
          <a:p>
            <a:r>
              <a:rPr lang="en-CA" dirty="0" smtClean="0"/>
              <a:t>Stronger </a:t>
            </a:r>
            <a:r>
              <a:rPr lang="en-CA" dirty="0"/>
              <a:t>country office will allow increased attention to </a:t>
            </a:r>
            <a:r>
              <a:rPr lang="en-CA" dirty="0" smtClean="0"/>
              <a:t>partnership-building</a:t>
            </a:r>
            <a:r>
              <a:rPr lang="en-CA" dirty="0"/>
              <a:t>, knowledge management and policy engagement</a:t>
            </a:r>
            <a:r>
              <a:rPr lang="en-CA" dirty="0" smtClean="0"/>
              <a:t>.</a:t>
            </a:r>
            <a:r>
              <a:rPr lang="en-CA" b="1" dirty="0"/>
              <a:t> </a:t>
            </a:r>
            <a:endParaRPr lang="en-CA" b="1" dirty="0" smtClean="0"/>
          </a:p>
          <a:p>
            <a:r>
              <a:rPr lang="en-CA" dirty="0" smtClean="0"/>
              <a:t>Opportunity </a:t>
            </a:r>
            <a:r>
              <a:rPr lang="en-CA" dirty="0"/>
              <a:t>for </a:t>
            </a:r>
            <a:r>
              <a:rPr lang="en-CA" dirty="0" smtClean="0"/>
              <a:t>strategic repositioning IFAD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Conclusions (continued)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35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Sharpen </a:t>
            </a:r>
            <a:r>
              <a:rPr lang="en-CA" b="1" dirty="0"/>
              <a:t>poverty and geographic focus </a:t>
            </a:r>
            <a:r>
              <a:rPr lang="en-CA" dirty="0"/>
              <a:t>and refine </a:t>
            </a:r>
            <a:r>
              <a:rPr lang="en-CA" b="1" dirty="0"/>
              <a:t>poverty </a:t>
            </a:r>
            <a:r>
              <a:rPr lang="en-CA" b="1" dirty="0" smtClean="0"/>
              <a:t>targeting</a:t>
            </a:r>
            <a:r>
              <a:rPr lang="en-CA" dirty="0" smtClean="0"/>
              <a:t>; improve poverty analysis and  monitor disaggregated benefits.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Sharpen </a:t>
            </a:r>
            <a:r>
              <a:rPr lang="en-CA" b="1" dirty="0"/>
              <a:t>thematic focus </a:t>
            </a:r>
            <a:r>
              <a:rPr lang="en-CA" dirty="0"/>
              <a:t>and improve feasibility of </a:t>
            </a:r>
            <a:r>
              <a:rPr lang="en-CA" dirty="0" smtClean="0"/>
              <a:t>design; disengage </a:t>
            </a:r>
            <a:r>
              <a:rPr lang="en-CA" dirty="0"/>
              <a:t>from thematic areas where </a:t>
            </a:r>
            <a:r>
              <a:rPr lang="en-CA" dirty="0" smtClean="0"/>
              <a:t>IFAD </a:t>
            </a:r>
            <a:r>
              <a:rPr lang="en-CA" dirty="0"/>
              <a:t>does not have sufficient implementation experience or strategic </a:t>
            </a:r>
            <a:r>
              <a:rPr lang="en-CA" dirty="0" smtClean="0"/>
              <a:t>partners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Establish structure for </a:t>
            </a:r>
            <a:r>
              <a:rPr lang="en-CA" b="1" dirty="0"/>
              <a:t>effective coordination and </a:t>
            </a:r>
            <a:r>
              <a:rPr lang="en-CA" b="1" dirty="0" smtClean="0"/>
              <a:t> technical support</a:t>
            </a:r>
            <a:r>
              <a:rPr lang="en-CA" dirty="0" smtClean="0"/>
              <a:t> </a:t>
            </a:r>
            <a:r>
              <a:rPr lang="en-CA" dirty="0"/>
              <a:t>within a progressing </a:t>
            </a:r>
            <a:r>
              <a:rPr lang="en-CA" b="1" dirty="0"/>
              <a:t>programmatic approach</a:t>
            </a:r>
            <a:r>
              <a:rPr lang="en-CA" dirty="0"/>
              <a:t>.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926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CA" dirty="0"/>
              <a:t>Manage </a:t>
            </a:r>
            <a:r>
              <a:rPr lang="en-CA" b="1" dirty="0"/>
              <a:t>knowledge from loans and grants </a:t>
            </a:r>
            <a:r>
              <a:rPr lang="en-CA" dirty="0"/>
              <a:t>to support learning and </a:t>
            </a:r>
            <a:r>
              <a:rPr lang="en-CA" dirty="0" smtClean="0"/>
              <a:t>innovation; establish clear roles and responsibilities in country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CA" dirty="0"/>
              <a:t>Prepare a strategy for effective </a:t>
            </a:r>
            <a:r>
              <a:rPr lang="en-CA" b="1" dirty="0" smtClean="0"/>
              <a:t>capacity- </a:t>
            </a:r>
            <a:r>
              <a:rPr lang="en-CA" b="1" dirty="0"/>
              <a:t>building </a:t>
            </a:r>
            <a:r>
              <a:rPr lang="en-CA" dirty="0"/>
              <a:t>of community-level institutions with a perspective on scaling </a:t>
            </a:r>
            <a:r>
              <a:rPr lang="en-CA" dirty="0" smtClean="0"/>
              <a:t>up; immediate measures: </a:t>
            </a:r>
          </a:p>
          <a:p>
            <a:pPr marL="838200" lvl="1" indent="-457200">
              <a:buAutoNum type="alphaLcParenBoth"/>
            </a:pPr>
            <a:r>
              <a:rPr lang="en-CA" dirty="0" smtClean="0"/>
              <a:t>set </a:t>
            </a:r>
            <a:r>
              <a:rPr lang="en-CA" dirty="0"/>
              <a:t>up WUAs </a:t>
            </a:r>
            <a:r>
              <a:rPr lang="en-CA" i="1" dirty="0"/>
              <a:t>before</a:t>
            </a:r>
            <a:r>
              <a:rPr lang="en-CA" dirty="0"/>
              <a:t> </a:t>
            </a:r>
            <a:r>
              <a:rPr lang="en-CA" dirty="0" smtClean="0"/>
              <a:t>irrigation improvement and </a:t>
            </a:r>
          </a:p>
          <a:p>
            <a:pPr marL="838200" lvl="1" indent="-457200">
              <a:buAutoNum type="alphaLcParenBoth"/>
            </a:pPr>
            <a:r>
              <a:rPr lang="en-CA" dirty="0" smtClean="0"/>
              <a:t>ensure effective use of project </a:t>
            </a:r>
            <a:r>
              <a:rPr lang="en-CA" dirty="0"/>
              <a:t>component grants </a:t>
            </a:r>
            <a:r>
              <a:rPr lang="en-CA" dirty="0" smtClean="0"/>
              <a:t>for capacity-building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Recommendations (continued)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00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6724" y="1355611"/>
            <a:ext cx="8065715" cy="4449653"/>
          </a:xfrm>
        </p:spPr>
        <p:txBody>
          <a:bodyPr/>
          <a:lstStyle/>
          <a:p>
            <a:r>
              <a:rPr lang="en-US" dirty="0" smtClean="0"/>
              <a:t>Period since last CPE (2005 – 2016)</a:t>
            </a:r>
          </a:p>
          <a:p>
            <a:r>
              <a:rPr lang="en-US" dirty="0" smtClean="0"/>
              <a:t>CSPE covers 9 projects (4 closed, 4 ongoing, 1 cancelled) and 35 grants (regional and country); </a:t>
            </a:r>
          </a:p>
          <a:p>
            <a:r>
              <a:rPr lang="en-US" dirty="0" smtClean="0"/>
              <a:t>Non-lending activities (policy engagement, partnership-building, knowledge management)</a:t>
            </a:r>
          </a:p>
          <a:p>
            <a:r>
              <a:rPr lang="en-US" dirty="0"/>
              <a:t>Main mission (October 2016), including field visits in Upper Egypt </a:t>
            </a:r>
            <a:r>
              <a:rPr lang="en-US" dirty="0" smtClean="0"/>
              <a:t>(Luxor</a:t>
            </a:r>
            <a:r>
              <a:rPr lang="en-US" dirty="0"/>
              <a:t>, </a:t>
            </a:r>
            <a:r>
              <a:rPr lang="en-US" dirty="0" err="1"/>
              <a:t>Qena</a:t>
            </a:r>
            <a:r>
              <a:rPr lang="en-US" dirty="0"/>
              <a:t>, </a:t>
            </a:r>
            <a:r>
              <a:rPr lang="en-US" dirty="0" err="1"/>
              <a:t>Sohaq</a:t>
            </a:r>
            <a:r>
              <a:rPr lang="en-US" dirty="0"/>
              <a:t>, </a:t>
            </a:r>
            <a:r>
              <a:rPr lang="en-US" dirty="0" err="1"/>
              <a:t>Assiut</a:t>
            </a:r>
            <a:r>
              <a:rPr lang="en-US" dirty="0"/>
              <a:t>), Middle Egypt (</a:t>
            </a:r>
            <a:r>
              <a:rPr lang="en-US" dirty="0" err="1"/>
              <a:t>Fayoum</a:t>
            </a:r>
            <a:r>
              <a:rPr lang="en-US" dirty="0"/>
              <a:t>, </a:t>
            </a:r>
            <a:r>
              <a:rPr lang="en-US" dirty="0" err="1"/>
              <a:t>Beni</a:t>
            </a:r>
            <a:r>
              <a:rPr lang="en-US" dirty="0"/>
              <a:t> </a:t>
            </a:r>
            <a:r>
              <a:rPr lang="en-US" dirty="0" err="1"/>
              <a:t>Suef</a:t>
            </a:r>
            <a:r>
              <a:rPr lang="en-US" dirty="0"/>
              <a:t>), and Lower Egypt (</a:t>
            </a:r>
            <a:r>
              <a:rPr lang="en-US" dirty="0" err="1"/>
              <a:t>Beiheira</a:t>
            </a:r>
            <a:r>
              <a:rPr lang="en-US" dirty="0"/>
              <a:t>, </a:t>
            </a:r>
            <a:r>
              <a:rPr lang="en-US" dirty="0" err="1"/>
              <a:t>Kafr</a:t>
            </a:r>
            <a:r>
              <a:rPr lang="en-US" dirty="0"/>
              <a:t> El Sheik</a:t>
            </a:r>
            <a:r>
              <a:rPr lang="en-US" dirty="0" smtClean="0"/>
              <a:t>)</a:t>
            </a:r>
          </a:p>
          <a:p>
            <a:r>
              <a:rPr lang="en-US" dirty="0"/>
              <a:t>Project Performance Evaluation of WNRDP</a:t>
            </a:r>
          </a:p>
          <a:p>
            <a:endParaRPr lang="en-US" dirty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CSPE scope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73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6724" y="1571635"/>
            <a:ext cx="8497764" cy="4449653"/>
          </a:xfrm>
        </p:spPr>
        <p:txBody>
          <a:bodyPr/>
          <a:lstStyle/>
          <a:p>
            <a:r>
              <a:rPr lang="en-GB" dirty="0" smtClean="0"/>
              <a:t>Total portfolio over CSPE period US$580,2 million), IFAD (loans and grants) US$239,2 million)</a:t>
            </a:r>
          </a:p>
          <a:p>
            <a:r>
              <a:rPr lang="en-GB" dirty="0" smtClean="0"/>
              <a:t>Portfolio: rural credit (42%), irrigation (20%), rural infrastructure (14%) and technology development and transfer (7%)</a:t>
            </a:r>
          </a:p>
          <a:p>
            <a:r>
              <a:rPr lang="en-GB" dirty="0" smtClean="0"/>
              <a:t>Lending terms</a:t>
            </a:r>
            <a:r>
              <a:rPr lang="en-GB" dirty="0"/>
              <a:t> </a:t>
            </a:r>
            <a:r>
              <a:rPr lang="en-GB" dirty="0" smtClean="0"/>
              <a:t>moved from “highly concessional” to “intermediate” (2002) to “ordinary” (2011) </a:t>
            </a:r>
          </a:p>
          <a:p>
            <a:r>
              <a:rPr lang="en-GB" dirty="0" smtClean="0"/>
              <a:t>IFAD loan primarily used for rural credit and irrigation infrastructure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Lending portfolio overview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08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Strengthening a</a:t>
            </a:r>
            <a:r>
              <a:rPr lang="en-GB" b="1" dirty="0" smtClean="0"/>
              <a:t>gricultural productivity in the old lands</a:t>
            </a:r>
            <a:r>
              <a:rPr lang="en-GB" dirty="0" smtClean="0"/>
              <a:t> through improved farming systems and more efficient use of land and water resources</a:t>
            </a:r>
          </a:p>
          <a:p>
            <a:r>
              <a:rPr lang="en-GB" dirty="0" smtClean="0"/>
              <a:t>Improving </a:t>
            </a:r>
            <a:r>
              <a:rPr lang="en-GB" b="1" dirty="0" smtClean="0"/>
              <a:t>settlements in the new lands</a:t>
            </a:r>
            <a:r>
              <a:rPr lang="en-GB" dirty="0" smtClean="0"/>
              <a:t>, through provision of comprehensive infrastructure and sustainable land and water management practices</a:t>
            </a:r>
          </a:p>
          <a:p>
            <a:r>
              <a:rPr lang="en-GB" dirty="0" smtClean="0"/>
              <a:t>Supporting </a:t>
            </a:r>
            <a:r>
              <a:rPr lang="en-GB" b="1" dirty="0" smtClean="0"/>
              <a:t>economic diversification and employment generation </a:t>
            </a:r>
            <a:r>
              <a:rPr lang="en-GB" dirty="0" smtClean="0"/>
              <a:t>through rural finance and capacity-building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Main strategic threads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682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4208220"/>
              </p:ext>
            </p:extLst>
          </p:nvPr>
        </p:nvGraphicFramePr>
        <p:xfrm>
          <a:off x="323528" y="1484784"/>
          <a:ext cx="8352928" cy="4474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2016224"/>
                <a:gridCol w="259228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What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How much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Where </a:t>
                      </a:r>
                      <a:endParaRPr lang="en-GB" dirty="0"/>
                    </a:p>
                  </a:txBody>
                  <a:tcPr/>
                </a:tc>
              </a:tr>
              <a:tr h="395749">
                <a:tc>
                  <a:txBody>
                    <a:bodyPr/>
                    <a:lstStyle/>
                    <a:p>
                      <a:r>
                        <a:rPr lang="en-GB" dirty="0" smtClean="0"/>
                        <a:t>Land with improved irrigation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77487 </a:t>
                      </a:r>
                      <a:r>
                        <a:rPr lang="en-GB" dirty="0" err="1" smtClean="0"/>
                        <a:t>feddans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New lands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Farmers field</a:t>
                      </a:r>
                      <a:r>
                        <a:rPr lang="en-GB" baseline="0" dirty="0" smtClean="0"/>
                        <a:t> schools (no)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337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Upper &amp; Middle Egypt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Female extension staff</a:t>
                      </a:r>
                      <a:r>
                        <a:rPr lang="en-GB" baseline="0" dirty="0" smtClean="0"/>
                        <a:t> (no)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385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Upper &amp; Middle Egypt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Agric. extension</a:t>
                      </a:r>
                      <a:r>
                        <a:rPr lang="en-GB" baseline="0" dirty="0" smtClean="0"/>
                        <a:t> (no of farmers)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497.210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Middle Egypt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Farmers with new farming</a:t>
                      </a:r>
                      <a:r>
                        <a:rPr lang="en-GB" baseline="0" dirty="0" smtClean="0"/>
                        <a:t> systems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68%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Middle Egypt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Agric. extension</a:t>
                      </a:r>
                      <a:r>
                        <a:rPr lang="en-GB" baseline="0" dirty="0" smtClean="0"/>
                        <a:t> (no of farmers)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63.359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New</a:t>
                      </a:r>
                      <a:r>
                        <a:rPr lang="en-GB" baseline="0" dirty="0" smtClean="0"/>
                        <a:t> lands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Water</a:t>
                      </a:r>
                      <a:r>
                        <a:rPr lang="en-GB" baseline="0" dirty="0" smtClean="0"/>
                        <a:t> user associations (no)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572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Mainly new lands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Micro loans (no)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137.591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Upper &amp; Lower Egypt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Micro loans to women (no)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47.126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Upper &amp; Middle Egypt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Infrastructure</a:t>
                      </a:r>
                      <a:r>
                        <a:rPr lang="en-GB" baseline="0" dirty="0" smtClean="0"/>
                        <a:t> (people covered)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4.3</a:t>
                      </a:r>
                      <a:r>
                        <a:rPr lang="en-GB" baseline="0" dirty="0" smtClean="0"/>
                        <a:t> mil.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Sohaq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Infrastructure (people</a:t>
                      </a:r>
                      <a:r>
                        <a:rPr lang="en-GB" baseline="0" dirty="0" smtClean="0"/>
                        <a:t> covered)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128.701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New lands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Main achievements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32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6725" y="1438274"/>
            <a:ext cx="4393307" cy="4449653"/>
          </a:xfrm>
        </p:spPr>
        <p:txBody>
          <a:bodyPr/>
          <a:lstStyle/>
          <a:p>
            <a:r>
              <a:rPr lang="en-US" sz="2600" dirty="0" smtClean="0"/>
              <a:t>Poverty </a:t>
            </a:r>
            <a:r>
              <a:rPr lang="en-US" sz="2600" dirty="0"/>
              <a:t>focus - </a:t>
            </a:r>
            <a:r>
              <a:rPr lang="fr-FR" sz="2600" dirty="0"/>
              <a:t>8</a:t>
            </a:r>
            <a:r>
              <a:rPr lang="fr-FR" sz="2600" dirty="0" smtClean="0"/>
              <a:t> </a:t>
            </a:r>
            <a:r>
              <a:rPr lang="fr-FR" sz="2600" dirty="0"/>
              <a:t>out of </a:t>
            </a:r>
            <a:r>
              <a:rPr lang="fr-FR" sz="2600" dirty="0" smtClean="0"/>
              <a:t>13 </a:t>
            </a:r>
            <a:r>
              <a:rPr lang="en-GB" sz="2600" dirty="0"/>
              <a:t>governorates</a:t>
            </a:r>
            <a:r>
              <a:rPr lang="fr-FR" sz="2600" dirty="0"/>
              <a:t> </a:t>
            </a:r>
            <a:r>
              <a:rPr lang="fr-FR" sz="2600" dirty="0" err="1" smtClean="0"/>
              <a:t>covered</a:t>
            </a:r>
            <a:r>
              <a:rPr lang="fr-FR" sz="2600" dirty="0" smtClean="0"/>
              <a:t> </a:t>
            </a:r>
            <a:r>
              <a:rPr lang="en-GB" sz="2600" dirty="0" smtClean="0"/>
              <a:t>below</a:t>
            </a:r>
            <a:r>
              <a:rPr lang="fr-FR" sz="2600" dirty="0" smtClean="0"/>
              <a:t> </a:t>
            </a:r>
            <a:r>
              <a:rPr lang="fr-FR" sz="2600" dirty="0"/>
              <a:t>national </a:t>
            </a:r>
            <a:r>
              <a:rPr lang="en-GB" sz="2600" dirty="0"/>
              <a:t>poverty</a:t>
            </a:r>
            <a:r>
              <a:rPr lang="fr-FR" sz="2600" dirty="0"/>
              <a:t> rate (27.8% in 2014/2015</a:t>
            </a:r>
            <a:r>
              <a:rPr lang="fr-FR" sz="2600" dirty="0" smtClean="0"/>
              <a:t>)</a:t>
            </a:r>
          </a:p>
          <a:p>
            <a:r>
              <a:rPr lang="en-US" sz="2600" dirty="0" err="1"/>
              <a:t>Programme</a:t>
            </a:r>
            <a:r>
              <a:rPr lang="en-US" sz="2600" dirty="0"/>
              <a:t> shift to Upper Egypt during CSPE period</a:t>
            </a:r>
          </a:p>
          <a:p>
            <a:r>
              <a:rPr lang="en-GB" sz="2600" dirty="0" smtClean="0"/>
              <a:t>Focus on smallholders, landless, women and unemployed youth</a:t>
            </a:r>
          </a:p>
          <a:p>
            <a:r>
              <a:rPr lang="en-GB" sz="2600" dirty="0" smtClean="0"/>
              <a:t>Continuity and building on well-tested approaches</a:t>
            </a:r>
          </a:p>
          <a:p>
            <a:endParaRPr lang="en-GB" sz="2400" dirty="0" smtClean="0"/>
          </a:p>
          <a:p>
            <a:endParaRPr lang="en-GB" sz="24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Relevance – Poverty focus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4157663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26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6724" y="1355611"/>
            <a:ext cx="8065715" cy="4449653"/>
          </a:xfrm>
        </p:spPr>
        <p:txBody>
          <a:bodyPr/>
          <a:lstStyle/>
          <a:p>
            <a:r>
              <a:rPr lang="en-GB" dirty="0" smtClean="0"/>
              <a:t>Concentrated delivery of integrated package of support (new lands) was effective</a:t>
            </a:r>
          </a:p>
          <a:p>
            <a:r>
              <a:rPr lang="en-GB" dirty="0" smtClean="0"/>
              <a:t>Introducing integrated farming systems through research and extension and farmers’ field schools was also effective</a:t>
            </a:r>
          </a:p>
          <a:p>
            <a:r>
              <a:rPr lang="en-GB" dirty="0" smtClean="0"/>
              <a:t>Performance of rural credit components has been weak; improved with the shift to new partners</a:t>
            </a:r>
          </a:p>
          <a:p>
            <a:r>
              <a:rPr lang="en-GB" dirty="0" smtClean="0"/>
              <a:t>Large number of community organizations has been created or strengthened, but, capacity- building has been insufficient.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Effectiveness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18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6724" y="1340768"/>
            <a:ext cx="8065715" cy="4449653"/>
          </a:xfrm>
        </p:spPr>
        <p:txBody>
          <a:bodyPr/>
          <a:lstStyle/>
          <a:p>
            <a:r>
              <a:rPr lang="en-GB" dirty="0" smtClean="0"/>
              <a:t>Time between design and implementation significantly reduced</a:t>
            </a:r>
          </a:p>
          <a:p>
            <a:r>
              <a:rPr lang="en-GB" dirty="0" smtClean="0"/>
              <a:t>Delays in project start-up slow disbursement and high management overheads</a:t>
            </a:r>
          </a:p>
          <a:p>
            <a:r>
              <a:rPr lang="en-GB" dirty="0" smtClean="0"/>
              <a:t>Interventions were cost-efficient due to low-cost technical solutions and use of local institutions for extension and research</a:t>
            </a:r>
          </a:p>
          <a:p>
            <a:r>
              <a:rPr lang="en-GB" dirty="0" smtClean="0"/>
              <a:t>Centralized</a:t>
            </a:r>
            <a:r>
              <a:rPr lang="en-US" dirty="0" smtClean="0"/>
              <a:t> </a:t>
            </a:r>
            <a:r>
              <a:rPr lang="en-US" dirty="0"/>
              <a:t>management units cost efficient, but </a:t>
            </a:r>
            <a:r>
              <a:rPr lang="en-US" dirty="0" smtClean="0"/>
              <a:t>less effective</a:t>
            </a:r>
          </a:p>
          <a:p>
            <a:r>
              <a:rPr lang="en-US" dirty="0" smtClean="0"/>
              <a:t>Larger projects not more efficient; high overheads</a:t>
            </a:r>
            <a:endParaRPr lang="en-US" dirty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Efficiency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76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Technical sustainability good: irrigation and drainage, improved farming systems</a:t>
            </a:r>
          </a:p>
          <a:p>
            <a:r>
              <a:rPr lang="en-GB" dirty="0" smtClean="0"/>
              <a:t>Farmers’ field schools and </a:t>
            </a:r>
            <a:r>
              <a:rPr lang="en-GB" dirty="0"/>
              <a:t>t</a:t>
            </a:r>
            <a:r>
              <a:rPr lang="en-GB" dirty="0" smtClean="0"/>
              <a:t>echnical support services still operational</a:t>
            </a:r>
          </a:p>
          <a:p>
            <a:r>
              <a:rPr lang="en-GB" dirty="0" smtClean="0"/>
              <a:t>Community organizations partly sustainable – role in operation and maintenance not assured</a:t>
            </a:r>
          </a:p>
          <a:p>
            <a:r>
              <a:rPr lang="en-GB" dirty="0" smtClean="0"/>
              <a:t>Approach to rural finance not sustainable; lacks mechanisms for cost recovery; interest rates are subsidized; requires more capacity-building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Sustainability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95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APR1_2014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FAD Corporate theme" ma:contentTypeID="0x0101008680E87777A6194D938ACB15C33232620022477E34447622469CB388F9063D1AE4" ma:contentTypeVersion="5" ma:contentTypeDescription="PowerPoint templates using IFAD themes" ma:contentTypeScope="" ma:versionID="4ac08f08fd14c499a856d5d5560889d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B62FEF-DD99-464D-BC38-07A195B91C91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032B1862-C7B7-45DD-9A01-B65742ADF8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F6EF36B-B934-49C5-8B29-2932A35340A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1D60A38-927D-43D8-A505-FEB5B8977247}">
  <ds:schemaRefs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6343</TotalTime>
  <Words>1191</Words>
  <Application>Microsoft Office PowerPoint</Application>
  <PresentationFormat>On-screen Show (4:3)</PresentationFormat>
  <Paragraphs>126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ＭＳ Ｐゴシック</vt:lpstr>
      <vt:lpstr>Arial</vt:lpstr>
      <vt:lpstr>Times New Roman</vt:lpstr>
      <vt:lpstr>_APR1_2014</vt:lpstr>
      <vt:lpstr>Country Strategy and Programme Evaluation for the Arab Republic of Egypt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IFAD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Alvarez-Pagella, Melba</dc:creator>
  <cp:lastModifiedBy>Randa Hamza</cp:lastModifiedBy>
  <cp:revision>413</cp:revision>
  <cp:lastPrinted>2015-03-09T16:01:15Z</cp:lastPrinted>
  <dcterms:created xsi:type="dcterms:W3CDTF">2014-09-17T09:06:47Z</dcterms:created>
  <dcterms:modified xsi:type="dcterms:W3CDTF">2017-11-25T05:09:01Z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0x0101008680E87777A6194D938ACB15C33232620022477E34447622469CB388F9063D1AE4</vt:lpwstr>
  </property>
</Properties>
</file>