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5"/>
  </p:notesMasterIdLst>
  <p:handoutMasterIdLst>
    <p:handoutMasterId r:id="rId36"/>
  </p:handoutMasterIdLst>
  <p:sldIdLst>
    <p:sldId id="256" r:id="rId2"/>
    <p:sldId id="282" r:id="rId3"/>
    <p:sldId id="284" r:id="rId4"/>
    <p:sldId id="265" r:id="rId5"/>
    <p:sldId id="283" r:id="rId6"/>
    <p:sldId id="308" r:id="rId7"/>
    <p:sldId id="289" r:id="rId8"/>
    <p:sldId id="298" r:id="rId9"/>
    <p:sldId id="291" r:id="rId10"/>
    <p:sldId id="292" r:id="rId11"/>
    <p:sldId id="296" r:id="rId12"/>
    <p:sldId id="300" r:id="rId13"/>
    <p:sldId id="305" r:id="rId14"/>
    <p:sldId id="301" r:id="rId15"/>
    <p:sldId id="303" r:id="rId16"/>
    <p:sldId id="309" r:id="rId17"/>
    <p:sldId id="310" r:id="rId18"/>
    <p:sldId id="311" r:id="rId19"/>
    <p:sldId id="314" r:id="rId20"/>
    <p:sldId id="312" r:id="rId21"/>
    <p:sldId id="315" r:id="rId22"/>
    <p:sldId id="316" r:id="rId23"/>
    <p:sldId id="326" r:id="rId24"/>
    <p:sldId id="317" r:id="rId25"/>
    <p:sldId id="318" r:id="rId26"/>
    <p:sldId id="320" r:id="rId27"/>
    <p:sldId id="321" r:id="rId28"/>
    <p:sldId id="327" r:id="rId29"/>
    <p:sldId id="322" r:id="rId30"/>
    <p:sldId id="323" r:id="rId31"/>
    <p:sldId id="324" r:id="rId32"/>
    <p:sldId id="328" r:id="rId33"/>
    <p:sldId id="280" r:id="rId3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8"/>
    <a:srgbClr val="8E0000"/>
    <a:srgbClr val="D6A300"/>
    <a:srgbClr val="FFFADD"/>
    <a:srgbClr val="FFF0C1"/>
    <a:srgbClr val="FFDB69"/>
    <a:srgbClr val="CDD137"/>
    <a:srgbClr val="E6FD0F"/>
    <a:srgbClr val="C7CA3E"/>
    <a:srgbClr val="E6F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1" autoAdjust="0"/>
    <p:restoredTop sz="89770" autoAdjust="0"/>
  </p:normalViewPr>
  <p:slideViewPr>
    <p:cSldViewPr snapToGrid="0">
      <p:cViewPr varScale="1">
        <p:scale>
          <a:sx n="63" d="100"/>
          <a:sy n="63" d="100"/>
        </p:scale>
        <p:origin x="28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Sheet1!$C$164</c:f>
              <c:strCache>
                <c:ptCount val="1"/>
                <c:pt idx="0">
                  <c:v>Micro </c:v>
                </c:pt>
              </c:strCache>
            </c:strRef>
          </c:tx>
          <c:spPr>
            <a:solidFill>
              <a:srgbClr val="920000"/>
            </a:solidFill>
            <a:ln>
              <a:solidFill>
                <a:schemeClr val="bg1"/>
              </a:solidFill>
            </a:ln>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DDC2-4B94-AD50-7CB37F22F08D}"/>
                </c:ext>
              </c:extLst>
            </c:dLbl>
            <c:dLbl>
              <c:idx val="8"/>
              <c:delete val="1"/>
              <c:extLst>
                <c:ext xmlns:c15="http://schemas.microsoft.com/office/drawing/2012/chart" uri="{CE6537A1-D6FC-4f65-9D91-7224C49458BB}"/>
                <c:ext xmlns:c16="http://schemas.microsoft.com/office/drawing/2014/chart" uri="{C3380CC4-5D6E-409C-BE32-E72D297353CC}">
                  <c16:uniqueId val="{00000001-DDC2-4B94-AD50-7CB37F22F0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Sheet1!$B$165:$B$173</c:f>
              <c:strCache>
                <c:ptCount val="9"/>
                <c:pt idx="0">
                  <c:v>Kafr El-Sheikh </c:v>
                </c:pt>
                <c:pt idx="1">
                  <c:v>Assiut </c:v>
                </c:pt>
                <c:pt idx="2">
                  <c:v>Qena </c:v>
                </c:pt>
                <c:pt idx="3">
                  <c:v>Beheira </c:v>
                </c:pt>
                <c:pt idx="4">
                  <c:v>Menya </c:v>
                </c:pt>
                <c:pt idx="5">
                  <c:v>Red Sea </c:v>
                </c:pt>
                <c:pt idx="6">
                  <c:v>Luxor </c:v>
                </c:pt>
                <c:pt idx="7">
                  <c:v>Beni-Suef</c:v>
                </c:pt>
                <c:pt idx="8">
                  <c:v>Sohag</c:v>
                </c:pt>
              </c:strCache>
            </c:strRef>
          </c:cat>
          <c:val>
            <c:numRef>
              <c:f>Sheet1!$C$165:$C$173</c:f>
              <c:numCache>
                <c:formatCode>0%</c:formatCode>
                <c:ptCount val="9"/>
                <c:pt idx="0">
                  <c:v>1.8748598674686461E-2</c:v>
                </c:pt>
                <c:pt idx="1">
                  <c:v>0.47885311000257907</c:v>
                </c:pt>
                <c:pt idx="2">
                  <c:v>0.49216780651925696</c:v>
                </c:pt>
                <c:pt idx="3">
                  <c:v>6.2711332817516011E-3</c:v>
                </c:pt>
                <c:pt idx="4" formatCode="0.0%">
                  <c:v>1.9213547073514336E-3</c:v>
                </c:pt>
                <c:pt idx="5" formatCode="0.000%">
                  <c:v>3.2400585284172576E-5</c:v>
                </c:pt>
                <c:pt idx="6" formatCode="0.0%">
                  <c:v>2.0055962290902824E-3</c:v>
                </c:pt>
                <c:pt idx="7">
                  <c:v>0</c:v>
                </c:pt>
                <c:pt idx="8">
                  <c:v>0</c:v>
                </c:pt>
              </c:numCache>
            </c:numRef>
          </c:val>
          <c:extLst>
            <c:ext xmlns:c16="http://schemas.microsoft.com/office/drawing/2014/chart" uri="{C3380CC4-5D6E-409C-BE32-E72D297353CC}">
              <c16:uniqueId val="{00000002-DDC2-4B94-AD50-7CB37F22F08D}"/>
            </c:ext>
          </c:extLst>
        </c:ser>
        <c:ser>
          <c:idx val="1"/>
          <c:order val="1"/>
          <c:tx>
            <c:strRef>
              <c:f>Sheet1!$D$164</c:f>
              <c:strCache>
                <c:ptCount val="1"/>
                <c:pt idx="0">
                  <c:v>Small</c:v>
                </c:pt>
              </c:strCache>
            </c:strRef>
          </c:tx>
          <c:spPr>
            <a:solidFill>
              <a:schemeClr val="bg1">
                <a:lumMod val="75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Sheet1!$B$165:$B$173</c:f>
              <c:strCache>
                <c:ptCount val="9"/>
                <c:pt idx="0">
                  <c:v>Kafr El-Sheikh </c:v>
                </c:pt>
                <c:pt idx="1">
                  <c:v>Assiut </c:v>
                </c:pt>
                <c:pt idx="2">
                  <c:v>Qena </c:v>
                </c:pt>
                <c:pt idx="3">
                  <c:v>Beheira </c:v>
                </c:pt>
                <c:pt idx="4">
                  <c:v>Menya </c:v>
                </c:pt>
                <c:pt idx="5">
                  <c:v>Red Sea </c:v>
                </c:pt>
                <c:pt idx="6">
                  <c:v>Luxor </c:v>
                </c:pt>
                <c:pt idx="7">
                  <c:v>Beni-Suef</c:v>
                </c:pt>
                <c:pt idx="8">
                  <c:v>Sohag</c:v>
                </c:pt>
              </c:strCache>
            </c:strRef>
          </c:cat>
          <c:val>
            <c:numRef>
              <c:f>Sheet1!$D$165:$D$173</c:f>
              <c:numCache>
                <c:formatCode>0%</c:formatCode>
                <c:ptCount val="9"/>
                <c:pt idx="0">
                  <c:v>0.15853215005977556</c:v>
                </c:pt>
                <c:pt idx="1">
                  <c:v>0.32518968979767854</c:v>
                </c:pt>
                <c:pt idx="2">
                  <c:v>0.1871612884107515</c:v>
                </c:pt>
                <c:pt idx="3">
                  <c:v>4.906105620983759E-2</c:v>
                </c:pt>
                <c:pt idx="4">
                  <c:v>0.17648267406484563</c:v>
                </c:pt>
                <c:pt idx="5">
                  <c:v>0</c:v>
                </c:pt>
                <c:pt idx="6" formatCode="0.00%">
                  <c:v>1.3461546849117651E-3</c:v>
                </c:pt>
                <c:pt idx="7">
                  <c:v>7.7188509632840616E-2</c:v>
                </c:pt>
                <c:pt idx="8">
                  <c:v>2.5038477139358833E-2</c:v>
                </c:pt>
              </c:numCache>
            </c:numRef>
          </c:val>
          <c:extLst>
            <c:ext xmlns:c16="http://schemas.microsoft.com/office/drawing/2014/chart" uri="{C3380CC4-5D6E-409C-BE32-E72D297353CC}">
              <c16:uniqueId val="{00000003-DDC2-4B94-AD50-7CB37F22F08D}"/>
            </c:ext>
          </c:extLst>
        </c:ser>
        <c:dLbls>
          <c:showLegendKey val="0"/>
          <c:showVal val="1"/>
          <c:showCatName val="0"/>
          <c:showSerName val="0"/>
          <c:showPercent val="0"/>
          <c:showBubbleSize val="0"/>
        </c:dLbls>
        <c:gapWidth val="45"/>
        <c:overlap val="-25"/>
        <c:axId val="309892712"/>
        <c:axId val="309891536"/>
      </c:barChart>
      <c:catAx>
        <c:axId val="309892712"/>
        <c:scaling>
          <c:orientation val="minMax"/>
        </c:scaling>
        <c:delete val="0"/>
        <c:axPos val="l"/>
        <c:numFmt formatCode="General" sourceLinked="0"/>
        <c:majorTickMark val="none"/>
        <c:minorTickMark val="none"/>
        <c:tickLblPos val="nextTo"/>
        <c:crossAx val="309891536"/>
        <c:crosses val="autoZero"/>
        <c:auto val="1"/>
        <c:lblAlgn val="ctr"/>
        <c:lblOffset val="100"/>
        <c:noMultiLvlLbl val="0"/>
      </c:catAx>
      <c:valAx>
        <c:axId val="309891536"/>
        <c:scaling>
          <c:orientation val="minMax"/>
        </c:scaling>
        <c:delete val="1"/>
        <c:axPos val="b"/>
        <c:numFmt formatCode="0%" sourceLinked="1"/>
        <c:majorTickMark val="out"/>
        <c:minorTickMark val="none"/>
        <c:tickLblPos val="nextTo"/>
        <c:crossAx val="309892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92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Sheet1!$B$100:$B$108</c:f>
              <c:strCache>
                <c:ptCount val="9"/>
                <c:pt idx="0">
                  <c:v>Assiut </c:v>
                </c:pt>
                <c:pt idx="1">
                  <c:v>Qena </c:v>
                </c:pt>
                <c:pt idx="2">
                  <c:v>Kafr El-Sheikh </c:v>
                </c:pt>
                <c:pt idx="3">
                  <c:v>Menya </c:v>
                </c:pt>
                <c:pt idx="4">
                  <c:v>Beheira </c:v>
                </c:pt>
                <c:pt idx="5">
                  <c:v>Beni-Suef</c:v>
                </c:pt>
                <c:pt idx="6">
                  <c:v>Sohag</c:v>
                </c:pt>
                <c:pt idx="7">
                  <c:v>Luxor </c:v>
                </c:pt>
                <c:pt idx="8">
                  <c:v>Red Sea </c:v>
                </c:pt>
              </c:strCache>
            </c:strRef>
          </c:cat>
          <c:val>
            <c:numRef>
              <c:f>Sheet1!$C$100:$C$108</c:f>
              <c:numCache>
                <c:formatCode>0%</c:formatCode>
                <c:ptCount val="9"/>
                <c:pt idx="0">
                  <c:v>0.43809158804702991</c:v>
                </c:pt>
                <c:pt idx="1">
                  <c:v>0.41126026282481465</c:v>
                </c:pt>
                <c:pt idx="2">
                  <c:v>5.5828277697906784E-2</c:v>
                </c:pt>
                <c:pt idx="3">
                  <c:v>4.8226357173730264E-2</c:v>
                </c:pt>
                <c:pt idx="4">
                  <c:v>1.7621800737829794E-2</c:v>
                </c:pt>
                <c:pt idx="5">
                  <c:v>2.0475407393117553E-2</c:v>
                </c:pt>
                <c:pt idx="6">
                  <c:v>6.6418307902334581E-3</c:v>
                </c:pt>
                <c:pt idx="7" formatCode="0.000%">
                  <c:v>1.8306694902113006E-3</c:v>
                </c:pt>
                <c:pt idx="8" formatCode="0.000%">
                  <c:v>2.3805845126284794E-5</c:v>
                </c:pt>
              </c:numCache>
            </c:numRef>
          </c:val>
          <c:extLst>
            <c:ext xmlns:c16="http://schemas.microsoft.com/office/drawing/2014/chart" uri="{C3380CC4-5D6E-409C-BE32-E72D297353CC}">
              <c16:uniqueId val="{00000000-A3D2-4ACA-A147-0D7505C33B62}"/>
            </c:ext>
          </c:extLst>
        </c:ser>
        <c:dLbls>
          <c:showLegendKey val="0"/>
          <c:showVal val="0"/>
          <c:showCatName val="0"/>
          <c:showSerName val="0"/>
          <c:showPercent val="0"/>
          <c:showBubbleSize val="0"/>
        </c:dLbls>
        <c:gapWidth val="150"/>
        <c:axId val="309891928"/>
        <c:axId val="309894280"/>
      </c:barChart>
      <c:catAx>
        <c:axId val="309891928"/>
        <c:scaling>
          <c:orientation val="minMax"/>
        </c:scaling>
        <c:delete val="0"/>
        <c:axPos val="l"/>
        <c:numFmt formatCode="General" sourceLinked="0"/>
        <c:majorTickMark val="out"/>
        <c:minorTickMark val="none"/>
        <c:tickLblPos val="nextTo"/>
        <c:crossAx val="309894280"/>
        <c:crosses val="autoZero"/>
        <c:auto val="1"/>
        <c:lblAlgn val="ctr"/>
        <c:lblOffset val="100"/>
        <c:noMultiLvlLbl val="0"/>
      </c:catAx>
      <c:valAx>
        <c:axId val="309894280"/>
        <c:scaling>
          <c:orientation val="minMax"/>
        </c:scaling>
        <c:delete val="1"/>
        <c:axPos val="b"/>
        <c:numFmt formatCode="0%" sourceLinked="1"/>
        <c:majorTickMark val="out"/>
        <c:minorTickMark val="none"/>
        <c:tickLblPos val="nextTo"/>
        <c:crossAx val="30989192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rgbClr val="8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Beheira</c:v>
                </c:pt>
                <c:pt idx="1">
                  <c:v>Assiut</c:v>
                </c:pt>
                <c:pt idx="2">
                  <c:v>Sohag</c:v>
                </c:pt>
                <c:pt idx="3">
                  <c:v>Beni-Suef</c:v>
                </c:pt>
                <c:pt idx="4">
                  <c:v>Menya</c:v>
                </c:pt>
                <c:pt idx="5">
                  <c:v>Kafr El-Sheikh</c:v>
                </c:pt>
                <c:pt idx="6">
                  <c:v>Qena</c:v>
                </c:pt>
              </c:strCache>
            </c:strRef>
          </c:cat>
          <c:val>
            <c:numRef>
              <c:f>Sheet1!$B$2:$B$8</c:f>
              <c:numCache>
                <c:formatCode>0%</c:formatCode>
                <c:ptCount val="7"/>
                <c:pt idx="0">
                  <c:v>0.90235100933127499</c:v>
                </c:pt>
                <c:pt idx="1">
                  <c:v>4.8819578961858782E-2</c:v>
                </c:pt>
                <c:pt idx="2">
                  <c:v>1.9822813934966224E-2</c:v>
                </c:pt>
                <c:pt idx="3">
                  <c:v>9.6360901072752476E-3</c:v>
                </c:pt>
                <c:pt idx="4">
                  <c:v>1.3175878309947788E-2</c:v>
                </c:pt>
                <c:pt idx="5" formatCode="0.0%">
                  <c:v>4.7197176035633868E-3</c:v>
                </c:pt>
                <c:pt idx="6" formatCode="0.0%">
                  <c:v>1.4749117511135585E-3</c:v>
                </c:pt>
              </c:numCache>
            </c:numRef>
          </c:val>
          <c:extLst>
            <c:ext xmlns:c16="http://schemas.microsoft.com/office/drawing/2014/chart" uri="{C3380CC4-5D6E-409C-BE32-E72D297353CC}">
              <c16:uniqueId val="{00000000-2AD1-4565-A6DC-35CFC62C336E}"/>
            </c:ext>
          </c:extLst>
        </c:ser>
        <c:dLbls>
          <c:showLegendKey val="0"/>
          <c:showVal val="0"/>
          <c:showCatName val="0"/>
          <c:showSerName val="0"/>
          <c:showPercent val="0"/>
          <c:showBubbleSize val="0"/>
        </c:dLbls>
        <c:gapWidth val="150"/>
        <c:axId val="309893104"/>
        <c:axId val="309893496"/>
      </c:barChart>
      <c:catAx>
        <c:axId val="309893104"/>
        <c:scaling>
          <c:orientation val="minMax"/>
        </c:scaling>
        <c:delete val="0"/>
        <c:axPos val="l"/>
        <c:numFmt formatCode="General" sourceLinked="0"/>
        <c:majorTickMark val="out"/>
        <c:minorTickMark val="none"/>
        <c:tickLblPos val="nextTo"/>
        <c:crossAx val="309893496"/>
        <c:crosses val="autoZero"/>
        <c:auto val="1"/>
        <c:lblAlgn val="ctr"/>
        <c:lblOffset val="100"/>
        <c:noMultiLvlLbl val="0"/>
      </c:catAx>
      <c:valAx>
        <c:axId val="309893496"/>
        <c:scaling>
          <c:orientation val="minMax"/>
        </c:scaling>
        <c:delete val="1"/>
        <c:axPos val="b"/>
        <c:numFmt formatCode="0%" sourceLinked="1"/>
        <c:majorTickMark val="out"/>
        <c:minorTickMark val="none"/>
        <c:tickLblPos val="nextTo"/>
        <c:crossAx val="30989310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'[Revolving Funds.xlsx]Sheet2'!$B$64</c:f>
              <c:strCache>
                <c:ptCount val="1"/>
                <c:pt idx="0">
                  <c:v>Percent</c:v>
                </c:pt>
              </c:strCache>
            </c:strRef>
          </c:tx>
          <c:spPr>
            <a:solidFill>
              <a:srgbClr val="920000"/>
            </a:solidFill>
          </c:spPr>
          <c:invertIfNegative val="0"/>
          <c:dLbls>
            <c:dLbl>
              <c:idx val="0"/>
              <c:layout>
                <c:manualLayout>
                  <c:x val="-8.3333333333333332E-3"/>
                  <c:y val="0.583333333333333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04-4E8A-8E9B-BDB85CE140E0}"/>
                </c:ext>
              </c:extLst>
            </c:dLbl>
            <c:dLbl>
              <c:idx val="8"/>
              <c:layout>
                <c:manualLayout>
                  <c:x val="0"/>
                  <c:y val="0.14175561388159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904-4E8A-8E9B-BDB85CE140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'[Revolving Funds.xlsx]Sheet2'!$A$65:$A$73</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'[Revolving Funds.xlsx]Sheet2'!$B$65:$B$73</c:f>
              <c:numCache>
                <c:formatCode>0.00</c:formatCode>
                <c:ptCount val="9"/>
                <c:pt idx="0">
                  <c:v>-5.7920761094072732</c:v>
                </c:pt>
                <c:pt idx="1">
                  <c:v>1.1830779880621187</c:v>
                </c:pt>
                <c:pt idx="2">
                  <c:v>0.55112089647786622</c:v>
                </c:pt>
                <c:pt idx="3">
                  <c:v>0.52360766646480927</c:v>
                </c:pt>
                <c:pt idx="4">
                  <c:v>0.41776643063828928</c:v>
                </c:pt>
                <c:pt idx="5">
                  <c:v>0.33197566918230348</c:v>
                </c:pt>
                <c:pt idx="6">
                  <c:v>0.23033338829702379</c:v>
                </c:pt>
                <c:pt idx="7">
                  <c:v>0.1386833318169659</c:v>
                </c:pt>
                <c:pt idx="8">
                  <c:v>-9.5355736898612681E-2</c:v>
                </c:pt>
              </c:numCache>
            </c:numRef>
          </c:val>
          <c:extLst>
            <c:ext xmlns:c16="http://schemas.microsoft.com/office/drawing/2014/chart" uri="{C3380CC4-5D6E-409C-BE32-E72D297353CC}">
              <c16:uniqueId val="{00000002-0904-4E8A-8E9B-BDB85CE140E0}"/>
            </c:ext>
          </c:extLst>
        </c:ser>
        <c:dLbls>
          <c:showLegendKey val="0"/>
          <c:showVal val="0"/>
          <c:showCatName val="0"/>
          <c:showSerName val="0"/>
          <c:showPercent val="0"/>
          <c:showBubbleSize val="0"/>
        </c:dLbls>
        <c:gapWidth val="150"/>
        <c:axId val="309887616"/>
        <c:axId val="309888792"/>
      </c:barChart>
      <c:catAx>
        <c:axId val="309887616"/>
        <c:scaling>
          <c:orientation val="minMax"/>
        </c:scaling>
        <c:delete val="0"/>
        <c:axPos val="b"/>
        <c:numFmt formatCode="General" sourceLinked="1"/>
        <c:majorTickMark val="out"/>
        <c:minorTickMark val="none"/>
        <c:tickLblPos val="nextTo"/>
        <c:crossAx val="309888792"/>
        <c:crosses val="autoZero"/>
        <c:auto val="1"/>
        <c:lblAlgn val="ctr"/>
        <c:lblOffset val="100"/>
        <c:noMultiLvlLbl val="0"/>
      </c:catAx>
      <c:valAx>
        <c:axId val="309888792"/>
        <c:scaling>
          <c:orientation val="minMax"/>
        </c:scaling>
        <c:delete val="1"/>
        <c:axPos val="l"/>
        <c:numFmt formatCode="0.00" sourceLinked="1"/>
        <c:majorTickMark val="out"/>
        <c:minorTickMark val="none"/>
        <c:tickLblPos val="nextTo"/>
        <c:crossAx val="309887616"/>
        <c:crosses val="autoZero"/>
        <c:crossBetween val="between"/>
        <c:majorUnit val="4"/>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E3AE2-D39A-4F37-A2DF-E22EC77495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BD6055-2B02-4B7E-8C44-133182DE01BA}">
      <dgm:prSet custT="1"/>
      <dgm:spPr>
        <a:solidFill>
          <a:schemeClr val="bg1">
            <a:lumMod val="50000"/>
          </a:schemeClr>
        </a:solidFill>
      </dgm:spPr>
      <dgm:t>
        <a:bodyPr/>
        <a:lstStyle/>
        <a:p>
          <a:r>
            <a:rPr lang="en-US" sz="2000" b="1" dirty="0" smtClean="0"/>
            <a:t>Evaluation Objective and Scope</a:t>
          </a:r>
          <a:endParaRPr lang="en-US" sz="2000" b="1" dirty="0"/>
        </a:p>
      </dgm:t>
    </dgm:pt>
    <dgm:pt modelId="{035A6C24-93E1-4174-A408-0644F692DE1A}" type="parTrans" cxnId="{19D5EE14-E02F-417E-B442-483C35514BC5}">
      <dgm:prSet/>
      <dgm:spPr/>
      <dgm:t>
        <a:bodyPr/>
        <a:lstStyle/>
        <a:p>
          <a:endParaRPr lang="en-US"/>
        </a:p>
      </dgm:t>
    </dgm:pt>
    <dgm:pt modelId="{E7A45E83-9D5A-478D-84FF-D7FDDF128472}" type="sibTrans" cxnId="{19D5EE14-E02F-417E-B442-483C35514BC5}">
      <dgm:prSet/>
      <dgm:spPr/>
      <dgm:t>
        <a:bodyPr/>
        <a:lstStyle/>
        <a:p>
          <a:endParaRPr lang="en-US"/>
        </a:p>
      </dgm:t>
    </dgm:pt>
    <dgm:pt modelId="{C5391856-BC72-4454-8102-185A1DA1684F}">
      <dgm:prSet custT="1"/>
      <dgm:spPr>
        <a:solidFill>
          <a:schemeClr val="bg1">
            <a:lumMod val="50000"/>
          </a:schemeClr>
        </a:solidFill>
      </dgm:spPr>
      <dgm:t>
        <a:bodyPr/>
        <a:lstStyle/>
        <a:p>
          <a:r>
            <a:rPr lang="en-US" sz="2000" b="1" dirty="0" smtClean="0"/>
            <a:t>Evaluation Methodology</a:t>
          </a:r>
          <a:endParaRPr lang="en-US" sz="2000" b="1" dirty="0"/>
        </a:p>
      </dgm:t>
    </dgm:pt>
    <dgm:pt modelId="{5655A234-8E77-47C3-A665-970FD5D80F51}" type="parTrans" cxnId="{C91D2055-9B4D-453C-8F9E-2BE0D8FF26D7}">
      <dgm:prSet/>
      <dgm:spPr/>
      <dgm:t>
        <a:bodyPr/>
        <a:lstStyle/>
        <a:p>
          <a:endParaRPr lang="en-US"/>
        </a:p>
      </dgm:t>
    </dgm:pt>
    <dgm:pt modelId="{B0BF1A55-845D-446E-B721-A25D57C93DBD}" type="sibTrans" cxnId="{C91D2055-9B4D-453C-8F9E-2BE0D8FF26D7}">
      <dgm:prSet/>
      <dgm:spPr/>
      <dgm:t>
        <a:bodyPr/>
        <a:lstStyle/>
        <a:p>
          <a:endParaRPr lang="en-US"/>
        </a:p>
      </dgm:t>
    </dgm:pt>
    <dgm:pt modelId="{D19DF5AE-736B-414A-89A0-CF1CF357A612}">
      <dgm:prSet custT="1"/>
      <dgm:spPr>
        <a:solidFill>
          <a:schemeClr val="bg1">
            <a:lumMod val="50000"/>
          </a:schemeClr>
        </a:solidFill>
      </dgm:spPr>
      <dgm:t>
        <a:bodyPr/>
        <a:lstStyle/>
        <a:p>
          <a:r>
            <a:rPr lang="en-US" sz="2000" b="1" dirty="0" smtClean="0"/>
            <a:t>Thematic Focus Areas in IFAD Programs </a:t>
          </a:r>
          <a:endParaRPr lang="en-US" sz="2000" b="1" dirty="0"/>
        </a:p>
      </dgm:t>
    </dgm:pt>
    <dgm:pt modelId="{ECAD6E0C-65CF-4EEF-906A-1815A841D638}" type="parTrans" cxnId="{0A35DF61-07AB-48FC-9C8C-2F52DD4BFB23}">
      <dgm:prSet/>
      <dgm:spPr/>
      <dgm:t>
        <a:bodyPr/>
        <a:lstStyle/>
        <a:p>
          <a:endParaRPr lang="en-US"/>
        </a:p>
      </dgm:t>
    </dgm:pt>
    <dgm:pt modelId="{497B3497-06F6-413E-956E-44A86B65CB1F}" type="sibTrans" cxnId="{0A35DF61-07AB-48FC-9C8C-2F52DD4BFB23}">
      <dgm:prSet/>
      <dgm:spPr/>
      <dgm:t>
        <a:bodyPr/>
        <a:lstStyle/>
        <a:p>
          <a:endParaRPr lang="en-US"/>
        </a:p>
      </dgm:t>
    </dgm:pt>
    <dgm:pt modelId="{181EBFE5-788B-4773-9CB8-54A7A1E7B7BB}">
      <dgm:prSet custT="1"/>
      <dgm:spPr>
        <a:solidFill>
          <a:schemeClr val="bg1">
            <a:lumMod val="50000"/>
          </a:schemeClr>
        </a:solidFill>
      </dgm:spPr>
      <dgm:t>
        <a:bodyPr/>
        <a:lstStyle/>
        <a:p>
          <a:r>
            <a:rPr lang="en-US" sz="2000" b="1" dirty="0" smtClean="0"/>
            <a:t>General Recommendations</a:t>
          </a:r>
          <a:endParaRPr lang="en-US" sz="2000" b="1" dirty="0"/>
        </a:p>
      </dgm:t>
    </dgm:pt>
    <dgm:pt modelId="{81C192A0-29DD-44A1-9ED9-1D3A3B5929A0}" type="parTrans" cxnId="{8A2F1A12-5787-466B-AD20-1D86DEFC4049}">
      <dgm:prSet/>
      <dgm:spPr/>
      <dgm:t>
        <a:bodyPr/>
        <a:lstStyle/>
        <a:p>
          <a:endParaRPr lang="en-US"/>
        </a:p>
      </dgm:t>
    </dgm:pt>
    <dgm:pt modelId="{27429C00-7DFD-4E7F-A467-C9F54B5DE2AD}" type="sibTrans" cxnId="{8A2F1A12-5787-466B-AD20-1D86DEFC4049}">
      <dgm:prSet/>
      <dgm:spPr/>
      <dgm:t>
        <a:bodyPr/>
        <a:lstStyle/>
        <a:p>
          <a:endParaRPr lang="en-US"/>
        </a:p>
      </dgm:t>
    </dgm:pt>
    <dgm:pt modelId="{F146E126-CDD4-4F73-9379-6B8C0F53D88F}">
      <dgm:prSet/>
      <dgm:spPr>
        <a:solidFill>
          <a:schemeClr val="bg1">
            <a:lumMod val="95000"/>
            <a:alpha val="90000"/>
          </a:schemeClr>
        </a:solidFill>
        <a:ln>
          <a:solidFill>
            <a:schemeClr val="bg1"/>
          </a:solidFill>
        </a:ln>
      </dgm:spPr>
      <dgm:t>
        <a:bodyPr/>
        <a:lstStyle/>
        <a:p>
          <a:r>
            <a:rPr lang="en-US" dirty="0" smtClean="0">
              <a:solidFill>
                <a:srgbClr val="585858"/>
              </a:solidFill>
            </a:rPr>
            <a:t>Rural Finance</a:t>
          </a:r>
          <a:endParaRPr lang="en-US" dirty="0">
            <a:solidFill>
              <a:srgbClr val="585858"/>
            </a:solidFill>
          </a:endParaRPr>
        </a:p>
      </dgm:t>
    </dgm:pt>
    <dgm:pt modelId="{2E123A28-CDCF-488C-87AF-77B937C7F69E}" type="parTrans" cxnId="{D1BD1B89-E916-48EC-8ADF-FE0430CFF4C7}">
      <dgm:prSet/>
      <dgm:spPr/>
      <dgm:t>
        <a:bodyPr/>
        <a:lstStyle/>
        <a:p>
          <a:endParaRPr lang="en-US"/>
        </a:p>
      </dgm:t>
    </dgm:pt>
    <dgm:pt modelId="{0BB0F6E9-073A-4ABC-85C7-B982C446D413}" type="sibTrans" cxnId="{D1BD1B89-E916-48EC-8ADF-FE0430CFF4C7}">
      <dgm:prSet/>
      <dgm:spPr/>
      <dgm:t>
        <a:bodyPr/>
        <a:lstStyle/>
        <a:p>
          <a:endParaRPr lang="en-US"/>
        </a:p>
      </dgm:t>
    </dgm:pt>
    <dgm:pt modelId="{D221CAC8-F922-48C5-A92E-10939E7C7502}">
      <dgm:prSet/>
      <dgm:spPr>
        <a:solidFill>
          <a:schemeClr val="bg1">
            <a:lumMod val="95000"/>
            <a:alpha val="90000"/>
          </a:schemeClr>
        </a:solidFill>
        <a:ln>
          <a:solidFill>
            <a:schemeClr val="bg1"/>
          </a:solidFill>
        </a:ln>
      </dgm:spPr>
      <dgm:t>
        <a:bodyPr/>
        <a:lstStyle/>
        <a:p>
          <a:r>
            <a:rPr lang="en-US" dirty="0" smtClean="0">
              <a:solidFill>
                <a:srgbClr val="585858"/>
              </a:solidFill>
            </a:rPr>
            <a:t>Irrigation and Water Management</a:t>
          </a:r>
        </a:p>
      </dgm:t>
    </dgm:pt>
    <dgm:pt modelId="{D479BB34-2453-45CC-B182-86FEE31D840C}" type="parTrans" cxnId="{35E17790-7557-4B14-81DE-F0BDFD64785C}">
      <dgm:prSet/>
      <dgm:spPr/>
      <dgm:t>
        <a:bodyPr/>
        <a:lstStyle/>
        <a:p>
          <a:endParaRPr lang="en-US"/>
        </a:p>
      </dgm:t>
    </dgm:pt>
    <dgm:pt modelId="{B0DABAFB-60D6-480B-B0DB-E940EF7829EE}" type="sibTrans" cxnId="{35E17790-7557-4B14-81DE-F0BDFD64785C}">
      <dgm:prSet/>
      <dgm:spPr/>
      <dgm:t>
        <a:bodyPr/>
        <a:lstStyle/>
        <a:p>
          <a:endParaRPr lang="en-US"/>
        </a:p>
      </dgm:t>
    </dgm:pt>
    <dgm:pt modelId="{34E495EE-F472-46C6-93D4-D5FC8CF73F70}">
      <dgm:prSet/>
      <dgm:spPr>
        <a:solidFill>
          <a:schemeClr val="bg1">
            <a:lumMod val="95000"/>
            <a:alpha val="90000"/>
          </a:schemeClr>
        </a:solidFill>
        <a:ln>
          <a:solidFill>
            <a:schemeClr val="bg1"/>
          </a:solidFill>
        </a:ln>
      </dgm:spPr>
      <dgm:t>
        <a:bodyPr/>
        <a:lstStyle/>
        <a:p>
          <a:r>
            <a:rPr lang="en-US" dirty="0" smtClean="0">
              <a:solidFill>
                <a:srgbClr val="585858"/>
              </a:solidFill>
            </a:rPr>
            <a:t>Marketing and Enterprise Development </a:t>
          </a:r>
        </a:p>
      </dgm:t>
    </dgm:pt>
    <dgm:pt modelId="{7EAB63A0-2DA1-4A65-8A4B-23FFB8E4DCE1}" type="parTrans" cxnId="{2F455290-02A8-4135-B79D-588E1B0B9C69}">
      <dgm:prSet/>
      <dgm:spPr/>
      <dgm:t>
        <a:bodyPr/>
        <a:lstStyle/>
        <a:p>
          <a:endParaRPr lang="en-US"/>
        </a:p>
      </dgm:t>
    </dgm:pt>
    <dgm:pt modelId="{BFBBA4FB-37E0-4046-9744-B9A1C7AED276}" type="sibTrans" cxnId="{2F455290-02A8-4135-B79D-588E1B0B9C69}">
      <dgm:prSet/>
      <dgm:spPr/>
      <dgm:t>
        <a:bodyPr/>
        <a:lstStyle/>
        <a:p>
          <a:endParaRPr lang="en-US"/>
        </a:p>
      </dgm:t>
    </dgm:pt>
    <dgm:pt modelId="{E54B584B-6FAA-430D-8F44-49EC2AC37188}">
      <dgm:prSet/>
      <dgm:spPr>
        <a:solidFill>
          <a:schemeClr val="bg1">
            <a:lumMod val="95000"/>
            <a:alpha val="90000"/>
          </a:schemeClr>
        </a:solidFill>
        <a:ln>
          <a:solidFill>
            <a:schemeClr val="bg1"/>
          </a:solidFill>
        </a:ln>
      </dgm:spPr>
      <dgm:t>
        <a:bodyPr/>
        <a:lstStyle/>
        <a:p>
          <a:r>
            <a:rPr lang="en-US" dirty="0" smtClean="0">
              <a:solidFill>
                <a:srgbClr val="585858"/>
              </a:solidFill>
            </a:rPr>
            <a:t>Research and Extension Services</a:t>
          </a:r>
        </a:p>
      </dgm:t>
    </dgm:pt>
    <dgm:pt modelId="{6CAA8B04-6EB6-4317-8CC9-8F8CA9C6DAEB}" type="parTrans" cxnId="{3C75B2B6-909D-4401-8ED7-0FFC12D7540D}">
      <dgm:prSet/>
      <dgm:spPr/>
      <dgm:t>
        <a:bodyPr/>
        <a:lstStyle/>
        <a:p>
          <a:endParaRPr lang="en-US"/>
        </a:p>
      </dgm:t>
    </dgm:pt>
    <dgm:pt modelId="{56F76062-8BA6-43FA-A4C0-A819CEE1E073}" type="sibTrans" cxnId="{3C75B2B6-909D-4401-8ED7-0FFC12D7540D}">
      <dgm:prSet/>
      <dgm:spPr/>
      <dgm:t>
        <a:bodyPr/>
        <a:lstStyle/>
        <a:p>
          <a:endParaRPr lang="en-US"/>
        </a:p>
      </dgm:t>
    </dgm:pt>
    <dgm:pt modelId="{0A76475A-115D-4439-9813-BBF4D70AF07B}">
      <dgm:prSet/>
      <dgm:spPr>
        <a:solidFill>
          <a:schemeClr val="bg1">
            <a:lumMod val="95000"/>
            <a:alpha val="90000"/>
          </a:schemeClr>
        </a:solidFill>
        <a:ln>
          <a:solidFill>
            <a:schemeClr val="bg1"/>
          </a:solidFill>
        </a:ln>
      </dgm:spPr>
      <dgm:t>
        <a:bodyPr/>
        <a:lstStyle/>
        <a:p>
          <a:r>
            <a:rPr lang="en-US" dirty="0" smtClean="0">
              <a:solidFill>
                <a:srgbClr val="585858"/>
              </a:solidFill>
            </a:rPr>
            <a:t>Gender</a:t>
          </a:r>
        </a:p>
      </dgm:t>
    </dgm:pt>
    <dgm:pt modelId="{62C1043F-1C16-4ED4-A2A2-DD5A0881091C}" type="parTrans" cxnId="{D8BB6764-8715-4216-A924-3AE6F133472E}">
      <dgm:prSet/>
      <dgm:spPr/>
      <dgm:t>
        <a:bodyPr/>
        <a:lstStyle/>
        <a:p>
          <a:endParaRPr lang="en-US"/>
        </a:p>
      </dgm:t>
    </dgm:pt>
    <dgm:pt modelId="{41BD8963-7FCB-4D86-9200-A2330B16B52D}" type="sibTrans" cxnId="{D8BB6764-8715-4216-A924-3AE6F133472E}">
      <dgm:prSet/>
      <dgm:spPr/>
      <dgm:t>
        <a:bodyPr/>
        <a:lstStyle/>
        <a:p>
          <a:endParaRPr lang="en-US"/>
        </a:p>
      </dgm:t>
    </dgm:pt>
    <dgm:pt modelId="{0EFBB331-7D75-4F20-B1A2-5022701D8D44}" type="pres">
      <dgm:prSet presAssocID="{2DDE3AE2-D39A-4F37-A2DF-E22EC77495D8}" presName="linear" presStyleCnt="0">
        <dgm:presLayoutVars>
          <dgm:dir/>
          <dgm:animLvl val="lvl"/>
          <dgm:resizeHandles val="exact"/>
        </dgm:presLayoutVars>
      </dgm:prSet>
      <dgm:spPr/>
      <dgm:t>
        <a:bodyPr/>
        <a:lstStyle/>
        <a:p>
          <a:endParaRPr lang="en-US"/>
        </a:p>
      </dgm:t>
    </dgm:pt>
    <dgm:pt modelId="{45480EEB-5C51-4041-8641-5EFEA5B7D2A1}" type="pres">
      <dgm:prSet presAssocID="{33BD6055-2B02-4B7E-8C44-133182DE01BA}" presName="parentLin" presStyleCnt="0"/>
      <dgm:spPr/>
    </dgm:pt>
    <dgm:pt modelId="{0EDC0029-F1D9-4731-BCA9-DD6B415B7DB2}" type="pres">
      <dgm:prSet presAssocID="{33BD6055-2B02-4B7E-8C44-133182DE01BA}" presName="parentLeftMargin" presStyleLbl="node1" presStyleIdx="0" presStyleCnt="4"/>
      <dgm:spPr/>
      <dgm:t>
        <a:bodyPr/>
        <a:lstStyle/>
        <a:p>
          <a:endParaRPr lang="en-US"/>
        </a:p>
      </dgm:t>
    </dgm:pt>
    <dgm:pt modelId="{DF8EA0DF-E49A-453D-A5B7-AD715C886ABC}" type="pres">
      <dgm:prSet presAssocID="{33BD6055-2B02-4B7E-8C44-133182DE01BA}" presName="parentText" presStyleLbl="node1" presStyleIdx="0" presStyleCnt="4">
        <dgm:presLayoutVars>
          <dgm:chMax val="0"/>
          <dgm:bulletEnabled val="1"/>
        </dgm:presLayoutVars>
      </dgm:prSet>
      <dgm:spPr/>
      <dgm:t>
        <a:bodyPr/>
        <a:lstStyle/>
        <a:p>
          <a:endParaRPr lang="en-US"/>
        </a:p>
      </dgm:t>
    </dgm:pt>
    <dgm:pt modelId="{68EC284F-BB79-40A9-B685-0F0069ABA29E}" type="pres">
      <dgm:prSet presAssocID="{33BD6055-2B02-4B7E-8C44-133182DE01BA}" presName="negativeSpace" presStyleCnt="0"/>
      <dgm:spPr/>
    </dgm:pt>
    <dgm:pt modelId="{383B6863-3CC7-4C21-9E99-8276E7F73289}" type="pres">
      <dgm:prSet presAssocID="{33BD6055-2B02-4B7E-8C44-133182DE01BA}" presName="childText" presStyleLbl="conFgAcc1" presStyleIdx="0" presStyleCnt="4">
        <dgm:presLayoutVars>
          <dgm:bulletEnabled val="1"/>
        </dgm:presLayoutVars>
      </dgm:prSet>
      <dgm:spPr>
        <a:ln>
          <a:solidFill>
            <a:schemeClr val="bg1"/>
          </a:solidFill>
        </a:ln>
      </dgm:spPr>
    </dgm:pt>
    <dgm:pt modelId="{E3DDBFB6-3DC2-459E-A9B4-3F75D30F564E}" type="pres">
      <dgm:prSet presAssocID="{E7A45E83-9D5A-478D-84FF-D7FDDF128472}" presName="spaceBetweenRectangles" presStyleCnt="0"/>
      <dgm:spPr/>
    </dgm:pt>
    <dgm:pt modelId="{DE0244B1-04D0-4B18-BDCE-0AB89F67ACE2}" type="pres">
      <dgm:prSet presAssocID="{C5391856-BC72-4454-8102-185A1DA1684F}" presName="parentLin" presStyleCnt="0"/>
      <dgm:spPr/>
    </dgm:pt>
    <dgm:pt modelId="{80494985-66D7-484D-A06F-859FA8C544A7}" type="pres">
      <dgm:prSet presAssocID="{C5391856-BC72-4454-8102-185A1DA1684F}" presName="parentLeftMargin" presStyleLbl="node1" presStyleIdx="0" presStyleCnt="4"/>
      <dgm:spPr/>
      <dgm:t>
        <a:bodyPr/>
        <a:lstStyle/>
        <a:p>
          <a:endParaRPr lang="en-US"/>
        </a:p>
      </dgm:t>
    </dgm:pt>
    <dgm:pt modelId="{94B13602-1E43-4F12-8DC0-7C7C807FE7FA}" type="pres">
      <dgm:prSet presAssocID="{C5391856-BC72-4454-8102-185A1DA1684F}" presName="parentText" presStyleLbl="node1" presStyleIdx="1" presStyleCnt="4">
        <dgm:presLayoutVars>
          <dgm:chMax val="0"/>
          <dgm:bulletEnabled val="1"/>
        </dgm:presLayoutVars>
      </dgm:prSet>
      <dgm:spPr/>
      <dgm:t>
        <a:bodyPr/>
        <a:lstStyle/>
        <a:p>
          <a:endParaRPr lang="en-US"/>
        </a:p>
      </dgm:t>
    </dgm:pt>
    <dgm:pt modelId="{A6B5C222-E069-4A8B-8E3B-7954F344F195}" type="pres">
      <dgm:prSet presAssocID="{C5391856-BC72-4454-8102-185A1DA1684F}" presName="negativeSpace" presStyleCnt="0"/>
      <dgm:spPr/>
    </dgm:pt>
    <dgm:pt modelId="{AFDF404C-7552-472E-A5C4-68776E58F189}" type="pres">
      <dgm:prSet presAssocID="{C5391856-BC72-4454-8102-185A1DA1684F}" presName="childText" presStyleLbl="conFgAcc1" presStyleIdx="1" presStyleCnt="4">
        <dgm:presLayoutVars>
          <dgm:bulletEnabled val="1"/>
        </dgm:presLayoutVars>
      </dgm:prSet>
      <dgm:spPr>
        <a:ln>
          <a:solidFill>
            <a:schemeClr val="bg1"/>
          </a:solidFill>
        </a:ln>
      </dgm:spPr>
    </dgm:pt>
    <dgm:pt modelId="{5465202D-BF42-4A87-9F78-A22456FB53CF}" type="pres">
      <dgm:prSet presAssocID="{B0BF1A55-845D-446E-B721-A25D57C93DBD}" presName="spaceBetweenRectangles" presStyleCnt="0"/>
      <dgm:spPr/>
    </dgm:pt>
    <dgm:pt modelId="{FD057D4A-0018-4A59-980B-A2525DD44B6B}" type="pres">
      <dgm:prSet presAssocID="{D19DF5AE-736B-414A-89A0-CF1CF357A612}" presName="parentLin" presStyleCnt="0"/>
      <dgm:spPr/>
    </dgm:pt>
    <dgm:pt modelId="{E6BFB652-3C60-4212-8317-D573F767A0D0}" type="pres">
      <dgm:prSet presAssocID="{D19DF5AE-736B-414A-89A0-CF1CF357A612}" presName="parentLeftMargin" presStyleLbl="node1" presStyleIdx="1" presStyleCnt="4"/>
      <dgm:spPr/>
      <dgm:t>
        <a:bodyPr/>
        <a:lstStyle/>
        <a:p>
          <a:endParaRPr lang="en-US"/>
        </a:p>
      </dgm:t>
    </dgm:pt>
    <dgm:pt modelId="{A97EFB88-468B-494A-8CDF-678D7F8CF17A}" type="pres">
      <dgm:prSet presAssocID="{D19DF5AE-736B-414A-89A0-CF1CF357A612}" presName="parentText" presStyleLbl="node1" presStyleIdx="2" presStyleCnt="4">
        <dgm:presLayoutVars>
          <dgm:chMax val="0"/>
          <dgm:bulletEnabled val="1"/>
        </dgm:presLayoutVars>
      </dgm:prSet>
      <dgm:spPr/>
      <dgm:t>
        <a:bodyPr/>
        <a:lstStyle/>
        <a:p>
          <a:endParaRPr lang="en-US"/>
        </a:p>
      </dgm:t>
    </dgm:pt>
    <dgm:pt modelId="{CA396328-D781-498C-8446-323D231D0D5E}" type="pres">
      <dgm:prSet presAssocID="{D19DF5AE-736B-414A-89A0-CF1CF357A612}" presName="negativeSpace" presStyleCnt="0"/>
      <dgm:spPr/>
    </dgm:pt>
    <dgm:pt modelId="{5F6E65FD-89B0-471A-AF64-B0235F08DD75}" type="pres">
      <dgm:prSet presAssocID="{D19DF5AE-736B-414A-89A0-CF1CF357A612}" presName="childText" presStyleLbl="conFgAcc1" presStyleIdx="2" presStyleCnt="4">
        <dgm:presLayoutVars>
          <dgm:bulletEnabled val="1"/>
        </dgm:presLayoutVars>
      </dgm:prSet>
      <dgm:spPr/>
      <dgm:t>
        <a:bodyPr/>
        <a:lstStyle/>
        <a:p>
          <a:endParaRPr lang="en-US"/>
        </a:p>
      </dgm:t>
    </dgm:pt>
    <dgm:pt modelId="{09AB64DE-847C-40C3-96B0-2B2470574D3B}" type="pres">
      <dgm:prSet presAssocID="{497B3497-06F6-413E-956E-44A86B65CB1F}" presName="spaceBetweenRectangles" presStyleCnt="0"/>
      <dgm:spPr/>
    </dgm:pt>
    <dgm:pt modelId="{E72F2612-7EDC-43F6-A600-AA8E6BAA1058}" type="pres">
      <dgm:prSet presAssocID="{181EBFE5-788B-4773-9CB8-54A7A1E7B7BB}" presName="parentLin" presStyleCnt="0"/>
      <dgm:spPr/>
    </dgm:pt>
    <dgm:pt modelId="{508CE080-40D1-47C9-B5A2-F543ED705E71}" type="pres">
      <dgm:prSet presAssocID="{181EBFE5-788B-4773-9CB8-54A7A1E7B7BB}" presName="parentLeftMargin" presStyleLbl="node1" presStyleIdx="2" presStyleCnt="4"/>
      <dgm:spPr/>
      <dgm:t>
        <a:bodyPr/>
        <a:lstStyle/>
        <a:p>
          <a:endParaRPr lang="en-US"/>
        </a:p>
      </dgm:t>
    </dgm:pt>
    <dgm:pt modelId="{3CB8AA8D-FCCE-45EB-9C9C-8170516269DD}" type="pres">
      <dgm:prSet presAssocID="{181EBFE5-788B-4773-9CB8-54A7A1E7B7BB}" presName="parentText" presStyleLbl="node1" presStyleIdx="3" presStyleCnt="4">
        <dgm:presLayoutVars>
          <dgm:chMax val="0"/>
          <dgm:bulletEnabled val="1"/>
        </dgm:presLayoutVars>
      </dgm:prSet>
      <dgm:spPr/>
      <dgm:t>
        <a:bodyPr/>
        <a:lstStyle/>
        <a:p>
          <a:endParaRPr lang="en-US"/>
        </a:p>
      </dgm:t>
    </dgm:pt>
    <dgm:pt modelId="{F7E8F421-A354-4092-9D95-5891DAC8599D}" type="pres">
      <dgm:prSet presAssocID="{181EBFE5-788B-4773-9CB8-54A7A1E7B7BB}" presName="negativeSpace" presStyleCnt="0"/>
      <dgm:spPr/>
    </dgm:pt>
    <dgm:pt modelId="{11F46C97-B543-4917-9786-29FB11B32DC1}" type="pres">
      <dgm:prSet presAssocID="{181EBFE5-788B-4773-9CB8-54A7A1E7B7BB}" presName="childText" presStyleLbl="conFgAcc1" presStyleIdx="3" presStyleCnt="4">
        <dgm:presLayoutVars>
          <dgm:bulletEnabled val="1"/>
        </dgm:presLayoutVars>
      </dgm:prSet>
      <dgm:spPr>
        <a:ln>
          <a:solidFill>
            <a:schemeClr val="bg1"/>
          </a:solidFill>
        </a:ln>
      </dgm:spPr>
    </dgm:pt>
  </dgm:ptLst>
  <dgm:cxnLst>
    <dgm:cxn modelId="{412AB79F-EAC2-4C78-A721-61FE82490262}" type="presOf" srcId="{C5391856-BC72-4454-8102-185A1DA1684F}" destId="{94B13602-1E43-4F12-8DC0-7C7C807FE7FA}" srcOrd="1" destOrd="0" presId="urn:microsoft.com/office/officeart/2005/8/layout/list1"/>
    <dgm:cxn modelId="{D9D6D20B-4388-4D97-8133-E554F0888D84}" type="presOf" srcId="{33BD6055-2B02-4B7E-8C44-133182DE01BA}" destId="{DF8EA0DF-E49A-453D-A5B7-AD715C886ABC}" srcOrd="1" destOrd="0" presId="urn:microsoft.com/office/officeart/2005/8/layout/list1"/>
    <dgm:cxn modelId="{43AF08F1-38BC-41FD-9F1C-2B730AF396EF}" type="presOf" srcId="{F146E126-CDD4-4F73-9379-6B8C0F53D88F}" destId="{5F6E65FD-89B0-471A-AF64-B0235F08DD75}" srcOrd="0" destOrd="0" presId="urn:microsoft.com/office/officeart/2005/8/layout/list1"/>
    <dgm:cxn modelId="{5D1DA187-D508-406F-B25F-47C043354E34}" type="presOf" srcId="{D19DF5AE-736B-414A-89A0-CF1CF357A612}" destId="{E6BFB652-3C60-4212-8317-D573F767A0D0}" srcOrd="0" destOrd="0" presId="urn:microsoft.com/office/officeart/2005/8/layout/list1"/>
    <dgm:cxn modelId="{208EE266-20BD-4FD1-A94B-7DCA8EEB9F4A}" type="presOf" srcId="{D221CAC8-F922-48C5-A92E-10939E7C7502}" destId="{5F6E65FD-89B0-471A-AF64-B0235F08DD75}" srcOrd="0" destOrd="1" presId="urn:microsoft.com/office/officeart/2005/8/layout/list1"/>
    <dgm:cxn modelId="{DD481417-E9EF-401D-BC9B-703FEA9989C6}" type="presOf" srcId="{2DDE3AE2-D39A-4F37-A2DF-E22EC77495D8}" destId="{0EFBB331-7D75-4F20-B1A2-5022701D8D44}" srcOrd="0" destOrd="0" presId="urn:microsoft.com/office/officeart/2005/8/layout/list1"/>
    <dgm:cxn modelId="{2F455290-02A8-4135-B79D-588E1B0B9C69}" srcId="{D19DF5AE-736B-414A-89A0-CF1CF357A612}" destId="{34E495EE-F472-46C6-93D4-D5FC8CF73F70}" srcOrd="2" destOrd="0" parTransId="{7EAB63A0-2DA1-4A65-8A4B-23FFB8E4DCE1}" sibTransId="{BFBBA4FB-37E0-4046-9744-B9A1C7AED276}"/>
    <dgm:cxn modelId="{7DDB440C-055C-4C38-BBFA-482488DC0B23}" type="presOf" srcId="{E54B584B-6FAA-430D-8F44-49EC2AC37188}" destId="{5F6E65FD-89B0-471A-AF64-B0235F08DD75}" srcOrd="0" destOrd="3" presId="urn:microsoft.com/office/officeart/2005/8/layout/list1"/>
    <dgm:cxn modelId="{57CE93DF-1CAD-4210-ABD8-DE043B8A10C1}" type="presOf" srcId="{33BD6055-2B02-4B7E-8C44-133182DE01BA}" destId="{0EDC0029-F1D9-4731-BCA9-DD6B415B7DB2}" srcOrd="0" destOrd="0" presId="urn:microsoft.com/office/officeart/2005/8/layout/list1"/>
    <dgm:cxn modelId="{D71AC532-EC9E-4058-A49E-AA1663A851DA}" type="presOf" srcId="{34E495EE-F472-46C6-93D4-D5FC8CF73F70}" destId="{5F6E65FD-89B0-471A-AF64-B0235F08DD75}" srcOrd="0" destOrd="2" presId="urn:microsoft.com/office/officeart/2005/8/layout/list1"/>
    <dgm:cxn modelId="{19D5EE14-E02F-417E-B442-483C35514BC5}" srcId="{2DDE3AE2-D39A-4F37-A2DF-E22EC77495D8}" destId="{33BD6055-2B02-4B7E-8C44-133182DE01BA}" srcOrd="0" destOrd="0" parTransId="{035A6C24-93E1-4174-A408-0644F692DE1A}" sibTransId="{E7A45E83-9D5A-478D-84FF-D7FDDF128472}"/>
    <dgm:cxn modelId="{D1BD1B89-E916-48EC-8ADF-FE0430CFF4C7}" srcId="{D19DF5AE-736B-414A-89A0-CF1CF357A612}" destId="{F146E126-CDD4-4F73-9379-6B8C0F53D88F}" srcOrd="0" destOrd="0" parTransId="{2E123A28-CDCF-488C-87AF-77B937C7F69E}" sibTransId="{0BB0F6E9-073A-4ABC-85C7-B982C446D413}"/>
    <dgm:cxn modelId="{89EC0715-FDE4-4170-BA0C-B3C03A722725}" type="presOf" srcId="{0A76475A-115D-4439-9813-BBF4D70AF07B}" destId="{5F6E65FD-89B0-471A-AF64-B0235F08DD75}" srcOrd="0" destOrd="4" presId="urn:microsoft.com/office/officeart/2005/8/layout/list1"/>
    <dgm:cxn modelId="{DECBE0C2-B506-4C6D-B7F9-95CBD9DA3A78}" type="presOf" srcId="{C5391856-BC72-4454-8102-185A1DA1684F}" destId="{80494985-66D7-484D-A06F-859FA8C544A7}" srcOrd="0" destOrd="0" presId="urn:microsoft.com/office/officeart/2005/8/layout/list1"/>
    <dgm:cxn modelId="{3C75B2B6-909D-4401-8ED7-0FFC12D7540D}" srcId="{D19DF5AE-736B-414A-89A0-CF1CF357A612}" destId="{E54B584B-6FAA-430D-8F44-49EC2AC37188}" srcOrd="3" destOrd="0" parTransId="{6CAA8B04-6EB6-4317-8CC9-8F8CA9C6DAEB}" sibTransId="{56F76062-8BA6-43FA-A4C0-A819CEE1E073}"/>
    <dgm:cxn modelId="{6A77A6DB-3A20-4DD9-B92B-1B3F2A6DF64E}" type="presOf" srcId="{D19DF5AE-736B-414A-89A0-CF1CF357A612}" destId="{A97EFB88-468B-494A-8CDF-678D7F8CF17A}" srcOrd="1" destOrd="0" presId="urn:microsoft.com/office/officeart/2005/8/layout/list1"/>
    <dgm:cxn modelId="{D8BB6764-8715-4216-A924-3AE6F133472E}" srcId="{D19DF5AE-736B-414A-89A0-CF1CF357A612}" destId="{0A76475A-115D-4439-9813-BBF4D70AF07B}" srcOrd="4" destOrd="0" parTransId="{62C1043F-1C16-4ED4-A2A2-DD5A0881091C}" sibTransId="{41BD8963-7FCB-4D86-9200-A2330B16B52D}"/>
    <dgm:cxn modelId="{C91D2055-9B4D-453C-8F9E-2BE0D8FF26D7}" srcId="{2DDE3AE2-D39A-4F37-A2DF-E22EC77495D8}" destId="{C5391856-BC72-4454-8102-185A1DA1684F}" srcOrd="1" destOrd="0" parTransId="{5655A234-8E77-47C3-A665-970FD5D80F51}" sibTransId="{B0BF1A55-845D-446E-B721-A25D57C93DBD}"/>
    <dgm:cxn modelId="{39FAF090-DD2C-45DF-BF42-6559E9A1B826}" type="presOf" srcId="{181EBFE5-788B-4773-9CB8-54A7A1E7B7BB}" destId="{3CB8AA8D-FCCE-45EB-9C9C-8170516269DD}" srcOrd="1" destOrd="0" presId="urn:microsoft.com/office/officeart/2005/8/layout/list1"/>
    <dgm:cxn modelId="{35E17790-7557-4B14-81DE-F0BDFD64785C}" srcId="{D19DF5AE-736B-414A-89A0-CF1CF357A612}" destId="{D221CAC8-F922-48C5-A92E-10939E7C7502}" srcOrd="1" destOrd="0" parTransId="{D479BB34-2453-45CC-B182-86FEE31D840C}" sibTransId="{B0DABAFB-60D6-480B-B0DB-E940EF7829EE}"/>
    <dgm:cxn modelId="{8A2F1A12-5787-466B-AD20-1D86DEFC4049}" srcId="{2DDE3AE2-D39A-4F37-A2DF-E22EC77495D8}" destId="{181EBFE5-788B-4773-9CB8-54A7A1E7B7BB}" srcOrd="3" destOrd="0" parTransId="{81C192A0-29DD-44A1-9ED9-1D3A3B5929A0}" sibTransId="{27429C00-7DFD-4E7F-A467-C9F54B5DE2AD}"/>
    <dgm:cxn modelId="{0A35DF61-07AB-48FC-9C8C-2F52DD4BFB23}" srcId="{2DDE3AE2-D39A-4F37-A2DF-E22EC77495D8}" destId="{D19DF5AE-736B-414A-89A0-CF1CF357A612}" srcOrd="2" destOrd="0" parTransId="{ECAD6E0C-65CF-4EEF-906A-1815A841D638}" sibTransId="{497B3497-06F6-413E-956E-44A86B65CB1F}"/>
    <dgm:cxn modelId="{EDDE0CD6-40AF-4E5A-B24A-45A64E9E7E90}" type="presOf" srcId="{181EBFE5-788B-4773-9CB8-54A7A1E7B7BB}" destId="{508CE080-40D1-47C9-B5A2-F543ED705E71}" srcOrd="0" destOrd="0" presId="urn:microsoft.com/office/officeart/2005/8/layout/list1"/>
    <dgm:cxn modelId="{690307F6-0843-4BD3-ADCE-D946A5CAFD30}" type="presParOf" srcId="{0EFBB331-7D75-4F20-B1A2-5022701D8D44}" destId="{45480EEB-5C51-4041-8641-5EFEA5B7D2A1}" srcOrd="0" destOrd="0" presId="urn:microsoft.com/office/officeart/2005/8/layout/list1"/>
    <dgm:cxn modelId="{8C2DF7E1-FB1F-4F6C-BE62-92C4331ED3D6}" type="presParOf" srcId="{45480EEB-5C51-4041-8641-5EFEA5B7D2A1}" destId="{0EDC0029-F1D9-4731-BCA9-DD6B415B7DB2}" srcOrd="0" destOrd="0" presId="urn:microsoft.com/office/officeart/2005/8/layout/list1"/>
    <dgm:cxn modelId="{3C4A879D-1EDD-4BCF-8C47-C1A3000C4DD8}" type="presParOf" srcId="{45480EEB-5C51-4041-8641-5EFEA5B7D2A1}" destId="{DF8EA0DF-E49A-453D-A5B7-AD715C886ABC}" srcOrd="1" destOrd="0" presId="urn:microsoft.com/office/officeart/2005/8/layout/list1"/>
    <dgm:cxn modelId="{9153E1C9-1DE4-4B6F-854B-66A611EA3CF4}" type="presParOf" srcId="{0EFBB331-7D75-4F20-B1A2-5022701D8D44}" destId="{68EC284F-BB79-40A9-B685-0F0069ABA29E}" srcOrd="1" destOrd="0" presId="urn:microsoft.com/office/officeart/2005/8/layout/list1"/>
    <dgm:cxn modelId="{22571DE0-61FD-482D-9111-34DE5D231F17}" type="presParOf" srcId="{0EFBB331-7D75-4F20-B1A2-5022701D8D44}" destId="{383B6863-3CC7-4C21-9E99-8276E7F73289}" srcOrd="2" destOrd="0" presId="urn:microsoft.com/office/officeart/2005/8/layout/list1"/>
    <dgm:cxn modelId="{D3AF4A60-554C-4EF9-A5A1-5BA03DAC6E46}" type="presParOf" srcId="{0EFBB331-7D75-4F20-B1A2-5022701D8D44}" destId="{E3DDBFB6-3DC2-459E-A9B4-3F75D30F564E}" srcOrd="3" destOrd="0" presId="urn:microsoft.com/office/officeart/2005/8/layout/list1"/>
    <dgm:cxn modelId="{DCBF975C-10AA-4051-B8C2-0340EDAC01C7}" type="presParOf" srcId="{0EFBB331-7D75-4F20-B1A2-5022701D8D44}" destId="{DE0244B1-04D0-4B18-BDCE-0AB89F67ACE2}" srcOrd="4" destOrd="0" presId="urn:microsoft.com/office/officeart/2005/8/layout/list1"/>
    <dgm:cxn modelId="{522ECA11-12D4-4F63-8E62-B423F564F8E2}" type="presParOf" srcId="{DE0244B1-04D0-4B18-BDCE-0AB89F67ACE2}" destId="{80494985-66D7-484D-A06F-859FA8C544A7}" srcOrd="0" destOrd="0" presId="urn:microsoft.com/office/officeart/2005/8/layout/list1"/>
    <dgm:cxn modelId="{9EDF74E8-1104-4C63-AFCB-E700C51F2674}" type="presParOf" srcId="{DE0244B1-04D0-4B18-BDCE-0AB89F67ACE2}" destId="{94B13602-1E43-4F12-8DC0-7C7C807FE7FA}" srcOrd="1" destOrd="0" presId="urn:microsoft.com/office/officeart/2005/8/layout/list1"/>
    <dgm:cxn modelId="{81E58CC5-F8D0-45B8-8E30-D30DE0BC17FD}" type="presParOf" srcId="{0EFBB331-7D75-4F20-B1A2-5022701D8D44}" destId="{A6B5C222-E069-4A8B-8E3B-7954F344F195}" srcOrd="5" destOrd="0" presId="urn:microsoft.com/office/officeart/2005/8/layout/list1"/>
    <dgm:cxn modelId="{1F7A6541-3CF9-4D0B-BF49-FA4AE1A5318C}" type="presParOf" srcId="{0EFBB331-7D75-4F20-B1A2-5022701D8D44}" destId="{AFDF404C-7552-472E-A5C4-68776E58F189}" srcOrd="6" destOrd="0" presId="urn:microsoft.com/office/officeart/2005/8/layout/list1"/>
    <dgm:cxn modelId="{3E0C71F4-9F7F-403F-B3A1-65442B608E9C}" type="presParOf" srcId="{0EFBB331-7D75-4F20-B1A2-5022701D8D44}" destId="{5465202D-BF42-4A87-9F78-A22456FB53CF}" srcOrd="7" destOrd="0" presId="urn:microsoft.com/office/officeart/2005/8/layout/list1"/>
    <dgm:cxn modelId="{A9B7F6A4-610C-4B26-B598-FCCFBBD00FCF}" type="presParOf" srcId="{0EFBB331-7D75-4F20-B1A2-5022701D8D44}" destId="{FD057D4A-0018-4A59-980B-A2525DD44B6B}" srcOrd="8" destOrd="0" presId="urn:microsoft.com/office/officeart/2005/8/layout/list1"/>
    <dgm:cxn modelId="{16673B24-1BEF-4B2F-8BCD-DA3672C67DAD}" type="presParOf" srcId="{FD057D4A-0018-4A59-980B-A2525DD44B6B}" destId="{E6BFB652-3C60-4212-8317-D573F767A0D0}" srcOrd="0" destOrd="0" presId="urn:microsoft.com/office/officeart/2005/8/layout/list1"/>
    <dgm:cxn modelId="{E4F48F18-66FB-4ACF-B022-DDD84E127855}" type="presParOf" srcId="{FD057D4A-0018-4A59-980B-A2525DD44B6B}" destId="{A97EFB88-468B-494A-8CDF-678D7F8CF17A}" srcOrd="1" destOrd="0" presId="urn:microsoft.com/office/officeart/2005/8/layout/list1"/>
    <dgm:cxn modelId="{58537312-CA8F-472D-855C-0B569BB961EC}" type="presParOf" srcId="{0EFBB331-7D75-4F20-B1A2-5022701D8D44}" destId="{CA396328-D781-498C-8446-323D231D0D5E}" srcOrd="9" destOrd="0" presId="urn:microsoft.com/office/officeart/2005/8/layout/list1"/>
    <dgm:cxn modelId="{4D5FC82E-EE92-4FFF-9573-811054AA6DEB}" type="presParOf" srcId="{0EFBB331-7D75-4F20-B1A2-5022701D8D44}" destId="{5F6E65FD-89B0-471A-AF64-B0235F08DD75}" srcOrd="10" destOrd="0" presId="urn:microsoft.com/office/officeart/2005/8/layout/list1"/>
    <dgm:cxn modelId="{E821828E-9BE0-4662-A246-97985C52A177}" type="presParOf" srcId="{0EFBB331-7D75-4F20-B1A2-5022701D8D44}" destId="{09AB64DE-847C-40C3-96B0-2B2470574D3B}" srcOrd="11" destOrd="0" presId="urn:microsoft.com/office/officeart/2005/8/layout/list1"/>
    <dgm:cxn modelId="{69820A67-39C6-42A0-8F8C-3C6E9C8AF56D}" type="presParOf" srcId="{0EFBB331-7D75-4F20-B1A2-5022701D8D44}" destId="{E72F2612-7EDC-43F6-A600-AA8E6BAA1058}" srcOrd="12" destOrd="0" presId="urn:microsoft.com/office/officeart/2005/8/layout/list1"/>
    <dgm:cxn modelId="{3DFFB853-C51B-4304-A26C-804BAEFED800}" type="presParOf" srcId="{E72F2612-7EDC-43F6-A600-AA8E6BAA1058}" destId="{508CE080-40D1-47C9-B5A2-F543ED705E71}" srcOrd="0" destOrd="0" presId="urn:microsoft.com/office/officeart/2005/8/layout/list1"/>
    <dgm:cxn modelId="{31ACB1C5-8D19-4F32-AE17-7A832C268644}" type="presParOf" srcId="{E72F2612-7EDC-43F6-A600-AA8E6BAA1058}" destId="{3CB8AA8D-FCCE-45EB-9C9C-8170516269DD}" srcOrd="1" destOrd="0" presId="urn:microsoft.com/office/officeart/2005/8/layout/list1"/>
    <dgm:cxn modelId="{18541384-FE44-411C-8344-696538DEFF6A}" type="presParOf" srcId="{0EFBB331-7D75-4F20-B1A2-5022701D8D44}" destId="{F7E8F421-A354-4092-9D95-5891DAC8599D}" srcOrd="13" destOrd="0" presId="urn:microsoft.com/office/officeart/2005/8/layout/list1"/>
    <dgm:cxn modelId="{022F66C9-243D-42AE-B7FA-75E45607E811}" type="presParOf" srcId="{0EFBB331-7D75-4F20-B1A2-5022701D8D44}" destId="{11F46C97-B543-4917-9786-29FB11B32DC1}" srcOrd="14" destOrd="0" presId="urn:microsoft.com/office/officeart/2005/8/layout/list1"/>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2BA46-704C-4119-ADA6-B7119DB249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B27781-A2C5-49A0-9BDD-EFEE43D81BFA}">
      <dgm:prSet phldrT="[Text]"/>
      <dgm:spPr>
        <a:ln>
          <a:solidFill>
            <a:srgbClr val="585858"/>
          </a:solidFill>
        </a:ln>
      </dgm:spPr>
      <dgm:t>
        <a:bodyPr/>
        <a:lstStyle/>
        <a:p>
          <a:r>
            <a:rPr lang="en-US" dirty="0" smtClean="0"/>
            <a:t>Rural Finance</a:t>
          </a:r>
          <a:endParaRPr lang="en-US" dirty="0"/>
        </a:p>
      </dgm:t>
    </dgm:pt>
    <dgm:pt modelId="{DC5D59E5-E325-4077-9A21-7D2DA7BAB909}" type="parTrans" cxnId="{796F6811-DF47-4A13-B0B1-E6799DFEF06A}">
      <dgm:prSet/>
      <dgm:spPr/>
      <dgm:t>
        <a:bodyPr/>
        <a:lstStyle/>
        <a:p>
          <a:endParaRPr lang="en-US"/>
        </a:p>
      </dgm:t>
    </dgm:pt>
    <dgm:pt modelId="{DE029790-9253-4A1E-BD43-ACFCC1F093E4}" type="sibTrans" cxnId="{796F6811-DF47-4A13-B0B1-E6799DFEF06A}">
      <dgm:prSet/>
      <dgm:spPr/>
      <dgm:t>
        <a:bodyPr/>
        <a:lstStyle/>
        <a:p>
          <a:endParaRPr lang="en-US"/>
        </a:p>
      </dgm:t>
    </dgm:pt>
    <dgm:pt modelId="{EB577800-E77B-4A73-98E9-3EE1DF3A20A6}">
      <dgm:prSet phldrT="[Text]" phldr="1"/>
      <dgm:spPr>
        <a:solidFill>
          <a:schemeClr val="bg1">
            <a:lumMod val="50000"/>
          </a:schemeClr>
        </a:solidFill>
      </dgm:spPr>
      <dgm:t>
        <a:bodyPr/>
        <a:lstStyle/>
        <a:p>
          <a:endParaRPr lang="en-US" dirty="0"/>
        </a:p>
      </dgm:t>
    </dgm:pt>
    <dgm:pt modelId="{745BFC57-453F-4339-83E3-AD89A87DB077}" type="parTrans" cxnId="{46885B3A-C0D1-45D2-A5C7-F99E03A7179F}">
      <dgm:prSet/>
      <dgm:spPr/>
      <dgm:t>
        <a:bodyPr/>
        <a:lstStyle/>
        <a:p>
          <a:endParaRPr lang="en-US"/>
        </a:p>
      </dgm:t>
    </dgm:pt>
    <dgm:pt modelId="{94F46F34-3709-451B-998F-E07DC3818CF9}" type="sibTrans" cxnId="{46885B3A-C0D1-45D2-A5C7-F99E03A7179F}">
      <dgm:prSet/>
      <dgm:spPr/>
      <dgm:t>
        <a:bodyPr/>
        <a:lstStyle/>
        <a:p>
          <a:endParaRPr lang="en-US"/>
        </a:p>
      </dgm:t>
    </dgm:pt>
    <dgm:pt modelId="{2F6B0C7E-00FE-46AC-BC00-F8DF79F3EC0C}">
      <dgm:prSet phldrT="[Text]"/>
      <dgm:spPr>
        <a:ln>
          <a:solidFill>
            <a:schemeClr val="bg1">
              <a:lumMod val="50000"/>
            </a:schemeClr>
          </a:solidFill>
        </a:ln>
      </dgm:spPr>
      <dgm:t>
        <a:bodyPr/>
        <a:lstStyle/>
        <a:p>
          <a:r>
            <a:rPr lang="en-US" dirty="0" smtClean="0"/>
            <a:t>Irrigation and Water Management</a:t>
          </a:r>
          <a:endParaRPr lang="en-US" dirty="0"/>
        </a:p>
      </dgm:t>
    </dgm:pt>
    <dgm:pt modelId="{C3386D69-F76E-4E9A-BD1F-A344879C6D04}" type="parTrans" cxnId="{74029C70-3648-40E0-9C9B-FD88C7EE6E59}">
      <dgm:prSet/>
      <dgm:spPr/>
      <dgm:t>
        <a:bodyPr/>
        <a:lstStyle/>
        <a:p>
          <a:endParaRPr lang="en-US"/>
        </a:p>
      </dgm:t>
    </dgm:pt>
    <dgm:pt modelId="{93D03FE9-D674-4F78-B9C9-ECCE7C677157}" type="sibTrans" cxnId="{74029C70-3648-40E0-9C9B-FD88C7EE6E59}">
      <dgm:prSet/>
      <dgm:spPr/>
      <dgm:t>
        <a:bodyPr/>
        <a:lstStyle/>
        <a:p>
          <a:endParaRPr lang="en-US"/>
        </a:p>
      </dgm:t>
    </dgm:pt>
    <dgm:pt modelId="{DEEF4091-D14C-4492-9D35-4EEFAFDFA0DF}">
      <dgm:prSet phldrT="[Text]" phldr="1"/>
      <dgm:spPr>
        <a:solidFill>
          <a:schemeClr val="bg1">
            <a:lumMod val="50000"/>
          </a:schemeClr>
        </a:solidFill>
      </dgm:spPr>
      <dgm:t>
        <a:bodyPr/>
        <a:lstStyle/>
        <a:p>
          <a:endParaRPr lang="en-US" dirty="0"/>
        </a:p>
      </dgm:t>
    </dgm:pt>
    <dgm:pt modelId="{3861E1D8-016A-43E4-8302-4932C7413926}" type="parTrans" cxnId="{CE8B61B3-9C6A-4C5C-9DA9-1CB74B698AB3}">
      <dgm:prSet/>
      <dgm:spPr/>
      <dgm:t>
        <a:bodyPr/>
        <a:lstStyle/>
        <a:p>
          <a:endParaRPr lang="en-US"/>
        </a:p>
      </dgm:t>
    </dgm:pt>
    <dgm:pt modelId="{352DB77C-0B95-4757-B18F-8D9083099C19}" type="sibTrans" cxnId="{CE8B61B3-9C6A-4C5C-9DA9-1CB74B698AB3}">
      <dgm:prSet/>
      <dgm:spPr/>
      <dgm:t>
        <a:bodyPr/>
        <a:lstStyle/>
        <a:p>
          <a:endParaRPr lang="en-US"/>
        </a:p>
      </dgm:t>
    </dgm:pt>
    <dgm:pt modelId="{3AB53074-6926-4DE8-92C5-5E3879E9268E}">
      <dgm:prSet phldrT="[Text]"/>
      <dgm:spPr>
        <a:ln>
          <a:solidFill>
            <a:schemeClr val="bg1">
              <a:lumMod val="50000"/>
            </a:schemeClr>
          </a:solidFill>
        </a:ln>
      </dgm:spPr>
      <dgm:t>
        <a:bodyPr/>
        <a:lstStyle/>
        <a:p>
          <a:r>
            <a:rPr lang="en-US" dirty="0" smtClean="0"/>
            <a:t>Gender</a:t>
          </a:r>
          <a:endParaRPr lang="en-US" dirty="0"/>
        </a:p>
      </dgm:t>
    </dgm:pt>
    <dgm:pt modelId="{5634F648-FA95-4D2A-B03F-D73519F1D91A}" type="parTrans" cxnId="{8F3663C9-E63B-4129-8FE4-0ED9B310CBD7}">
      <dgm:prSet/>
      <dgm:spPr/>
      <dgm:t>
        <a:bodyPr/>
        <a:lstStyle/>
        <a:p>
          <a:endParaRPr lang="en-US"/>
        </a:p>
      </dgm:t>
    </dgm:pt>
    <dgm:pt modelId="{A3AF7910-82D0-4F01-9CC8-938EAE6105D5}" type="sibTrans" cxnId="{8F3663C9-E63B-4129-8FE4-0ED9B310CBD7}">
      <dgm:prSet/>
      <dgm:spPr/>
      <dgm:t>
        <a:bodyPr/>
        <a:lstStyle/>
        <a:p>
          <a:endParaRPr lang="en-US"/>
        </a:p>
      </dgm:t>
    </dgm:pt>
    <dgm:pt modelId="{B34D06C9-7662-4FFE-9E6D-E7E7FF66C5AF}">
      <dgm:prSet/>
      <dgm:spPr>
        <a:solidFill>
          <a:schemeClr val="bg1">
            <a:lumMod val="50000"/>
          </a:schemeClr>
        </a:solidFill>
      </dgm:spPr>
      <dgm:t>
        <a:bodyPr/>
        <a:lstStyle/>
        <a:p>
          <a:endParaRPr lang="en-US"/>
        </a:p>
      </dgm:t>
    </dgm:pt>
    <dgm:pt modelId="{A744ED2D-43F7-47D2-BA9D-BEA06FEECF30}" type="parTrans" cxnId="{47763891-085F-42E3-A134-43146FEB521A}">
      <dgm:prSet/>
      <dgm:spPr/>
      <dgm:t>
        <a:bodyPr/>
        <a:lstStyle/>
        <a:p>
          <a:endParaRPr lang="en-US"/>
        </a:p>
      </dgm:t>
    </dgm:pt>
    <dgm:pt modelId="{10B6D264-FB1D-43E8-986C-B55E37DFA131}" type="sibTrans" cxnId="{47763891-085F-42E3-A134-43146FEB521A}">
      <dgm:prSet/>
      <dgm:spPr/>
      <dgm:t>
        <a:bodyPr/>
        <a:lstStyle/>
        <a:p>
          <a:endParaRPr lang="en-US"/>
        </a:p>
      </dgm:t>
    </dgm:pt>
    <dgm:pt modelId="{ED9D7900-6491-45F4-A46B-0A1B68847D54}">
      <dgm:prSet/>
      <dgm:spPr>
        <a:solidFill>
          <a:schemeClr val="bg1">
            <a:lumMod val="50000"/>
          </a:schemeClr>
        </a:solidFill>
      </dgm:spPr>
      <dgm:t>
        <a:bodyPr/>
        <a:lstStyle/>
        <a:p>
          <a:endParaRPr lang="en-US"/>
        </a:p>
      </dgm:t>
    </dgm:pt>
    <dgm:pt modelId="{4141F348-34EF-47F0-8022-35904D2B38AC}" type="parTrans" cxnId="{35B64D94-D348-406C-B50E-DCA5A625313F}">
      <dgm:prSet/>
      <dgm:spPr/>
      <dgm:t>
        <a:bodyPr/>
        <a:lstStyle/>
        <a:p>
          <a:endParaRPr lang="en-US"/>
        </a:p>
      </dgm:t>
    </dgm:pt>
    <dgm:pt modelId="{DCDDD4C1-EEBD-4706-8944-7B8D087BCA84}" type="sibTrans" cxnId="{35B64D94-D348-406C-B50E-DCA5A625313F}">
      <dgm:prSet/>
      <dgm:spPr/>
      <dgm:t>
        <a:bodyPr/>
        <a:lstStyle/>
        <a:p>
          <a:endParaRPr lang="en-US"/>
        </a:p>
      </dgm:t>
    </dgm:pt>
    <dgm:pt modelId="{01A8C0C3-0F95-4656-8AF3-7484CCA3C749}">
      <dgm:prSet/>
      <dgm:spPr>
        <a:ln>
          <a:solidFill>
            <a:schemeClr val="bg1">
              <a:lumMod val="50000"/>
            </a:schemeClr>
          </a:solidFill>
        </a:ln>
      </dgm:spPr>
      <dgm:t>
        <a:bodyPr/>
        <a:lstStyle/>
        <a:p>
          <a:r>
            <a:rPr lang="en-US" dirty="0" smtClean="0"/>
            <a:t>Enterprise and Marketing Promotion</a:t>
          </a:r>
          <a:endParaRPr lang="en-US" dirty="0"/>
        </a:p>
      </dgm:t>
    </dgm:pt>
    <dgm:pt modelId="{ACF6908D-75A2-419F-89F6-9E34B8A82058}" type="parTrans" cxnId="{D07E8E8E-2042-459C-9498-BDB2E042277F}">
      <dgm:prSet/>
      <dgm:spPr/>
      <dgm:t>
        <a:bodyPr/>
        <a:lstStyle/>
        <a:p>
          <a:endParaRPr lang="en-US"/>
        </a:p>
      </dgm:t>
    </dgm:pt>
    <dgm:pt modelId="{0CA364D6-E303-43E8-8D0A-BB8C66AC22B0}" type="sibTrans" cxnId="{D07E8E8E-2042-459C-9498-BDB2E042277F}">
      <dgm:prSet/>
      <dgm:spPr/>
      <dgm:t>
        <a:bodyPr/>
        <a:lstStyle/>
        <a:p>
          <a:endParaRPr lang="en-US"/>
        </a:p>
      </dgm:t>
    </dgm:pt>
    <dgm:pt modelId="{39364FFF-378E-4713-A6B2-DEAC2CEEB0B5}">
      <dgm:prSet/>
      <dgm:spPr>
        <a:ln>
          <a:solidFill>
            <a:schemeClr val="bg1">
              <a:lumMod val="50000"/>
            </a:schemeClr>
          </a:solidFill>
        </a:ln>
      </dgm:spPr>
      <dgm:t>
        <a:bodyPr/>
        <a:lstStyle/>
        <a:p>
          <a:r>
            <a:rPr lang="en-US" dirty="0" smtClean="0"/>
            <a:t>Research and Extension Services</a:t>
          </a:r>
          <a:endParaRPr lang="en-US" dirty="0"/>
        </a:p>
      </dgm:t>
    </dgm:pt>
    <dgm:pt modelId="{D27780F8-176F-44E9-B161-F574C5B3074F}" type="parTrans" cxnId="{215FFAF4-1E55-4A18-B54B-25B3D1AE9C01}">
      <dgm:prSet/>
      <dgm:spPr/>
      <dgm:t>
        <a:bodyPr/>
        <a:lstStyle/>
        <a:p>
          <a:endParaRPr lang="en-US"/>
        </a:p>
      </dgm:t>
    </dgm:pt>
    <dgm:pt modelId="{0A8C413F-C4F1-456D-B823-D16D359A1F25}" type="sibTrans" cxnId="{215FFAF4-1E55-4A18-B54B-25B3D1AE9C01}">
      <dgm:prSet/>
      <dgm:spPr/>
      <dgm:t>
        <a:bodyPr/>
        <a:lstStyle/>
        <a:p>
          <a:endParaRPr lang="en-US"/>
        </a:p>
      </dgm:t>
    </dgm:pt>
    <dgm:pt modelId="{DEB1B4A5-DCC1-4D78-BC34-7466EDB40736}">
      <dgm:prSet phldrT="[Text]" phldr="1"/>
      <dgm:spPr>
        <a:solidFill>
          <a:srgbClr val="C00000"/>
        </a:solidFill>
      </dgm:spPr>
      <dgm:t>
        <a:bodyPr/>
        <a:lstStyle/>
        <a:p>
          <a:endParaRPr lang="en-US" dirty="0"/>
        </a:p>
      </dgm:t>
    </dgm:pt>
    <dgm:pt modelId="{23F6E667-163B-49FA-BA8D-8C8D9397AB52}" type="sibTrans" cxnId="{F8C15D98-11A4-4682-9DED-EC9B27675D6B}">
      <dgm:prSet/>
      <dgm:spPr/>
      <dgm:t>
        <a:bodyPr/>
        <a:lstStyle/>
        <a:p>
          <a:endParaRPr lang="en-US"/>
        </a:p>
      </dgm:t>
    </dgm:pt>
    <dgm:pt modelId="{6183AAC7-FD34-4107-811E-8C1E65AB0ED3}" type="parTrans" cxnId="{F8C15D98-11A4-4682-9DED-EC9B27675D6B}">
      <dgm:prSet/>
      <dgm:spPr/>
      <dgm:t>
        <a:bodyPr/>
        <a:lstStyle/>
        <a:p>
          <a:endParaRPr lang="en-US"/>
        </a:p>
      </dgm:t>
    </dgm:pt>
    <dgm:pt modelId="{2FAED0B7-6F83-4267-94CD-0DFC3A55285E}" type="pres">
      <dgm:prSet presAssocID="{29A2BA46-704C-4119-ADA6-B7119DB24977}" presName="linearFlow" presStyleCnt="0">
        <dgm:presLayoutVars>
          <dgm:dir/>
          <dgm:animLvl val="lvl"/>
          <dgm:resizeHandles val="exact"/>
        </dgm:presLayoutVars>
      </dgm:prSet>
      <dgm:spPr/>
      <dgm:t>
        <a:bodyPr/>
        <a:lstStyle/>
        <a:p>
          <a:endParaRPr lang="en-US"/>
        </a:p>
      </dgm:t>
    </dgm:pt>
    <dgm:pt modelId="{257B9B0C-48CF-48EB-94FD-553F99874378}" type="pres">
      <dgm:prSet presAssocID="{DEB1B4A5-DCC1-4D78-BC34-7466EDB40736}" presName="composite" presStyleCnt="0"/>
      <dgm:spPr/>
    </dgm:pt>
    <dgm:pt modelId="{FEACFBC8-E86E-45C3-98B4-854874EE3CF1}" type="pres">
      <dgm:prSet presAssocID="{DEB1B4A5-DCC1-4D78-BC34-7466EDB40736}" presName="parentText" presStyleLbl="alignNode1" presStyleIdx="0" presStyleCnt="5">
        <dgm:presLayoutVars>
          <dgm:chMax val="1"/>
          <dgm:bulletEnabled val="1"/>
        </dgm:presLayoutVars>
      </dgm:prSet>
      <dgm:spPr/>
      <dgm:t>
        <a:bodyPr/>
        <a:lstStyle/>
        <a:p>
          <a:endParaRPr lang="en-US"/>
        </a:p>
      </dgm:t>
    </dgm:pt>
    <dgm:pt modelId="{143A0E09-DA63-4074-A533-DC4F3F416144}" type="pres">
      <dgm:prSet presAssocID="{DEB1B4A5-DCC1-4D78-BC34-7466EDB40736}" presName="descendantText" presStyleLbl="alignAcc1" presStyleIdx="0" presStyleCnt="5">
        <dgm:presLayoutVars>
          <dgm:bulletEnabled val="1"/>
        </dgm:presLayoutVars>
      </dgm:prSet>
      <dgm:spPr/>
      <dgm:t>
        <a:bodyPr/>
        <a:lstStyle/>
        <a:p>
          <a:endParaRPr lang="en-US"/>
        </a:p>
      </dgm:t>
    </dgm:pt>
    <dgm:pt modelId="{567D86EE-1B48-4EDB-A8A7-8F061ED4AD1E}" type="pres">
      <dgm:prSet presAssocID="{23F6E667-163B-49FA-BA8D-8C8D9397AB52}" presName="sp" presStyleCnt="0"/>
      <dgm:spPr/>
    </dgm:pt>
    <dgm:pt modelId="{DCDF71E8-0169-4080-933E-5E87EEA7E6C0}" type="pres">
      <dgm:prSet presAssocID="{EB577800-E77B-4A73-98E9-3EE1DF3A20A6}" presName="composite" presStyleCnt="0"/>
      <dgm:spPr/>
    </dgm:pt>
    <dgm:pt modelId="{8A3DEFBF-1C98-47D8-B668-D6F8B7413186}" type="pres">
      <dgm:prSet presAssocID="{EB577800-E77B-4A73-98E9-3EE1DF3A20A6}" presName="parentText" presStyleLbl="alignNode1" presStyleIdx="1" presStyleCnt="5">
        <dgm:presLayoutVars>
          <dgm:chMax val="1"/>
          <dgm:bulletEnabled val="1"/>
        </dgm:presLayoutVars>
      </dgm:prSet>
      <dgm:spPr/>
      <dgm:t>
        <a:bodyPr/>
        <a:lstStyle/>
        <a:p>
          <a:endParaRPr lang="en-US"/>
        </a:p>
      </dgm:t>
    </dgm:pt>
    <dgm:pt modelId="{9791213B-D21D-4DE1-B154-01015B38B2AE}" type="pres">
      <dgm:prSet presAssocID="{EB577800-E77B-4A73-98E9-3EE1DF3A20A6}" presName="descendantText" presStyleLbl="alignAcc1" presStyleIdx="1" presStyleCnt="5">
        <dgm:presLayoutVars>
          <dgm:bulletEnabled val="1"/>
        </dgm:presLayoutVars>
      </dgm:prSet>
      <dgm:spPr/>
      <dgm:t>
        <a:bodyPr/>
        <a:lstStyle/>
        <a:p>
          <a:endParaRPr lang="en-US"/>
        </a:p>
      </dgm:t>
    </dgm:pt>
    <dgm:pt modelId="{33CDBA9E-7EE2-4635-B677-E090D2D53A65}" type="pres">
      <dgm:prSet presAssocID="{94F46F34-3709-451B-998F-E07DC3818CF9}" presName="sp" presStyleCnt="0"/>
      <dgm:spPr/>
    </dgm:pt>
    <dgm:pt modelId="{A03458EC-0D76-4B6B-8C9A-426435A2C936}" type="pres">
      <dgm:prSet presAssocID="{B34D06C9-7662-4FFE-9E6D-E7E7FF66C5AF}" presName="composite" presStyleCnt="0"/>
      <dgm:spPr/>
    </dgm:pt>
    <dgm:pt modelId="{80740589-4C88-4919-AD8C-15A99176F039}" type="pres">
      <dgm:prSet presAssocID="{B34D06C9-7662-4FFE-9E6D-E7E7FF66C5AF}" presName="parentText" presStyleLbl="alignNode1" presStyleIdx="2" presStyleCnt="5">
        <dgm:presLayoutVars>
          <dgm:chMax val="1"/>
          <dgm:bulletEnabled val="1"/>
        </dgm:presLayoutVars>
      </dgm:prSet>
      <dgm:spPr/>
      <dgm:t>
        <a:bodyPr/>
        <a:lstStyle/>
        <a:p>
          <a:endParaRPr lang="en-US"/>
        </a:p>
      </dgm:t>
    </dgm:pt>
    <dgm:pt modelId="{1DDF3113-0864-4EB4-9A75-B7492AAAC8A3}" type="pres">
      <dgm:prSet presAssocID="{B34D06C9-7662-4FFE-9E6D-E7E7FF66C5AF}" presName="descendantText" presStyleLbl="alignAcc1" presStyleIdx="2" presStyleCnt="5">
        <dgm:presLayoutVars>
          <dgm:bulletEnabled val="1"/>
        </dgm:presLayoutVars>
      </dgm:prSet>
      <dgm:spPr/>
      <dgm:t>
        <a:bodyPr/>
        <a:lstStyle/>
        <a:p>
          <a:endParaRPr lang="en-US"/>
        </a:p>
      </dgm:t>
    </dgm:pt>
    <dgm:pt modelId="{FEAC198B-8D58-4E84-9129-D2D670292DA9}" type="pres">
      <dgm:prSet presAssocID="{10B6D264-FB1D-43E8-986C-B55E37DFA131}" presName="sp" presStyleCnt="0"/>
      <dgm:spPr/>
    </dgm:pt>
    <dgm:pt modelId="{C6A55FAB-6084-421D-A300-733696C7BD97}" type="pres">
      <dgm:prSet presAssocID="{ED9D7900-6491-45F4-A46B-0A1B68847D54}" presName="composite" presStyleCnt="0"/>
      <dgm:spPr/>
    </dgm:pt>
    <dgm:pt modelId="{0BA3DCE4-01DD-4D8A-BA49-AE5731EF75FB}" type="pres">
      <dgm:prSet presAssocID="{ED9D7900-6491-45F4-A46B-0A1B68847D54}" presName="parentText" presStyleLbl="alignNode1" presStyleIdx="3" presStyleCnt="5">
        <dgm:presLayoutVars>
          <dgm:chMax val="1"/>
          <dgm:bulletEnabled val="1"/>
        </dgm:presLayoutVars>
      </dgm:prSet>
      <dgm:spPr/>
      <dgm:t>
        <a:bodyPr/>
        <a:lstStyle/>
        <a:p>
          <a:endParaRPr lang="en-US"/>
        </a:p>
      </dgm:t>
    </dgm:pt>
    <dgm:pt modelId="{75F3549A-E97B-4AF7-A9F8-D27DFEA0A2DB}" type="pres">
      <dgm:prSet presAssocID="{ED9D7900-6491-45F4-A46B-0A1B68847D54}" presName="descendantText" presStyleLbl="alignAcc1" presStyleIdx="3" presStyleCnt="5">
        <dgm:presLayoutVars>
          <dgm:bulletEnabled val="1"/>
        </dgm:presLayoutVars>
      </dgm:prSet>
      <dgm:spPr/>
      <dgm:t>
        <a:bodyPr/>
        <a:lstStyle/>
        <a:p>
          <a:endParaRPr lang="en-US"/>
        </a:p>
      </dgm:t>
    </dgm:pt>
    <dgm:pt modelId="{02AAD43F-1F69-419B-86FB-9E2CD2A268E1}" type="pres">
      <dgm:prSet presAssocID="{DCDDD4C1-EEBD-4706-8944-7B8D087BCA84}" presName="sp" presStyleCnt="0"/>
      <dgm:spPr/>
    </dgm:pt>
    <dgm:pt modelId="{F6C6D003-3D55-4D77-AAA1-737384659406}" type="pres">
      <dgm:prSet presAssocID="{DEEF4091-D14C-4492-9D35-4EEFAFDFA0DF}" presName="composite" presStyleCnt="0"/>
      <dgm:spPr/>
    </dgm:pt>
    <dgm:pt modelId="{C535F2E7-B005-4B87-BDD6-6E46F51022D6}" type="pres">
      <dgm:prSet presAssocID="{DEEF4091-D14C-4492-9D35-4EEFAFDFA0DF}" presName="parentText" presStyleLbl="alignNode1" presStyleIdx="4" presStyleCnt="5">
        <dgm:presLayoutVars>
          <dgm:chMax val="1"/>
          <dgm:bulletEnabled val="1"/>
        </dgm:presLayoutVars>
      </dgm:prSet>
      <dgm:spPr/>
      <dgm:t>
        <a:bodyPr/>
        <a:lstStyle/>
        <a:p>
          <a:endParaRPr lang="en-US"/>
        </a:p>
      </dgm:t>
    </dgm:pt>
    <dgm:pt modelId="{69AA2BAB-C671-4B9F-B86A-B624D8F353BC}" type="pres">
      <dgm:prSet presAssocID="{DEEF4091-D14C-4492-9D35-4EEFAFDFA0DF}" presName="descendantText" presStyleLbl="alignAcc1" presStyleIdx="4" presStyleCnt="5">
        <dgm:presLayoutVars>
          <dgm:bulletEnabled val="1"/>
        </dgm:presLayoutVars>
      </dgm:prSet>
      <dgm:spPr/>
      <dgm:t>
        <a:bodyPr/>
        <a:lstStyle/>
        <a:p>
          <a:endParaRPr lang="en-US"/>
        </a:p>
      </dgm:t>
    </dgm:pt>
  </dgm:ptLst>
  <dgm:cxnLst>
    <dgm:cxn modelId="{796F6811-DF47-4A13-B0B1-E6799DFEF06A}" srcId="{DEB1B4A5-DCC1-4D78-BC34-7466EDB40736}" destId="{B0B27781-A2C5-49A0-9BDD-EFEE43D81BFA}" srcOrd="0" destOrd="0" parTransId="{DC5D59E5-E325-4077-9A21-7D2DA7BAB909}" sibTransId="{DE029790-9253-4A1E-BD43-ACFCC1F093E4}"/>
    <dgm:cxn modelId="{8880A66A-ADEA-471B-92D8-15F9F3F2CC9E}" type="presOf" srcId="{3AB53074-6926-4DE8-92C5-5E3879E9268E}" destId="{69AA2BAB-C671-4B9F-B86A-B624D8F353BC}" srcOrd="0" destOrd="0" presId="urn:microsoft.com/office/officeart/2005/8/layout/chevron2"/>
    <dgm:cxn modelId="{6D7E4C20-669A-493F-8246-55DFA4C558E2}" type="presOf" srcId="{B34D06C9-7662-4FFE-9E6D-E7E7FF66C5AF}" destId="{80740589-4C88-4919-AD8C-15A99176F039}" srcOrd="0" destOrd="0" presId="urn:microsoft.com/office/officeart/2005/8/layout/chevron2"/>
    <dgm:cxn modelId="{FE145DC2-BDA7-4956-B86A-17266EA3D6FA}" type="presOf" srcId="{DEB1B4A5-DCC1-4D78-BC34-7466EDB40736}" destId="{FEACFBC8-E86E-45C3-98B4-854874EE3CF1}" srcOrd="0" destOrd="0" presId="urn:microsoft.com/office/officeart/2005/8/layout/chevron2"/>
    <dgm:cxn modelId="{CE8B61B3-9C6A-4C5C-9DA9-1CB74B698AB3}" srcId="{29A2BA46-704C-4119-ADA6-B7119DB24977}" destId="{DEEF4091-D14C-4492-9D35-4EEFAFDFA0DF}" srcOrd="4" destOrd="0" parTransId="{3861E1D8-016A-43E4-8302-4932C7413926}" sibTransId="{352DB77C-0B95-4757-B18F-8D9083099C19}"/>
    <dgm:cxn modelId="{F8C15D98-11A4-4682-9DED-EC9B27675D6B}" srcId="{29A2BA46-704C-4119-ADA6-B7119DB24977}" destId="{DEB1B4A5-DCC1-4D78-BC34-7466EDB40736}" srcOrd="0" destOrd="0" parTransId="{6183AAC7-FD34-4107-811E-8C1E65AB0ED3}" sibTransId="{23F6E667-163B-49FA-BA8D-8C8D9397AB52}"/>
    <dgm:cxn modelId="{D5011839-37C7-47EC-B8EF-FCC918CF5434}" type="presOf" srcId="{39364FFF-378E-4713-A6B2-DEAC2CEEB0B5}" destId="{75F3549A-E97B-4AF7-A9F8-D27DFEA0A2DB}" srcOrd="0" destOrd="0" presId="urn:microsoft.com/office/officeart/2005/8/layout/chevron2"/>
    <dgm:cxn modelId="{5A68E8B4-7571-4DA7-AD8C-318FDEC3C5E7}" type="presOf" srcId="{01A8C0C3-0F95-4656-8AF3-7484CCA3C749}" destId="{1DDF3113-0864-4EB4-9A75-B7492AAAC8A3}" srcOrd="0" destOrd="0" presId="urn:microsoft.com/office/officeart/2005/8/layout/chevron2"/>
    <dgm:cxn modelId="{0D44840F-B24B-4814-83BF-01DF6D723E13}" type="presOf" srcId="{ED9D7900-6491-45F4-A46B-0A1B68847D54}" destId="{0BA3DCE4-01DD-4D8A-BA49-AE5731EF75FB}" srcOrd="0" destOrd="0" presId="urn:microsoft.com/office/officeart/2005/8/layout/chevron2"/>
    <dgm:cxn modelId="{6973B374-475A-41EB-AF52-7D41CC8FC6AA}" type="presOf" srcId="{29A2BA46-704C-4119-ADA6-B7119DB24977}" destId="{2FAED0B7-6F83-4267-94CD-0DFC3A55285E}" srcOrd="0" destOrd="0" presId="urn:microsoft.com/office/officeart/2005/8/layout/chevron2"/>
    <dgm:cxn modelId="{215FFAF4-1E55-4A18-B54B-25B3D1AE9C01}" srcId="{ED9D7900-6491-45F4-A46B-0A1B68847D54}" destId="{39364FFF-378E-4713-A6B2-DEAC2CEEB0B5}" srcOrd="0" destOrd="0" parTransId="{D27780F8-176F-44E9-B161-F574C5B3074F}" sibTransId="{0A8C413F-C4F1-456D-B823-D16D359A1F25}"/>
    <dgm:cxn modelId="{74029C70-3648-40E0-9C9B-FD88C7EE6E59}" srcId="{EB577800-E77B-4A73-98E9-3EE1DF3A20A6}" destId="{2F6B0C7E-00FE-46AC-BC00-F8DF79F3EC0C}" srcOrd="0" destOrd="0" parTransId="{C3386D69-F76E-4E9A-BD1F-A344879C6D04}" sibTransId="{93D03FE9-D674-4F78-B9C9-ECCE7C677157}"/>
    <dgm:cxn modelId="{35B64D94-D348-406C-B50E-DCA5A625313F}" srcId="{29A2BA46-704C-4119-ADA6-B7119DB24977}" destId="{ED9D7900-6491-45F4-A46B-0A1B68847D54}" srcOrd="3" destOrd="0" parTransId="{4141F348-34EF-47F0-8022-35904D2B38AC}" sibTransId="{DCDDD4C1-EEBD-4706-8944-7B8D087BCA84}"/>
    <dgm:cxn modelId="{46885B3A-C0D1-45D2-A5C7-F99E03A7179F}" srcId="{29A2BA46-704C-4119-ADA6-B7119DB24977}" destId="{EB577800-E77B-4A73-98E9-3EE1DF3A20A6}" srcOrd="1" destOrd="0" parTransId="{745BFC57-453F-4339-83E3-AD89A87DB077}" sibTransId="{94F46F34-3709-451B-998F-E07DC3818CF9}"/>
    <dgm:cxn modelId="{42E0CE65-6BD7-466D-B720-EFA9027E1AF2}" type="presOf" srcId="{2F6B0C7E-00FE-46AC-BC00-F8DF79F3EC0C}" destId="{9791213B-D21D-4DE1-B154-01015B38B2AE}" srcOrd="0" destOrd="0" presId="urn:microsoft.com/office/officeart/2005/8/layout/chevron2"/>
    <dgm:cxn modelId="{8F3663C9-E63B-4129-8FE4-0ED9B310CBD7}" srcId="{DEEF4091-D14C-4492-9D35-4EEFAFDFA0DF}" destId="{3AB53074-6926-4DE8-92C5-5E3879E9268E}" srcOrd="0" destOrd="0" parTransId="{5634F648-FA95-4D2A-B03F-D73519F1D91A}" sibTransId="{A3AF7910-82D0-4F01-9CC8-938EAE6105D5}"/>
    <dgm:cxn modelId="{83C1BFAC-D89B-49FB-91F1-0EDEB0F93FE0}" type="presOf" srcId="{B0B27781-A2C5-49A0-9BDD-EFEE43D81BFA}" destId="{143A0E09-DA63-4074-A533-DC4F3F416144}" srcOrd="0" destOrd="0" presId="urn:microsoft.com/office/officeart/2005/8/layout/chevron2"/>
    <dgm:cxn modelId="{D07E8E8E-2042-459C-9498-BDB2E042277F}" srcId="{B34D06C9-7662-4FFE-9E6D-E7E7FF66C5AF}" destId="{01A8C0C3-0F95-4656-8AF3-7484CCA3C749}" srcOrd="0" destOrd="0" parTransId="{ACF6908D-75A2-419F-89F6-9E34B8A82058}" sibTransId="{0CA364D6-E303-43E8-8D0A-BB8C66AC22B0}"/>
    <dgm:cxn modelId="{DBD7054F-5C9F-46E9-A575-64EA72655F13}" type="presOf" srcId="{EB577800-E77B-4A73-98E9-3EE1DF3A20A6}" destId="{8A3DEFBF-1C98-47D8-B668-D6F8B7413186}" srcOrd="0" destOrd="0" presId="urn:microsoft.com/office/officeart/2005/8/layout/chevron2"/>
    <dgm:cxn modelId="{BD3D60CB-106B-4C3B-9E43-CD14F0E2DA2C}" type="presOf" srcId="{DEEF4091-D14C-4492-9D35-4EEFAFDFA0DF}" destId="{C535F2E7-B005-4B87-BDD6-6E46F51022D6}" srcOrd="0" destOrd="0" presId="urn:microsoft.com/office/officeart/2005/8/layout/chevron2"/>
    <dgm:cxn modelId="{47763891-085F-42E3-A134-43146FEB521A}" srcId="{29A2BA46-704C-4119-ADA6-B7119DB24977}" destId="{B34D06C9-7662-4FFE-9E6D-E7E7FF66C5AF}" srcOrd="2" destOrd="0" parTransId="{A744ED2D-43F7-47D2-BA9D-BEA06FEECF30}" sibTransId="{10B6D264-FB1D-43E8-986C-B55E37DFA131}"/>
    <dgm:cxn modelId="{86F4915F-5B45-4C8F-9699-883275B92510}" type="presParOf" srcId="{2FAED0B7-6F83-4267-94CD-0DFC3A55285E}" destId="{257B9B0C-48CF-48EB-94FD-553F99874378}" srcOrd="0" destOrd="0" presId="urn:microsoft.com/office/officeart/2005/8/layout/chevron2"/>
    <dgm:cxn modelId="{940E1EB0-4F98-43B1-9433-2288FA58D117}" type="presParOf" srcId="{257B9B0C-48CF-48EB-94FD-553F99874378}" destId="{FEACFBC8-E86E-45C3-98B4-854874EE3CF1}" srcOrd="0" destOrd="0" presId="urn:microsoft.com/office/officeart/2005/8/layout/chevron2"/>
    <dgm:cxn modelId="{01BD2ADB-B8DA-47BA-9CE8-265844953E4C}" type="presParOf" srcId="{257B9B0C-48CF-48EB-94FD-553F99874378}" destId="{143A0E09-DA63-4074-A533-DC4F3F416144}" srcOrd="1" destOrd="0" presId="urn:microsoft.com/office/officeart/2005/8/layout/chevron2"/>
    <dgm:cxn modelId="{0B501BC2-0EDF-4C0D-A771-54BC35791BB5}" type="presParOf" srcId="{2FAED0B7-6F83-4267-94CD-0DFC3A55285E}" destId="{567D86EE-1B48-4EDB-A8A7-8F061ED4AD1E}" srcOrd="1" destOrd="0" presId="urn:microsoft.com/office/officeart/2005/8/layout/chevron2"/>
    <dgm:cxn modelId="{1965FCB9-9D2D-49D6-A884-DDDDC133DFF3}" type="presParOf" srcId="{2FAED0B7-6F83-4267-94CD-0DFC3A55285E}" destId="{DCDF71E8-0169-4080-933E-5E87EEA7E6C0}" srcOrd="2" destOrd="0" presId="urn:microsoft.com/office/officeart/2005/8/layout/chevron2"/>
    <dgm:cxn modelId="{6E546EC6-68E2-4F9B-9819-34639085E296}" type="presParOf" srcId="{DCDF71E8-0169-4080-933E-5E87EEA7E6C0}" destId="{8A3DEFBF-1C98-47D8-B668-D6F8B7413186}" srcOrd="0" destOrd="0" presId="urn:microsoft.com/office/officeart/2005/8/layout/chevron2"/>
    <dgm:cxn modelId="{136B9E62-E27A-4EFB-B31E-A33096F735F5}" type="presParOf" srcId="{DCDF71E8-0169-4080-933E-5E87EEA7E6C0}" destId="{9791213B-D21D-4DE1-B154-01015B38B2AE}" srcOrd="1" destOrd="0" presId="urn:microsoft.com/office/officeart/2005/8/layout/chevron2"/>
    <dgm:cxn modelId="{E2B0D5A2-1663-4B1F-B761-A7E6A2BA35BD}" type="presParOf" srcId="{2FAED0B7-6F83-4267-94CD-0DFC3A55285E}" destId="{33CDBA9E-7EE2-4635-B677-E090D2D53A65}" srcOrd="3" destOrd="0" presId="urn:microsoft.com/office/officeart/2005/8/layout/chevron2"/>
    <dgm:cxn modelId="{879F90EB-BA40-4F4D-8027-7C6B5B0AA193}" type="presParOf" srcId="{2FAED0B7-6F83-4267-94CD-0DFC3A55285E}" destId="{A03458EC-0D76-4B6B-8C9A-426435A2C936}" srcOrd="4" destOrd="0" presId="urn:microsoft.com/office/officeart/2005/8/layout/chevron2"/>
    <dgm:cxn modelId="{9F41E497-D9D4-4E7B-BB31-B0532A6A8FB8}" type="presParOf" srcId="{A03458EC-0D76-4B6B-8C9A-426435A2C936}" destId="{80740589-4C88-4919-AD8C-15A99176F039}" srcOrd="0" destOrd="0" presId="urn:microsoft.com/office/officeart/2005/8/layout/chevron2"/>
    <dgm:cxn modelId="{7B8552E0-9101-4CF5-9A51-CA1363C084FE}" type="presParOf" srcId="{A03458EC-0D76-4B6B-8C9A-426435A2C936}" destId="{1DDF3113-0864-4EB4-9A75-B7492AAAC8A3}" srcOrd="1" destOrd="0" presId="urn:microsoft.com/office/officeart/2005/8/layout/chevron2"/>
    <dgm:cxn modelId="{D3F8B8DF-7ACF-4C1B-9A5C-3CBAA394681D}" type="presParOf" srcId="{2FAED0B7-6F83-4267-94CD-0DFC3A55285E}" destId="{FEAC198B-8D58-4E84-9129-D2D670292DA9}" srcOrd="5" destOrd="0" presId="urn:microsoft.com/office/officeart/2005/8/layout/chevron2"/>
    <dgm:cxn modelId="{B31E0920-2DE7-41D8-83DD-DCC07A7D6066}" type="presParOf" srcId="{2FAED0B7-6F83-4267-94CD-0DFC3A55285E}" destId="{C6A55FAB-6084-421D-A300-733696C7BD97}" srcOrd="6" destOrd="0" presId="urn:microsoft.com/office/officeart/2005/8/layout/chevron2"/>
    <dgm:cxn modelId="{2A45562D-1566-42F6-BEDC-EF512624E4AA}" type="presParOf" srcId="{C6A55FAB-6084-421D-A300-733696C7BD97}" destId="{0BA3DCE4-01DD-4D8A-BA49-AE5731EF75FB}" srcOrd="0" destOrd="0" presId="urn:microsoft.com/office/officeart/2005/8/layout/chevron2"/>
    <dgm:cxn modelId="{8CF1DFB0-DD96-46BA-BEC3-9A02F271FE64}" type="presParOf" srcId="{C6A55FAB-6084-421D-A300-733696C7BD97}" destId="{75F3549A-E97B-4AF7-A9F8-D27DFEA0A2DB}" srcOrd="1" destOrd="0" presId="urn:microsoft.com/office/officeart/2005/8/layout/chevron2"/>
    <dgm:cxn modelId="{465EF378-3F56-48B0-B678-7CEB53DB9462}" type="presParOf" srcId="{2FAED0B7-6F83-4267-94CD-0DFC3A55285E}" destId="{02AAD43F-1F69-419B-86FB-9E2CD2A268E1}" srcOrd="7" destOrd="0" presId="urn:microsoft.com/office/officeart/2005/8/layout/chevron2"/>
    <dgm:cxn modelId="{0A77546B-4485-45D4-A954-9B7E9F417B58}" type="presParOf" srcId="{2FAED0B7-6F83-4267-94CD-0DFC3A55285E}" destId="{F6C6D003-3D55-4D77-AAA1-737384659406}" srcOrd="8" destOrd="0" presId="urn:microsoft.com/office/officeart/2005/8/layout/chevron2"/>
    <dgm:cxn modelId="{FCFADD42-1051-4BAF-8314-CCFD27CBC2D8}" type="presParOf" srcId="{F6C6D003-3D55-4D77-AAA1-737384659406}" destId="{C535F2E7-B005-4B87-BDD6-6E46F51022D6}" srcOrd="0" destOrd="0" presId="urn:microsoft.com/office/officeart/2005/8/layout/chevron2"/>
    <dgm:cxn modelId="{509A1A32-1A2D-4B84-A3C3-6C39E5682A8A}" type="presParOf" srcId="{F6C6D003-3D55-4D77-AAA1-737384659406}" destId="{69AA2BAB-C671-4B9F-B86A-B624D8F353BC}" srcOrd="1" destOrd="0" presId="urn:microsoft.com/office/officeart/2005/8/layout/chevron2"/>
  </dgm:cxnLst>
  <dgm:bg/>
  <dgm:whole>
    <a:ln w="9525" cap="flat" cmpd="sng" algn="ctr">
      <a:solidFill>
        <a:schemeClr val="bg1">
          <a:lumMod val="50000"/>
        </a:schemeClr>
      </a:solid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2BA46-704C-4119-ADA6-B7119DB249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B27781-A2C5-49A0-9BDD-EFEE43D81BFA}">
      <dgm:prSet phldrT="[Text]"/>
      <dgm:spPr>
        <a:ln>
          <a:solidFill>
            <a:schemeClr val="bg1">
              <a:lumMod val="50000"/>
            </a:schemeClr>
          </a:solidFill>
        </a:ln>
      </dgm:spPr>
      <dgm:t>
        <a:bodyPr/>
        <a:lstStyle/>
        <a:p>
          <a:r>
            <a:rPr lang="en-US" dirty="0" smtClean="0"/>
            <a:t>Rural Finance</a:t>
          </a:r>
          <a:endParaRPr lang="en-US" dirty="0"/>
        </a:p>
      </dgm:t>
    </dgm:pt>
    <dgm:pt modelId="{DC5D59E5-E325-4077-9A21-7D2DA7BAB909}" type="parTrans" cxnId="{796F6811-DF47-4A13-B0B1-E6799DFEF06A}">
      <dgm:prSet/>
      <dgm:spPr/>
      <dgm:t>
        <a:bodyPr/>
        <a:lstStyle/>
        <a:p>
          <a:endParaRPr lang="en-US"/>
        </a:p>
      </dgm:t>
    </dgm:pt>
    <dgm:pt modelId="{DE029790-9253-4A1E-BD43-ACFCC1F093E4}" type="sibTrans" cxnId="{796F6811-DF47-4A13-B0B1-E6799DFEF06A}">
      <dgm:prSet/>
      <dgm:spPr/>
      <dgm:t>
        <a:bodyPr/>
        <a:lstStyle/>
        <a:p>
          <a:endParaRPr lang="en-US"/>
        </a:p>
      </dgm:t>
    </dgm:pt>
    <dgm:pt modelId="{EB577800-E77B-4A73-98E9-3EE1DF3A20A6}">
      <dgm:prSet phldrT="[Text]" phldr="1"/>
      <dgm:spPr>
        <a:solidFill>
          <a:srgbClr val="C00000"/>
        </a:solidFill>
      </dgm:spPr>
      <dgm:t>
        <a:bodyPr/>
        <a:lstStyle/>
        <a:p>
          <a:endParaRPr lang="en-US" dirty="0"/>
        </a:p>
      </dgm:t>
    </dgm:pt>
    <dgm:pt modelId="{745BFC57-453F-4339-83E3-AD89A87DB077}" type="parTrans" cxnId="{46885B3A-C0D1-45D2-A5C7-F99E03A7179F}">
      <dgm:prSet/>
      <dgm:spPr/>
      <dgm:t>
        <a:bodyPr/>
        <a:lstStyle/>
        <a:p>
          <a:endParaRPr lang="en-US"/>
        </a:p>
      </dgm:t>
    </dgm:pt>
    <dgm:pt modelId="{94F46F34-3709-451B-998F-E07DC3818CF9}" type="sibTrans" cxnId="{46885B3A-C0D1-45D2-A5C7-F99E03A7179F}">
      <dgm:prSet/>
      <dgm:spPr/>
      <dgm:t>
        <a:bodyPr/>
        <a:lstStyle/>
        <a:p>
          <a:endParaRPr lang="en-US"/>
        </a:p>
      </dgm:t>
    </dgm:pt>
    <dgm:pt modelId="{2F6B0C7E-00FE-46AC-BC00-F8DF79F3EC0C}">
      <dgm:prSet phldrT="[Text]"/>
      <dgm:spPr>
        <a:ln>
          <a:solidFill>
            <a:schemeClr val="bg1">
              <a:lumMod val="50000"/>
            </a:schemeClr>
          </a:solidFill>
        </a:ln>
      </dgm:spPr>
      <dgm:t>
        <a:bodyPr/>
        <a:lstStyle/>
        <a:p>
          <a:r>
            <a:rPr lang="en-US" dirty="0" smtClean="0"/>
            <a:t>Irrigation and Water Management</a:t>
          </a:r>
          <a:endParaRPr lang="en-US" dirty="0"/>
        </a:p>
      </dgm:t>
    </dgm:pt>
    <dgm:pt modelId="{C3386D69-F76E-4E9A-BD1F-A344879C6D04}" type="parTrans" cxnId="{74029C70-3648-40E0-9C9B-FD88C7EE6E59}">
      <dgm:prSet/>
      <dgm:spPr/>
      <dgm:t>
        <a:bodyPr/>
        <a:lstStyle/>
        <a:p>
          <a:endParaRPr lang="en-US"/>
        </a:p>
      </dgm:t>
    </dgm:pt>
    <dgm:pt modelId="{93D03FE9-D674-4F78-B9C9-ECCE7C677157}" type="sibTrans" cxnId="{74029C70-3648-40E0-9C9B-FD88C7EE6E59}">
      <dgm:prSet/>
      <dgm:spPr/>
      <dgm:t>
        <a:bodyPr/>
        <a:lstStyle/>
        <a:p>
          <a:endParaRPr lang="en-US"/>
        </a:p>
      </dgm:t>
    </dgm:pt>
    <dgm:pt modelId="{DEEF4091-D14C-4492-9D35-4EEFAFDFA0DF}">
      <dgm:prSet phldrT="[Text]" phldr="1"/>
      <dgm:spPr>
        <a:solidFill>
          <a:schemeClr val="bg1">
            <a:lumMod val="50000"/>
          </a:schemeClr>
        </a:solidFill>
      </dgm:spPr>
      <dgm:t>
        <a:bodyPr/>
        <a:lstStyle/>
        <a:p>
          <a:endParaRPr lang="en-US" dirty="0"/>
        </a:p>
      </dgm:t>
    </dgm:pt>
    <dgm:pt modelId="{3861E1D8-016A-43E4-8302-4932C7413926}" type="parTrans" cxnId="{CE8B61B3-9C6A-4C5C-9DA9-1CB74B698AB3}">
      <dgm:prSet/>
      <dgm:spPr/>
      <dgm:t>
        <a:bodyPr/>
        <a:lstStyle/>
        <a:p>
          <a:endParaRPr lang="en-US"/>
        </a:p>
      </dgm:t>
    </dgm:pt>
    <dgm:pt modelId="{352DB77C-0B95-4757-B18F-8D9083099C19}" type="sibTrans" cxnId="{CE8B61B3-9C6A-4C5C-9DA9-1CB74B698AB3}">
      <dgm:prSet/>
      <dgm:spPr/>
      <dgm:t>
        <a:bodyPr/>
        <a:lstStyle/>
        <a:p>
          <a:endParaRPr lang="en-US"/>
        </a:p>
      </dgm:t>
    </dgm:pt>
    <dgm:pt modelId="{3AB53074-6926-4DE8-92C5-5E3879E9268E}">
      <dgm:prSet phldrT="[Text]"/>
      <dgm:spPr>
        <a:ln>
          <a:solidFill>
            <a:schemeClr val="bg1">
              <a:lumMod val="50000"/>
            </a:schemeClr>
          </a:solidFill>
        </a:ln>
      </dgm:spPr>
      <dgm:t>
        <a:bodyPr/>
        <a:lstStyle/>
        <a:p>
          <a:r>
            <a:rPr lang="en-US" dirty="0" smtClean="0"/>
            <a:t>Gender</a:t>
          </a:r>
          <a:endParaRPr lang="en-US" dirty="0"/>
        </a:p>
      </dgm:t>
    </dgm:pt>
    <dgm:pt modelId="{5634F648-FA95-4D2A-B03F-D73519F1D91A}" type="parTrans" cxnId="{8F3663C9-E63B-4129-8FE4-0ED9B310CBD7}">
      <dgm:prSet/>
      <dgm:spPr/>
      <dgm:t>
        <a:bodyPr/>
        <a:lstStyle/>
        <a:p>
          <a:endParaRPr lang="en-US"/>
        </a:p>
      </dgm:t>
    </dgm:pt>
    <dgm:pt modelId="{A3AF7910-82D0-4F01-9CC8-938EAE6105D5}" type="sibTrans" cxnId="{8F3663C9-E63B-4129-8FE4-0ED9B310CBD7}">
      <dgm:prSet/>
      <dgm:spPr/>
      <dgm:t>
        <a:bodyPr/>
        <a:lstStyle/>
        <a:p>
          <a:endParaRPr lang="en-US"/>
        </a:p>
      </dgm:t>
    </dgm:pt>
    <dgm:pt modelId="{B34D06C9-7662-4FFE-9E6D-E7E7FF66C5AF}">
      <dgm:prSet/>
      <dgm:spPr>
        <a:solidFill>
          <a:schemeClr val="bg1">
            <a:lumMod val="50000"/>
          </a:schemeClr>
        </a:solidFill>
      </dgm:spPr>
      <dgm:t>
        <a:bodyPr/>
        <a:lstStyle/>
        <a:p>
          <a:endParaRPr lang="en-US"/>
        </a:p>
      </dgm:t>
    </dgm:pt>
    <dgm:pt modelId="{A744ED2D-43F7-47D2-BA9D-BEA06FEECF30}" type="parTrans" cxnId="{47763891-085F-42E3-A134-43146FEB521A}">
      <dgm:prSet/>
      <dgm:spPr/>
      <dgm:t>
        <a:bodyPr/>
        <a:lstStyle/>
        <a:p>
          <a:endParaRPr lang="en-US"/>
        </a:p>
      </dgm:t>
    </dgm:pt>
    <dgm:pt modelId="{10B6D264-FB1D-43E8-986C-B55E37DFA131}" type="sibTrans" cxnId="{47763891-085F-42E3-A134-43146FEB521A}">
      <dgm:prSet/>
      <dgm:spPr/>
      <dgm:t>
        <a:bodyPr/>
        <a:lstStyle/>
        <a:p>
          <a:endParaRPr lang="en-US"/>
        </a:p>
      </dgm:t>
    </dgm:pt>
    <dgm:pt modelId="{ED9D7900-6491-45F4-A46B-0A1B68847D54}">
      <dgm:prSet/>
      <dgm:spPr>
        <a:solidFill>
          <a:schemeClr val="bg1">
            <a:lumMod val="50000"/>
          </a:schemeClr>
        </a:solidFill>
      </dgm:spPr>
      <dgm:t>
        <a:bodyPr/>
        <a:lstStyle/>
        <a:p>
          <a:endParaRPr lang="en-US"/>
        </a:p>
      </dgm:t>
    </dgm:pt>
    <dgm:pt modelId="{4141F348-34EF-47F0-8022-35904D2B38AC}" type="parTrans" cxnId="{35B64D94-D348-406C-B50E-DCA5A625313F}">
      <dgm:prSet/>
      <dgm:spPr/>
      <dgm:t>
        <a:bodyPr/>
        <a:lstStyle/>
        <a:p>
          <a:endParaRPr lang="en-US"/>
        </a:p>
      </dgm:t>
    </dgm:pt>
    <dgm:pt modelId="{DCDDD4C1-EEBD-4706-8944-7B8D087BCA84}" type="sibTrans" cxnId="{35B64D94-D348-406C-B50E-DCA5A625313F}">
      <dgm:prSet/>
      <dgm:spPr/>
      <dgm:t>
        <a:bodyPr/>
        <a:lstStyle/>
        <a:p>
          <a:endParaRPr lang="en-US"/>
        </a:p>
      </dgm:t>
    </dgm:pt>
    <dgm:pt modelId="{01A8C0C3-0F95-4656-8AF3-7484CCA3C749}">
      <dgm:prSet/>
      <dgm:spPr>
        <a:ln>
          <a:solidFill>
            <a:schemeClr val="bg1">
              <a:lumMod val="50000"/>
            </a:schemeClr>
          </a:solidFill>
        </a:ln>
      </dgm:spPr>
      <dgm:t>
        <a:bodyPr/>
        <a:lstStyle/>
        <a:p>
          <a:r>
            <a:rPr lang="en-US" dirty="0" smtClean="0"/>
            <a:t>Enterprise and Marketing Promotion</a:t>
          </a:r>
          <a:endParaRPr lang="en-US" dirty="0"/>
        </a:p>
      </dgm:t>
    </dgm:pt>
    <dgm:pt modelId="{ACF6908D-75A2-419F-89F6-9E34B8A82058}" type="parTrans" cxnId="{D07E8E8E-2042-459C-9498-BDB2E042277F}">
      <dgm:prSet/>
      <dgm:spPr/>
      <dgm:t>
        <a:bodyPr/>
        <a:lstStyle/>
        <a:p>
          <a:endParaRPr lang="en-US"/>
        </a:p>
      </dgm:t>
    </dgm:pt>
    <dgm:pt modelId="{0CA364D6-E303-43E8-8D0A-BB8C66AC22B0}" type="sibTrans" cxnId="{D07E8E8E-2042-459C-9498-BDB2E042277F}">
      <dgm:prSet/>
      <dgm:spPr/>
      <dgm:t>
        <a:bodyPr/>
        <a:lstStyle/>
        <a:p>
          <a:endParaRPr lang="en-US"/>
        </a:p>
      </dgm:t>
    </dgm:pt>
    <dgm:pt modelId="{39364FFF-378E-4713-A6B2-DEAC2CEEB0B5}">
      <dgm:prSet/>
      <dgm:spPr>
        <a:ln>
          <a:solidFill>
            <a:schemeClr val="bg1">
              <a:lumMod val="50000"/>
            </a:schemeClr>
          </a:solidFill>
        </a:ln>
      </dgm:spPr>
      <dgm:t>
        <a:bodyPr/>
        <a:lstStyle/>
        <a:p>
          <a:r>
            <a:rPr lang="en-US" dirty="0" smtClean="0"/>
            <a:t>Research and Extension Services</a:t>
          </a:r>
          <a:endParaRPr lang="en-US" dirty="0"/>
        </a:p>
      </dgm:t>
    </dgm:pt>
    <dgm:pt modelId="{D27780F8-176F-44E9-B161-F574C5B3074F}" type="parTrans" cxnId="{215FFAF4-1E55-4A18-B54B-25B3D1AE9C01}">
      <dgm:prSet/>
      <dgm:spPr/>
      <dgm:t>
        <a:bodyPr/>
        <a:lstStyle/>
        <a:p>
          <a:endParaRPr lang="en-US"/>
        </a:p>
      </dgm:t>
    </dgm:pt>
    <dgm:pt modelId="{0A8C413F-C4F1-456D-B823-D16D359A1F25}" type="sibTrans" cxnId="{215FFAF4-1E55-4A18-B54B-25B3D1AE9C01}">
      <dgm:prSet/>
      <dgm:spPr/>
      <dgm:t>
        <a:bodyPr/>
        <a:lstStyle/>
        <a:p>
          <a:endParaRPr lang="en-US"/>
        </a:p>
      </dgm:t>
    </dgm:pt>
    <dgm:pt modelId="{DEB1B4A5-DCC1-4D78-BC34-7466EDB40736}">
      <dgm:prSet phldrT="[Text]" phldr="1"/>
      <dgm:spPr>
        <a:solidFill>
          <a:schemeClr val="bg1">
            <a:lumMod val="50000"/>
          </a:schemeClr>
        </a:solidFill>
      </dgm:spPr>
      <dgm:t>
        <a:bodyPr/>
        <a:lstStyle/>
        <a:p>
          <a:endParaRPr lang="en-US" dirty="0"/>
        </a:p>
      </dgm:t>
    </dgm:pt>
    <dgm:pt modelId="{23F6E667-163B-49FA-BA8D-8C8D9397AB52}" type="sibTrans" cxnId="{F8C15D98-11A4-4682-9DED-EC9B27675D6B}">
      <dgm:prSet/>
      <dgm:spPr/>
      <dgm:t>
        <a:bodyPr/>
        <a:lstStyle/>
        <a:p>
          <a:endParaRPr lang="en-US"/>
        </a:p>
      </dgm:t>
    </dgm:pt>
    <dgm:pt modelId="{6183AAC7-FD34-4107-811E-8C1E65AB0ED3}" type="parTrans" cxnId="{F8C15D98-11A4-4682-9DED-EC9B27675D6B}">
      <dgm:prSet/>
      <dgm:spPr/>
      <dgm:t>
        <a:bodyPr/>
        <a:lstStyle/>
        <a:p>
          <a:endParaRPr lang="en-US"/>
        </a:p>
      </dgm:t>
    </dgm:pt>
    <dgm:pt modelId="{2FAED0B7-6F83-4267-94CD-0DFC3A55285E}" type="pres">
      <dgm:prSet presAssocID="{29A2BA46-704C-4119-ADA6-B7119DB24977}" presName="linearFlow" presStyleCnt="0">
        <dgm:presLayoutVars>
          <dgm:dir/>
          <dgm:animLvl val="lvl"/>
          <dgm:resizeHandles val="exact"/>
        </dgm:presLayoutVars>
      </dgm:prSet>
      <dgm:spPr/>
      <dgm:t>
        <a:bodyPr/>
        <a:lstStyle/>
        <a:p>
          <a:endParaRPr lang="en-US"/>
        </a:p>
      </dgm:t>
    </dgm:pt>
    <dgm:pt modelId="{257B9B0C-48CF-48EB-94FD-553F99874378}" type="pres">
      <dgm:prSet presAssocID="{DEB1B4A5-DCC1-4D78-BC34-7466EDB40736}" presName="composite" presStyleCnt="0"/>
      <dgm:spPr/>
    </dgm:pt>
    <dgm:pt modelId="{FEACFBC8-E86E-45C3-98B4-854874EE3CF1}" type="pres">
      <dgm:prSet presAssocID="{DEB1B4A5-DCC1-4D78-BC34-7466EDB40736}" presName="parentText" presStyleLbl="alignNode1" presStyleIdx="0" presStyleCnt="5">
        <dgm:presLayoutVars>
          <dgm:chMax val="1"/>
          <dgm:bulletEnabled val="1"/>
        </dgm:presLayoutVars>
      </dgm:prSet>
      <dgm:spPr/>
      <dgm:t>
        <a:bodyPr/>
        <a:lstStyle/>
        <a:p>
          <a:endParaRPr lang="en-US"/>
        </a:p>
      </dgm:t>
    </dgm:pt>
    <dgm:pt modelId="{143A0E09-DA63-4074-A533-DC4F3F416144}" type="pres">
      <dgm:prSet presAssocID="{DEB1B4A5-DCC1-4D78-BC34-7466EDB40736}" presName="descendantText" presStyleLbl="alignAcc1" presStyleIdx="0" presStyleCnt="5">
        <dgm:presLayoutVars>
          <dgm:bulletEnabled val="1"/>
        </dgm:presLayoutVars>
      </dgm:prSet>
      <dgm:spPr/>
      <dgm:t>
        <a:bodyPr/>
        <a:lstStyle/>
        <a:p>
          <a:endParaRPr lang="en-US"/>
        </a:p>
      </dgm:t>
    </dgm:pt>
    <dgm:pt modelId="{567D86EE-1B48-4EDB-A8A7-8F061ED4AD1E}" type="pres">
      <dgm:prSet presAssocID="{23F6E667-163B-49FA-BA8D-8C8D9397AB52}" presName="sp" presStyleCnt="0"/>
      <dgm:spPr/>
    </dgm:pt>
    <dgm:pt modelId="{DCDF71E8-0169-4080-933E-5E87EEA7E6C0}" type="pres">
      <dgm:prSet presAssocID="{EB577800-E77B-4A73-98E9-3EE1DF3A20A6}" presName="composite" presStyleCnt="0"/>
      <dgm:spPr/>
    </dgm:pt>
    <dgm:pt modelId="{8A3DEFBF-1C98-47D8-B668-D6F8B7413186}" type="pres">
      <dgm:prSet presAssocID="{EB577800-E77B-4A73-98E9-3EE1DF3A20A6}" presName="parentText" presStyleLbl="alignNode1" presStyleIdx="1" presStyleCnt="5">
        <dgm:presLayoutVars>
          <dgm:chMax val="1"/>
          <dgm:bulletEnabled val="1"/>
        </dgm:presLayoutVars>
      </dgm:prSet>
      <dgm:spPr/>
      <dgm:t>
        <a:bodyPr/>
        <a:lstStyle/>
        <a:p>
          <a:endParaRPr lang="en-US"/>
        </a:p>
      </dgm:t>
    </dgm:pt>
    <dgm:pt modelId="{9791213B-D21D-4DE1-B154-01015B38B2AE}" type="pres">
      <dgm:prSet presAssocID="{EB577800-E77B-4A73-98E9-3EE1DF3A20A6}" presName="descendantText" presStyleLbl="alignAcc1" presStyleIdx="1" presStyleCnt="5">
        <dgm:presLayoutVars>
          <dgm:bulletEnabled val="1"/>
        </dgm:presLayoutVars>
      </dgm:prSet>
      <dgm:spPr/>
      <dgm:t>
        <a:bodyPr/>
        <a:lstStyle/>
        <a:p>
          <a:endParaRPr lang="en-US"/>
        </a:p>
      </dgm:t>
    </dgm:pt>
    <dgm:pt modelId="{33CDBA9E-7EE2-4635-B677-E090D2D53A65}" type="pres">
      <dgm:prSet presAssocID="{94F46F34-3709-451B-998F-E07DC3818CF9}" presName="sp" presStyleCnt="0"/>
      <dgm:spPr/>
    </dgm:pt>
    <dgm:pt modelId="{A03458EC-0D76-4B6B-8C9A-426435A2C936}" type="pres">
      <dgm:prSet presAssocID="{B34D06C9-7662-4FFE-9E6D-E7E7FF66C5AF}" presName="composite" presStyleCnt="0"/>
      <dgm:spPr/>
    </dgm:pt>
    <dgm:pt modelId="{80740589-4C88-4919-AD8C-15A99176F039}" type="pres">
      <dgm:prSet presAssocID="{B34D06C9-7662-4FFE-9E6D-E7E7FF66C5AF}" presName="parentText" presStyleLbl="alignNode1" presStyleIdx="2" presStyleCnt="5">
        <dgm:presLayoutVars>
          <dgm:chMax val="1"/>
          <dgm:bulletEnabled val="1"/>
        </dgm:presLayoutVars>
      </dgm:prSet>
      <dgm:spPr/>
      <dgm:t>
        <a:bodyPr/>
        <a:lstStyle/>
        <a:p>
          <a:endParaRPr lang="en-US"/>
        </a:p>
      </dgm:t>
    </dgm:pt>
    <dgm:pt modelId="{1DDF3113-0864-4EB4-9A75-B7492AAAC8A3}" type="pres">
      <dgm:prSet presAssocID="{B34D06C9-7662-4FFE-9E6D-E7E7FF66C5AF}" presName="descendantText" presStyleLbl="alignAcc1" presStyleIdx="2" presStyleCnt="5">
        <dgm:presLayoutVars>
          <dgm:bulletEnabled val="1"/>
        </dgm:presLayoutVars>
      </dgm:prSet>
      <dgm:spPr/>
      <dgm:t>
        <a:bodyPr/>
        <a:lstStyle/>
        <a:p>
          <a:endParaRPr lang="en-US"/>
        </a:p>
      </dgm:t>
    </dgm:pt>
    <dgm:pt modelId="{FEAC198B-8D58-4E84-9129-D2D670292DA9}" type="pres">
      <dgm:prSet presAssocID="{10B6D264-FB1D-43E8-986C-B55E37DFA131}" presName="sp" presStyleCnt="0"/>
      <dgm:spPr/>
    </dgm:pt>
    <dgm:pt modelId="{C6A55FAB-6084-421D-A300-733696C7BD97}" type="pres">
      <dgm:prSet presAssocID="{ED9D7900-6491-45F4-A46B-0A1B68847D54}" presName="composite" presStyleCnt="0"/>
      <dgm:spPr/>
    </dgm:pt>
    <dgm:pt modelId="{0BA3DCE4-01DD-4D8A-BA49-AE5731EF75FB}" type="pres">
      <dgm:prSet presAssocID="{ED9D7900-6491-45F4-A46B-0A1B68847D54}" presName="parentText" presStyleLbl="alignNode1" presStyleIdx="3" presStyleCnt="5">
        <dgm:presLayoutVars>
          <dgm:chMax val="1"/>
          <dgm:bulletEnabled val="1"/>
        </dgm:presLayoutVars>
      </dgm:prSet>
      <dgm:spPr/>
      <dgm:t>
        <a:bodyPr/>
        <a:lstStyle/>
        <a:p>
          <a:endParaRPr lang="en-US"/>
        </a:p>
      </dgm:t>
    </dgm:pt>
    <dgm:pt modelId="{75F3549A-E97B-4AF7-A9F8-D27DFEA0A2DB}" type="pres">
      <dgm:prSet presAssocID="{ED9D7900-6491-45F4-A46B-0A1B68847D54}" presName="descendantText" presStyleLbl="alignAcc1" presStyleIdx="3" presStyleCnt="5">
        <dgm:presLayoutVars>
          <dgm:bulletEnabled val="1"/>
        </dgm:presLayoutVars>
      </dgm:prSet>
      <dgm:spPr/>
      <dgm:t>
        <a:bodyPr/>
        <a:lstStyle/>
        <a:p>
          <a:endParaRPr lang="en-US"/>
        </a:p>
      </dgm:t>
    </dgm:pt>
    <dgm:pt modelId="{02AAD43F-1F69-419B-86FB-9E2CD2A268E1}" type="pres">
      <dgm:prSet presAssocID="{DCDDD4C1-EEBD-4706-8944-7B8D087BCA84}" presName="sp" presStyleCnt="0"/>
      <dgm:spPr/>
    </dgm:pt>
    <dgm:pt modelId="{F6C6D003-3D55-4D77-AAA1-737384659406}" type="pres">
      <dgm:prSet presAssocID="{DEEF4091-D14C-4492-9D35-4EEFAFDFA0DF}" presName="composite" presStyleCnt="0"/>
      <dgm:spPr/>
    </dgm:pt>
    <dgm:pt modelId="{C535F2E7-B005-4B87-BDD6-6E46F51022D6}" type="pres">
      <dgm:prSet presAssocID="{DEEF4091-D14C-4492-9D35-4EEFAFDFA0DF}" presName="parentText" presStyleLbl="alignNode1" presStyleIdx="4" presStyleCnt="5">
        <dgm:presLayoutVars>
          <dgm:chMax val="1"/>
          <dgm:bulletEnabled val="1"/>
        </dgm:presLayoutVars>
      </dgm:prSet>
      <dgm:spPr/>
      <dgm:t>
        <a:bodyPr/>
        <a:lstStyle/>
        <a:p>
          <a:endParaRPr lang="en-US"/>
        </a:p>
      </dgm:t>
    </dgm:pt>
    <dgm:pt modelId="{69AA2BAB-C671-4B9F-B86A-B624D8F353BC}" type="pres">
      <dgm:prSet presAssocID="{DEEF4091-D14C-4492-9D35-4EEFAFDFA0DF}" presName="descendantText" presStyleLbl="alignAcc1" presStyleIdx="4" presStyleCnt="5">
        <dgm:presLayoutVars>
          <dgm:bulletEnabled val="1"/>
        </dgm:presLayoutVars>
      </dgm:prSet>
      <dgm:spPr/>
      <dgm:t>
        <a:bodyPr/>
        <a:lstStyle/>
        <a:p>
          <a:endParaRPr lang="en-US"/>
        </a:p>
      </dgm:t>
    </dgm:pt>
  </dgm:ptLst>
  <dgm:cxnLst>
    <dgm:cxn modelId="{F8C15D98-11A4-4682-9DED-EC9B27675D6B}" srcId="{29A2BA46-704C-4119-ADA6-B7119DB24977}" destId="{DEB1B4A5-DCC1-4D78-BC34-7466EDB40736}" srcOrd="0" destOrd="0" parTransId="{6183AAC7-FD34-4107-811E-8C1E65AB0ED3}" sibTransId="{23F6E667-163B-49FA-BA8D-8C8D9397AB52}"/>
    <dgm:cxn modelId="{F2046640-B458-4EEA-8221-6E58353B837D}" type="presOf" srcId="{29A2BA46-704C-4119-ADA6-B7119DB24977}" destId="{2FAED0B7-6F83-4267-94CD-0DFC3A55285E}" srcOrd="0" destOrd="0" presId="urn:microsoft.com/office/officeart/2005/8/layout/chevron2"/>
    <dgm:cxn modelId="{5E557257-91BA-47CA-8FF4-0342A9CD49F4}" type="presOf" srcId="{B34D06C9-7662-4FFE-9E6D-E7E7FF66C5AF}" destId="{80740589-4C88-4919-AD8C-15A99176F039}" srcOrd="0" destOrd="0" presId="urn:microsoft.com/office/officeart/2005/8/layout/chevron2"/>
    <dgm:cxn modelId="{7A61E6F0-B1F8-4764-A1C6-824E8DC93F13}" type="presOf" srcId="{ED9D7900-6491-45F4-A46B-0A1B68847D54}" destId="{0BA3DCE4-01DD-4D8A-BA49-AE5731EF75FB}" srcOrd="0" destOrd="0" presId="urn:microsoft.com/office/officeart/2005/8/layout/chevron2"/>
    <dgm:cxn modelId="{CE8B61B3-9C6A-4C5C-9DA9-1CB74B698AB3}" srcId="{29A2BA46-704C-4119-ADA6-B7119DB24977}" destId="{DEEF4091-D14C-4492-9D35-4EEFAFDFA0DF}" srcOrd="4" destOrd="0" parTransId="{3861E1D8-016A-43E4-8302-4932C7413926}" sibTransId="{352DB77C-0B95-4757-B18F-8D9083099C19}"/>
    <dgm:cxn modelId="{B56A3E54-E7D7-46D1-886A-3488A54CE423}" type="presOf" srcId="{3AB53074-6926-4DE8-92C5-5E3879E9268E}" destId="{69AA2BAB-C671-4B9F-B86A-B624D8F353BC}" srcOrd="0" destOrd="0" presId="urn:microsoft.com/office/officeart/2005/8/layout/chevron2"/>
    <dgm:cxn modelId="{E2462268-713F-40FF-BFE9-3223FB278BAB}" type="presOf" srcId="{01A8C0C3-0F95-4656-8AF3-7484CCA3C749}" destId="{1DDF3113-0864-4EB4-9A75-B7492AAAC8A3}" srcOrd="0" destOrd="0" presId="urn:microsoft.com/office/officeart/2005/8/layout/chevron2"/>
    <dgm:cxn modelId="{403AB70F-3C21-4160-BEC7-C94469436E9F}" type="presOf" srcId="{DEEF4091-D14C-4492-9D35-4EEFAFDFA0DF}" destId="{C535F2E7-B005-4B87-BDD6-6E46F51022D6}" srcOrd="0" destOrd="0" presId="urn:microsoft.com/office/officeart/2005/8/layout/chevron2"/>
    <dgm:cxn modelId="{A7484EBB-F3AB-45B5-B5FD-AD3647AA5A8A}" type="presOf" srcId="{B0B27781-A2C5-49A0-9BDD-EFEE43D81BFA}" destId="{143A0E09-DA63-4074-A533-DC4F3F416144}" srcOrd="0" destOrd="0" presId="urn:microsoft.com/office/officeart/2005/8/layout/chevron2"/>
    <dgm:cxn modelId="{796F6811-DF47-4A13-B0B1-E6799DFEF06A}" srcId="{DEB1B4A5-DCC1-4D78-BC34-7466EDB40736}" destId="{B0B27781-A2C5-49A0-9BDD-EFEE43D81BFA}" srcOrd="0" destOrd="0" parTransId="{DC5D59E5-E325-4077-9A21-7D2DA7BAB909}" sibTransId="{DE029790-9253-4A1E-BD43-ACFCC1F093E4}"/>
    <dgm:cxn modelId="{5E9607B8-73B0-4D89-9EA0-20C3FF0A5907}" type="presOf" srcId="{39364FFF-378E-4713-A6B2-DEAC2CEEB0B5}" destId="{75F3549A-E97B-4AF7-A9F8-D27DFEA0A2DB}" srcOrd="0" destOrd="0" presId="urn:microsoft.com/office/officeart/2005/8/layout/chevron2"/>
    <dgm:cxn modelId="{8F3663C9-E63B-4129-8FE4-0ED9B310CBD7}" srcId="{DEEF4091-D14C-4492-9D35-4EEFAFDFA0DF}" destId="{3AB53074-6926-4DE8-92C5-5E3879E9268E}" srcOrd="0" destOrd="0" parTransId="{5634F648-FA95-4D2A-B03F-D73519F1D91A}" sibTransId="{A3AF7910-82D0-4F01-9CC8-938EAE6105D5}"/>
    <dgm:cxn modelId="{47763891-085F-42E3-A134-43146FEB521A}" srcId="{29A2BA46-704C-4119-ADA6-B7119DB24977}" destId="{B34D06C9-7662-4FFE-9E6D-E7E7FF66C5AF}" srcOrd="2" destOrd="0" parTransId="{A744ED2D-43F7-47D2-BA9D-BEA06FEECF30}" sibTransId="{10B6D264-FB1D-43E8-986C-B55E37DFA131}"/>
    <dgm:cxn modelId="{E0A967E3-AE5D-424D-B06C-46FBF72A97D1}" type="presOf" srcId="{DEB1B4A5-DCC1-4D78-BC34-7466EDB40736}" destId="{FEACFBC8-E86E-45C3-98B4-854874EE3CF1}" srcOrd="0" destOrd="0" presId="urn:microsoft.com/office/officeart/2005/8/layout/chevron2"/>
    <dgm:cxn modelId="{6A85C100-91E0-4DCB-BD9F-F4BF8505410A}" type="presOf" srcId="{EB577800-E77B-4A73-98E9-3EE1DF3A20A6}" destId="{8A3DEFBF-1C98-47D8-B668-D6F8B7413186}" srcOrd="0" destOrd="0" presId="urn:microsoft.com/office/officeart/2005/8/layout/chevron2"/>
    <dgm:cxn modelId="{D07E8E8E-2042-459C-9498-BDB2E042277F}" srcId="{B34D06C9-7662-4FFE-9E6D-E7E7FF66C5AF}" destId="{01A8C0C3-0F95-4656-8AF3-7484CCA3C749}" srcOrd="0" destOrd="0" parTransId="{ACF6908D-75A2-419F-89F6-9E34B8A82058}" sibTransId="{0CA364D6-E303-43E8-8D0A-BB8C66AC22B0}"/>
    <dgm:cxn modelId="{46885B3A-C0D1-45D2-A5C7-F99E03A7179F}" srcId="{29A2BA46-704C-4119-ADA6-B7119DB24977}" destId="{EB577800-E77B-4A73-98E9-3EE1DF3A20A6}" srcOrd="1" destOrd="0" parTransId="{745BFC57-453F-4339-83E3-AD89A87DB077}" sibTransId="{94F46F34-3709-451B-998F-E07DC3818CF9}"/>
    <dgm:cxn modelId="{215FFAF4-1E55-4A18-B54B-25B3D1AE9C01}" srcId="{ED9D7900-6491-45F4-A46B-0A1B68847D54}" destId="{39364FFF-378E-4713-A6B2-DEAC2CEEB0B5}" srcOrd="0" destOrd="0" parTransId="{D27780F8-176F-44E9-B161-F574C5B3074F}" sibTransId="{0A8C413F-C4F1-456D-B823-D16D359A1F25}"/>
    <dgm:cxn modelId="{6C9B2082-DD69-446C-84A1-DC111805D4E2}" type="presOf" srcId="{2F6B0C7E-00FE-46AC-BC00-F8DF79F3EC0C}" destId="{9791213B-D21D-4DE1-B154-01015B38B2AE}" srcOrd="0" destOrd="0" presId="urn:microsoft.com/office/officeart/2005/8/layout/chevron2"/>
    <dgm:cxn modelId="{35B64D94-D348-406C-B50E-DCA5A625313F}" srcId="{29A2BA46-704C-4119-ADA6-B7119DB24977}" destId="{ED9D7900-6491-45F4-A46B-0A1B68847D54}" srcOrd="3" destOrd="0" parTransId="{4141F348-34EF-47F0-8022-35904D2B38AC}" sibTransId="{DCDDD4C1-EEBD-4706-8944-7B8D087BCA84}"/>
    <dgm:cxn modelId="{74029C70-3648-40E0-9C9B-FD88C7EE6E59}" srcId="{EB577800-E77B-4A73-98E9-3EE1DF3A20A6}" destId="{2F6B0C7E-00FE-46AC-BC00-F8DF79F3EC0C}" srcOrd="0" destOrd="0" parTransId="{C3386D69-F76E-4E9A-BD1F-A344879C6D04}" sibTransId="{93D03FE9-D674-4F78-B9C9-ECCE7C677157}"/>
    <dgm:cxn modelId="{21D451FC-C109-495E-BDFE-47CE5450DEA3}" type="presParOf" srcId="{2FAED0B7-6F83-4267-94CD-0DFC3A55285E}" destId="{257B9B0C-48CF-48EB-94FD-553F99874378}" srcOrd="0" destOrd="0" presId="urn:microsoft.com/office/officeart/2005/8/layout/chevron2"/>
    <dgm:cxn modelId="{EA51FD7C-BD8D-4078-891C-022CE71D14FA}" type="presParOf" srcId="{257B9B0C-48CF-48EB-94FD-553F99874378}" destId="{FEACFBC8-E86E-45C3-98B4-854874EE3CF1}" srcOrd="0" destOrd="0" presId="urn:microsoft.com/office/officeart/2005/8/layout/chevron2"/>
    <dgm:cxn modelId="{3FB5DC96-840F-47C4-821B-6139CD65DD66}" type="presParOf" srcId="{257B9B0C-48CF-48EB-94FD-553F99874378}" destId="{143A0E09-DA63-4074-A533-DC4F3F416144}" srcOrd="1" destOrd="0" presId="urn:microsoft.com/office/officeart/2005/8/layout/chevron2"/>
    <dgm:cxn modelId="{BBBF3463-7E06-46A7-B1DD-ADEBBF8B5FC7}" type="presParOf" srcId="{2FAED0B7-6F83-4267-94CD-0DFC3A55285E}" destId="{567D86EE-1B48-4EDB-A8A7-8F061ED4AD1E}" srcOrd="1" destOrd="0" presId="urn:microsoft.com/office/officeart/2005/8/layout/chevron2"/>
    <dgm:cxn modelId="{D45BAC89-A50F-4068-B53B-9A3D5F623064}" type="presParOf" srcId="{2FAED0B7-6F83-4267-94CD-0DFC3A55285E}" destId="{DCDF71E8-0169-4080-933E-5E87EEA7E6C0}" srcOrd="2" destOrd="0" presId="urn:microsoft.com/office/officeart/2005/8/layout/chevron2"/>
    <dgm:cxn modelId="{322B2C78-F150-4796-AA1F-3AE75AC15EB8}" type="presParOf" srcId="{DCDF71E8-0169-4080-933E-5E87EEA7E6C0}" destId="{8A3DEFBF-1C98-47D8-B668-D6F8B7413186}" srcOrd="0" destOrd="0" presId="urn:microsoft.com/office/officeart/2005/8/layout/chevron2"/>
    <dgm:cxn modelId="{45474439-BC19-423E-9778-7F0B09F84B57}" type="presParOf" srcId="{DCDF71E8-0169-4080-933E-5E87EEA7E6C0}" destId="{9791213B-D21D-4DE1-B154-01015B38B2AE}" srcOrd="1" destOrd="0" presId="urn:microsoft.com/office/officeart/2005/8/layout/chevron2"/>
    <dgm:cxn modelId="{88BC8253-5C74-47A2-ACF4-5C4B87B70F51}" type="presParOf" srcId="{2FAED0B7-6F83-4267-94CD-0DFC3A55285E}" destId="{33CDBA9E-7EE2-4635-B677-E090D2D53A65}" srcOrd="3" destOrd="0" presId="urn:microsoft.com/office/officeart/2005/8/layout/chevron2"/>
    <dgm:cxn modelId="{E6A9FAEE-BC21-445A-97B4-83C002A06A2B}" type="presParOf" srcId="{2FAED0B7-6F83-4267-94CD-0DFC3A55285E}" destId="{A03458EC-0D76-4B6B-8C9A-426435A2C936}" srcOrd="4" destOrd="0" presId="urn:microsoft.com/office/officeart/2005/8/layout/chevron2"/>
    <dgm:cxn modelId="{B131DDAF-0CB0-492E-94FE-E463C8821D21}" type="presParOf" srcId="{A03458EC-0D76-4B6B-8C9A-426435A2C936}" destId="{80740589-4C88-4919-AD8C-15A99176F039}" srcOrd="0" destOrd="0" presId="urn:microsoft.com/office/officeart/2005/8/layout/chevron2"/>
    <dgm:cxn modelId="{35CCD2E7-BDFF-4EA4-AF18-A7B61A0CA2F7}" type="presParOf" srcId="{A03458EC-0D76-4B6B-8C9A-426435A2C936}" destId="{1DDF3113-0864-4EB4-9A75-B7492AAAC8A3}" srcOrd="1" destOrd="0" presId="urn:microsoft.com/office/officeart/2005/8/layout/chevron2"/>
    <dgm:cxn modelId="{AFB3873F-D16A-4984-8E1C-505469168088}" type="presParOf" srcId="{2FAED0B7-6F83-4267-94CD-0DFC3A55285E}" destId="{FEAC198B-8D58-4E84-9129-D2D670292DA9}" srcOrd="5" destOrd="0" presId="urn:microsoft.com/office/officeart/2005/8/layout/chevron2"/>
    <dgm:cxn modelId="{7A2B959E-062B-42BE-B325-915388FD19EC}" type="presParOf" srcId="{2FAED0B7-6F83-4267-94CD-0DFC3A55285E}" destId="{C6A55FAB-6084-421D-A300-733696C7BD97}" srcOrd="6" destOrd="0" presId="urn:microsoft.com/office/officeart/2005/8/layout/chevron2"/>
    <dgm:cxn modelId="{28615ED5-B35C-4ED6-9BAC-64AA86EB9248}" type="presParOf" srcId="{C6A55FAB-6084-421D-A300-733696C7BD97}" destId="{0BA3DCE4-01DD-4D8A-BA49-AE5731EF75FB}" srcOrd="0" destOrd="0" presId="urn:microsoft.com/office/officeart/2005/8/layout/chevron2"/>
    <dgm:cxn modelId="{F790DD3B-8FB1-4EC1-94F8-9FEAC720AF79}" type="presParOf" srcId="{C6A55FAB-6084-421D-A300-733696C7BD97}" destId="{75F3549A-E97B-4AF7-A9F8-D27DFEA0A2DB}" srcOrd="1" destOrd="0" presId="urn:microsoft.com/office/officeart/2005/8/layout/chevron2"/>
    <dgm:cxn modelId="{2E96C9F7-9076-4658-BBA2-1A9261519920}" type="presParOf" srcId="{2FAED0B7-6F83-4267-94CD-0DFC3A55285E}" destId="{02AAD43F-1F69-419B-86FB-9E2CD2A268E1}" srcOrd="7" destOrd="0" presId="urn:microsoft.com/office/officeart/2005/8/layout/chevron2"/>
    <dgm:cxn modelId="{2EADABE1-5C56-4418-BA8E-C6445110BF11}" type="presParOf" srcId="{2FAED0B7-6F83-4267-94CD-0DFC3A55285E}" destId="{F6C6D003-3D55-4D77-AAA1-737384659406}" srcOrd="8" destOrd="0" presId="urn:microsoft.com/office/officeart/2005/8/layout/chevron2"/>
    <dgm:cxn modelId="{B6C379A0-9277-426A-905E-DCCF33CBC717}" type="presParOf" srcId="{F6C6D003-3D55-4D77-AAA1-737384659406}" destId="{C535F2E7-B005-4B87-BDD6-6E46F51022D6}" srcOrd="0" destOrd="0" presId="urn:microsoft.com/office/officeart/2005/8/layout/chevron2"/>
    <dgm:cxn modelId="{FCCF17BA-5A23-4C5E-87D4-7868D2BA360C}" type="presParOf" srcId="{F6C6D003-3D55-4D77-AAA1-737384659406}" destId="{69AA2BAB-C671-4B9F-B86A-B624D8F353BC}" srcOrd="1" destOrd="0" presId="urn:microsoft.com/office/officeart/2005/8/layout/chevron2"/>
  </dgm:cxnLst>
  <dgm:bg/>
  <dgm:whole>
    <a:ln>
      <a:solidFill>
        <a:schemeClr val="bg1">
          <a:lumMod val="5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58DB1-AD3F-47F0-AD66-A141D1C387C0}" type="doc">
      <dgm:prSet loTypeId="urn:microsoft.com/office/officeart/2005/8/layout/target1" loCatId="relationship" qsTypeId="urn:microsoft.com/office/officeart/2005/8/quickstyle/simple1" qsCatId="simple" csTypeId="urn:microsoft.com/office/officeart/2005/8/colors/accent1_2" csCatId="accent1" phldr="1"/>
      <dgm:spPr/>
    </dgm:pt>
    <dgm:pt modelId="{D407BA21-AB00-44EE-8310-7A299F917AB1}">
      <dgm:prSet phldrT="[Text]" custT="1"/>
      <dgm:spPr/>
      <dgm:t>
        <a:bodyPr/>
        <a:lstStyle/>
        <a:p>
          <a:r>
            <a:rPr lang="en-US" sz="1600" dirty="0" smtClean="0"/>
            <a:t>WUCs</a:t>
          </a:r>
          <a:endParaRPr lang="en-US" sz="1600" dirty="0"/>
        </a:p>
      </dgm:t>
    </dgm:pt>
    <dgm:pt modelId="{486D8422-C800-4005-A371-AA12AFBFA075}" type="parTrans" cxnId="{42C9DF09-2F09-4F82-A9B1-D887D6119FB9}">
      <dgm:prSet/>
      <dgm:spPr/>
      <dgm:t>
        <a:bodyPr/>
        <a:lstStyle/>
        <a:p>
          <a:endParaRPr lang="en-US"/>
        </a:p>
      </dgm:t>
    </dgm:pt>
    <dgm:pt modelId="{09429C0B-CEB7-4518-9E43-6DA27C8454F9}" type="sibTrans" cxnId="{42C9DF09-2F09-4F82-A9B1-D887D6119FB9}">
      <dgm:prSet/>
      <dgm:spPr/>
      <dgm:t>
        <a:bodyPr/>
        <a:lstStyle/>
        <a:p>
          <a:endParaRPr lang="en-US"/>
        </a:p>
      </dgm:t>
    </dgm:pt>
    <dgm:pt modelId="{92648453-7A4B-476A-9D0C-D78F0F543EC7}">
      <dgm:prSet phldrT="[Text]" custT="1"/>
      <dgm:spPr/>
      <dgm:t>
        <a:bodyPr/>
        <a:lstStyle/>
        <a:p>
          <a:r>
            <a:rPr lang="en-US" sz="1600" dirty="0" smtClean="0"/>
            <a:t>WUAs</a:t>
          </a:r>
          <a:endParaRPr lang="en-US" sz="1600" dirty="0"/>
        </a:p>
      </dgm:t>
    </dgm:pt>
    <dgm:pt modelId="{D8DD810C-1364-4303-947C-093CB5E20FF4}" type="parTrans" cxnId="{C387A5D2-4EA5-4D62-A02F-5775238BD837}">
      <dgm:prSet/>
      <dgm:spPr/>
      <dgm:t>
        <a:bodyPr/>
        <a:lstStyle/>
        <a:p>
          <a:endParaRPr lang="en-US"/>
        </a:p>
      </dgm:t>
    </dgm:pt>
    <dgm:pt modelId="{0726BF2F-11CB-4163-BF29-1D1D3A45AD59}" type="sibTrans" cxnId="{C387A5D2-4EA5-4D62-A02F-5775238BD837}">
      <dgm:prSet/>
      <dgm:spPr/>
      <dgm:t>
        <a:bodyPr/>
        <a:lstStyle/>
        <a:p>
          <a:endParaRPr lang="en-US"/>
        </a:p>
      </dgm:t>
    </dgm:pt>
    <dgm:pt modelId="{24AAB1C9-ECFC-4912-A7B6-84BF2F8D01C6}">
      <dgm:prSet phldrT="[Text]" custT="1"/>
      <dgm:spPr/>
      <dgm:t>
        <a:bodyPr/>
        <a:lstStyle/>
        <a:p>
          <a:r>
            <a:rPr lang="en-US" sz="1600" dirty="0" smtClean="0"/>
            <a:t>BCWUAs</a:t>
          </a:r>
          <a:endParaRPr lang="en-US" sz="1600" dirty="0"/>
        </a:p>
      </dgm:t>
    </dgm:pt>
    <dgm:pt modelId="{D87B0EDE-7A9B-4AD4-8F6E-DB99671072D1}" type="parTrans" cxnId="{BBDEC46C-8CE6-4055-BE9F-79E56C67AB1A}">
      <dgm:prSet/>
      <dgm:spPr/>
      <dgm:t>
        <a:bodyPr/>
        <a:lstStyle/>
        <a:p>
          <a:endParaRPr lang="en-US"/>
        </a:p>
      </dgm:t>
    </dgm:pt>
    <dgm:pt modelId="{EEE33956-8D9D-40CA-891A-4B8569A97603}" type="sibTrans" cxnId="{BBDEC46C-8CE6-4055-BE9F-79E56C67AB1A}">
      <dgm:prSet/>
      <dgm:spPr/>
      <dgm:t>
        <a:bodyPr/>
        <a:lstStyle/>
        <a:p>
          <a:endParaRPr lang="en-US"/>
        </a:p>
      </dgm:t>
    </dgm:pt>
    <dgm:pt modelId="{1145AFF6-34A9-4348-BAFA-031CB8DC80CF}" type="pres">
      <dgm:prSet presAssocID="{45E58DB1-AD3F-47F0-AD66-A141D1C387C0}" presName="composite" presStyleCnt="0">
        <dgm:presLayoutVars>
          <dgm:chMax val="5"/>
          <dgm:dir/>
          <dgm:resizeHandles val="exact"/>
        </dgm:presLayoutVars>
      </dgm:prSet>
      <dgm:spPr/>
    </dgm:pt>
    <dgm:pt modelId="{2562FA71-BDDA-4C5A-9D89-FEAB72671245}" type="pres">
      <dgm:prSet presAssocID="{D407BA21-AB00-44EE-8310-7A299F917AB1}" presName="circle1" presStyleLbl="lnNode1" presStyleIdx="0" presStyleCnt="3"/>
      <dgm:spPr>
        <a:solidFill>
          <a:schemeClr val="bg2">
            <a:lumMod val="25000"/>
          </a:schemeClr>
        </a:solidFill>
      </dgm:spPr>
    </dgm:pt>
    <dgm:pt modelId="{97D92DDD-82C0-40E4-8230-9A4CD4856779}" type="pres">
      <dgm:prSet presAssocID="{D407BA21-AB00-44EE-8310-7A299F917AB1}" presName="text1" presStyleLbl="revTx" presStyleIdx="0" presStyleCnt="3">
        <dgm:presLayoutVars>
          <dgm:bulletEnabled val="1"/>
        </dgm:presLayoutVars>
      </dgm:prSet>
      <dgm:spPr/>
      <dgm:t>
        <a:bodyPr/>
        <a:lstStyle/>
        <a:p>
          <a:endParaRPr lang="en-US"/>
        </a:p>
      </dgm:t>
    </dgm:pt>
    <dgm:pt modelId="{14E50596-E9C4-4389-9767-E7B889C5C6E4}" type="pres">
      <dgm:prSet presAssocID="{D407BA21-AB00-44EE-8310-7A299F917AB1}" presName="line1" presStyleLbl="callout" presStyleIdx="0" presStyleCnt="6"/>
      <dgm:spPr/>
    </dgm:pt>
    <dgm:pt modelId="{2F082EAA-3CA0-4A5A-9B11-33030127F717}" type="pres">
      <dgm:prSet presAssocID="{D407BA21-AB00-44EE-8310-7A299F917AB1}" presName="d1" presStyleLbl="callout" presStyleIdx="1" presStyleCnt="6"/>
      <dgm:spPr/>
    </dgm:pt>
    <dgm:pt modelId="{956FE15F-890F-4376-8887-68AF89FB2EEC}" type="pres">
      <dgm:prSet presAssocID="{92648453-7A4B-476A-9D0C-D78F0F543EC7}" presName="circle2" presStyleLbl="lnNode1" presStyleIdx="1" presStyleCnt="3"/>
      <dgm:spPr>
        <a:solidFill>
          <a:schemeClr val="bg2">
            <a:lumMod val="50000"/>
          </a:schemeClr>
        </a:solidFill>
      </dgm:spPr>
    </dgm:pt>
    <dgm:pt modelId="{5F296F8E-48DF-4278-B2B0-727832A8790A}" type="pres">
      <dgm:prSet presAssocID="{92648453-7A4B-476A-9D0C-D78F0F543EC7}" presName="text2" presStyleLbl="revTx" presStyleIdx="1" presStyleCnt="3">
        <dgm:presLayoutVars>
          <dgm:bulletEnabled val="1"/>
        </dgm:presLayoutVars>
      </dgm:prSet>
      <dgm:spPr/>
      <dgm:t>
        <a:bodyPr/>
        <a:lstStyle/>
        <a:p>
          <a:endParaRPr lang="en-US"/>
        </a:p>
      </dgm:t>
    </dgm:pt>
    <dgm:pt modelId="{8046172C-25C8-471F-BE42-DC1A6BB2DAD2}" type="pres">
      <dgm:prSet presAssocID="{92648453-7A4B-476A-9D0C-D78F0F543EC7}" presName="line2" presStyleLbl="callout" presStyleIdx="2" presStyleCnt="6"/>
      <dgm:spPr/>
    </dgm:pt>
    <dgm:pt modelId="{22C9A081-E387-4B27-8335-E373938BA39F}" type="pres">
      <dgm:prSet presAssocID="{92648453-7A4B-476A-9D0C-D78F0F543EC7}" presName="d2" presStyleLbl="callout" presStyleIdx="3" presStyleCnt="6"/>
      <dgm:spPr/>
    </dgm:pt>
    <dgm:pt modelId="{B25B21FF-1A19-4A95-AD09-EE8E3B1276F5}" type="pres">
      <dgm:prSet presAssocID="{24AAB1C9-ECFC-4912-A7B6-84BF2F8D01C6}" presName="circle3" presStyleLbl="lnNode1" presStyleIdx="2" presStyleCnt="3"/>
      <dgm:spPr>
        <a:solidFill>
          <a:schemeClr val="bg2">
            <a:lumMod val="75000"/>
          </a:schemeClr>
        </a:solidFill>
      </dgm:spPr>
    </dgm:pt>
    <dgm:pt modelId="{FDA4A5E7-A57E-4D93-A223-749C2AD4C153}" type="pres">
      <dgm:prSet presAssocID="{24AAB1C9-ECFC-4912-A7B6-84BF2F8D01C6}" presName="text3" presStyleLbl="revTx" presStyleIdx="2" presStyleCnt="3">
        <dgm:presLayoutVars>
          <dgm:bulletEnabled val="1"/>
        </dgm:presLayoutVars>
      </dgm:prSet>
      <dgm:spPr/>
      <dgm:t>
        <a:bodyPr/>
        <a:lstStyle/>
        <a:p>
          <a:endParaRPr lang="en-US"/>
        </a:p>
      </dgm:t>
    </dgm:pt>
    <dgm:pt modelId="{BD3F31A6-44BA-41D1-9834-E20C268CD13B}" type="pres">
      <dgm:prSet presAssocID="{24AAB1C9-ECFC-4912-A7B6-84BF2F8D01C6}" presName="line3" presStyleLbl="callout" presStyleIdx="4" presStyleCnt="6"/>
      <dgm:spPr/>
    </dgm:pt>
    <dgm:pt modelId="{1ADEEC3B-D1E6-4060-A242-6E6CE45F98E0}" type="pres">
      <dgm:prSet presAssocID="{24AAB1C9-ECFC-4912-A7B6-84BF2F8D01C6}" presName="d3" presStyleLbl="callout" presStyleIdx="5" presStyleCnt="6"/>
      <dgm:spPr/>
    </dgm:pt>
  </dgm:ptLst>
  <dgm:cxnLst>
    <dgm:cxn modelId="{DC3684B6-1527-4FB7-9791-BF598106E580}" type="presOf" srcId="{D407BA21-AB00-44EE-8310-7A299F917AB1}" destId="{97D92DDD-82C0-40E4-8230-9A4CD4856779}" srcOrd="0" destOrd="0" presId="urn:microsoft.com/office/officeart/2005/8/layout/target1"/>
    <dgm:cxn modelId="{BBDEC46C-8CE6-4055-BE9F-79E56C67AB1A}" srcId="{45E58DB1-AD3F-47F0-AD66-A141D1C387C0}" destId="{24AAB1C9-ECFC-4912-A7B6-84BF2F8D01C6}" srcOrd="2" destOrd="0" parTransId="{D87B0EDE-7A9B-4AD4-8F6E-DB99671072D1}" sibTransId="{EEE33956-8D9D-40CA-891A-4B8569A97603}"/>
    <dgm:cxn modelId="{42C9DF09-2F09-4F82-A9B1-D887D6119FB9}" srcId="{45E58DB1-AD3F-47F0-AD66-A141D1C387C0}" destId="{D407BA21-AB00-44EE-8310-7A299F917AB1}" srcOrd="0" destOrd="0" parTransId="{486D8422-C800-4005-A371-AA12AFBFA075}" sibTransId="{09429C0B-CEB7-4518-9E43-6DA27C8454F9}"/>
    <dgm:cxn modelId="{FD7F44F8-0953-4BEA-A7CE-6ECDFFFDF8CE}" type="presOf" srcId="{92648453-7A4B-476A-9D0C-D78F0F543EC7}" destId="{5F296F8E-48DF-4278-B2B0-727832A8790A}" srcOrd="0" destOrd="0" presId="urn:microsoft.com/office/officeart/2005/8/layout/target1"/>
    <dgm:cxn modelId="{C387A5D2-4EA5-4D62-A02F-5775238BD837}" srcId="{45E58DB1-AD3F-47F0-AD66-A141D1C387C0}" destId="{92648453-7A4B-476A-9D0C-D78F0F543EC7}" srcOrd="1" destOrd="0" parTransId="{D8DD810C-1364-4303-947C-093CB5E20FF4}" sibTransId="{0726BF2F-11CB-4163-BF29-1D1D3A45AD59}"/>
    <dgm:cxn modelId="{AA513661-2807-4653-B100-1078FEE41C01}" type="presOf" srcId="{45E58DB1-AD3F-47F0-AD66-A141D1C387C0}" destId="{1145AFF6-34A9-4348-BAFA-031CB8DC80CF}" srcOrd="0" destOrd="0" presId="urn:microsoft.com/office/officeart/2005/8/layout/target1"/>
    <dgm:cxn modelId="{24467397-9054-4B0E-BA29-89AA295B29B8}" type="presOf" srcId="{24AAB1C9-ECFC-4912-A7B6-84BF2F8D01C6}" destId="{FDA4A5E7-A57E-4D93-A223-749C2AD4C153}" srcOrd="0" destOrd="0" presId="urn:microsoft.com/office/officeart/2005/8/layout/target1"/>
    <dgm:cxn modelId="{76090D5F-163F-41A8-AB28-9837A6B3CC5A}" type="presParOf" srcId="{1145AFF6-34A9-4348-BAFA-031CB8DC80CF}" destId="{2562FA71-BDDA-4C5A-9D89-FEAB72671245}" srcOrd="0" destOrd="0" presId="urn:microsoft.com/office/officeart/2005/8/layout/target1"/>
    <dgm:cxn modelId="{44214A8A-9F91-4212-A64B-27E0D0D4B241}" type="presParOf" srcId="{1145AFF6-34A9-4348-BAFA-031CB8DC80CF}" destId="{97D92DDD-82C0-40E4-8230-9A4CD4856779}" srcOrd="1" destOrd="0" presId="urn:microsoft.com/office/officeart/2005/8/layout/target1"/>
    <dgm:cxn modelId="{1E87FB76-E4BC-47D8-A749-8E19756F2AAC}" type="presParOf" srcId="{1145AFF6-34A9-4348-BAFA-031CB8DC80CF}" destId="{14E50596-E9C4-4389-9767-E7B889C5C6E4}" srcOrd="2" destOrd="0" presId="urn:microsoft.com/office/officeart/2005/8/layout/target1"/>
    <dgm:cxn modelId="{5DEC060D-AD2E-4443-9411-AB17612BBF80}" type="presParOf" srcId="{1145AFF6-34A9-4348-BAFA-031CB8DC80CF}" destId="{2F082EAA-3CA0-4A5A-9B11-33030127F717}" srcOrd="3" destOrd="0" presId="urn:microsoft.com/office/officeart/2005/8/layout/target1"/>
    <dgm:cxn modelId="{F23B38CD-235B-4FFC-8A0A-96A0CB826E19}" type="presParOf" srcId="{1145AFF6-34A9-4348-BAFA-031CB8DC80CF}" destId="{956FE15F-890F-4376-8887-68AF89FB2EEC}" srcOrd="4" destOrd="0" presId="urn:microsoft.com/office/officeart/2005/8/layout/target1"/>
    <dgm:cxn modelId="{CBA942AA-FBF0-4C7E-A92A-9AEE41DE815C}" type="presParOf" srcId="{1145AFF6-34A9-4348-BAFA-031CB8DC80CF}" destId="{5F296F8E-48DF-4278-B2B0-727832A8790A}" srcOrd="5" destOrd="0" presId="urn:microsoft.com/office/officeart/2005/8/layout/target1"/>
    <dgm:cxn modelId="{93D0A11D-7327-413D-9A0F-07AFE1836618}" type="presParOf" srcId="{1145AFF6-34A9-4348-BAFA-031CB8DC80CF}" destId="{8046172C-25C8-471F-BE42-DC1A6BB2DAD2}" srcOrd="6" destOrd="0" presId="urn:microsoft.com/office/officeart/2005/8/layout/target1"/>
    <dgm:cxn modelId="{40EF988C-9033-419B-88C8-FB7CB928E8B1}" type="presParOf" srcId="{1145AFF6-34A9-4348-BAFA-031CB8DC80CF}" destId="{22C9A081-E387-4B27-8335-E373938BA39F}" srcOrd="7" destOrd="0" presId="urn:microsoft.com/office/officeart/2005/8/layout/target1"/>
    <dgm:cxn modelId="{F7EA9B33-8089-43F7-873F-03FA5863D428}" type="presParOf" srcId="{1145AFF6-34A9-4348-BAFA-031CB8DC80CF}" destId="{B25B21FF-1A19-4A95-AD09-EE8E3B1276F5}" srcOrd="8" destOrd="0" presId="urn:microsoft.com/office/officeart/2005/8/layout/target1"/>
    <dgm:cxn modelId="{20325422-02C0-46D6-AC8B-5A1D2823E9B1}" type="presParOf" srcId="{1145AFF6-34A9-4348-BAFA-031CB8DC80CF}" destId="{FDA4A5E7-A57E-4D93-A223-749C2AD4C153}" srcOrd="9" destOrd="0" presId="urn:microsoft.com/office/officeart/2005/8/layout/target1"/>
    <dgm:cxn modelId="{BE0A261D-4EE3-49F0-A48B-87F0BE79FE84}" type="presParOf" srcId="{1145AFF6-34A9-4348-BAFA-031CB8DC80CF}" destId="{BD3F31A6-44BA-41D1-9834-E20C268CD13B}" srcOrd="10" destOrd="0" presId="urn:microsoft.com/office/officeart/2005/8/layout/target1"/>
    <dgm:cxn modelId="{67EF725A-EB8F-4412-85EE-8CCF10249FEE}" type="presParOf" srcId="{1145AFF6-34A9-4348-BAFA-031CB8DC80CF}" destId="{1ADEEC3B-D1E6-4060-A242-6E6CE45F98E0}"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A2BA46-704C-4119-ADA6-B7119DB249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B27781-A2C5-49A0-9BDD-EFEE43D81BFA}">
      <dgm:prSet phldrT="[Text]"/>
      <dgm:spPr>
        <a:ln>
          <a:solidFill>
            <a:schemeClr val="bg1">
              <a:lumMod val="50000"/>
            </a:schemeClr>
          </a:solidFill>
        </a:ln>
      </dgm:spPr>
      <dgm:t>
        <a:bodyPr/>
        <a:lstStyle/>
        <a:p>
          <a:r>
            <a:rPr lang="en-US" dirty="0" smtClean="0"/>
            <a:t>Rural Finance</a:t>
          </a:r>
          <a:endParaRPr lang="en-US" dirty="0"/>
        </a:p>
      </dgm:t>
    </dgm:pt>
    <dgm:pt modelId="{DC5D59E5-E325-4077-9A21-7D2DA7BAB909}" type="parTrans" cxnId="{796F6811-DF47-4A13-B0B1-E6799DFEF06A}">
      <dgm:prSet/>
      <dgm:spPr/>
      <dgm:t>
        <a:bodyPr/>
        <a:lstStyle/>
        <a:p>
          <a:endParaRPr lang="en-US"/>
        </a:p>
      </dgm:t>
    </dgm:pt>
    <dgm:pt modelId="{DE029790-9253-4A1E-BD43-ACFCC1F093E4}" type="sibTrans" cxnId="{796F6811-DF47-4A13-B0B1-E6799DFEF06A}">
      <dgm:prSet/>
      <dgm:spPr/>
      <dgm:t>
        <a:bodyPr/>
        <a:lstStyle/>
        <a:p>
          <a:endParaRPr lang="en-US"/>
        </a:p>
      </dgm:t>
    </dgm:pt>
    <dgm:pt modelId="{EB577800-E77B-4A73-98E9-3EE1DF3A20A6}">
      <dgm:prSet phldrT="[Text]" phldr="1"/>
      <dgm:spPr>
        <a:solidFill>
          <a:schemeClr val="bg1">
            <a:lumMod val="50000"/>
          </a:schemeClr>
        </a:solidFill>
      </dgm:spPr>
      <dgm:t>
        <a:bodyPr/>
        <a:lstStyle/>
        <a:p>
          <a:endParaRPr lang="en-US" dirty="0"/>
        </a:p>
      </dgm:t>
    </dgm:pt>
    <dgm:pt modelId="{745BFC57-453F-4339-83E3-AD89A87DB077}" type="parTrans" cxnId="{46885B3A-C0D1-45D2-A5C7-F99E03A7179F}">
      <dgm:prSet/>
      <dgm:spPr/>
      <dgm:t>
        <a:bodyPr/>
        <a:lstStyle/>
        <a:p>
          <a:endParaRPr lang="en-US"/>
        </a:p>
      </dgm:t>
    </dgm:pt>
    <dgm:pt modelId="{94F46F34-3709-451B-998F-E07DC3818CF9}" type="sibTrans" cxnId="{46885B3A-C0D1-45D2-A5C7-F99E03A7179F}">
      <dgm:prSet/>
      <dgm:spPr/>
      <dgm:t>
        <a:bodyPr/>
        <a:lstStyle/>
        <a:p>
          <a:endParaRPr lang="en-US"/>
        </a:p>
      </dgm:t>
    </dgm:pt>
    <dgm:pt modelId="{2F6B0C7E-00FE-46AC-BC00-F8DF79F3EC0C}">
      <dgm:prSet phldrT="[Text]"/>
      <dgm:spPr>
        <a:solidFill>
          <a:schemeClr val="bg1">
            <a:alpha val="90000"/>
          </a:schemeClr>
        </a:solidFill>
        <a:ln>
          <a:solidFill>
            <a:schemeClr val="bg1">
              <a:lumMod val="50000"/>
            </a:schemeClr>
          </a:solidFill>
        </a:ln>
      </dgm:spPr>
      <dgm:t>
        <a:bodyPr/>
        <a:lstStyle/>
        <a:p>
          <a:r>
            <a:rPr lang="en-US" dirty="0" smtClean="0"/>
            <a:t>Irrigation and Water Management</a:t>
          </a:r>
          <a:endParaRPr lang="en-US" dirty="0"/>
        </a:p>
      </dgm:t>
    </dgm:pt>
    <dgm:pt modelId="{C3386D69-F76E-4E9A-BD1F-A344879C6D04}" type="parTrans" cxnId="{74029C70-3648-40E0-9C9B-FD88C7EE6E59}">
      <dgm:prSet/>
      <dgm:spPr/>
      <dgm:t>
        <a:bodyPr/>
        <a:lstStyle/>
        <a:p>
          <a:endParaRPr lang="en-US"/>
        </a:p>
      </dgm:t>
    </dgm:pt>
    <dgm:pt modelId="{93D03FE9-D674-4F78-B9C9-ECCE7C677157}" type="sibTrans" cxnId="{74029C70-3648-40E0-9C9B-FD88C7EE6E59}">
      <dgm:prSet/>
      <dgm:spPr/>
      <dgm:t>
        <a:bodyPr/>
        <a:lstStyle/>
        <a:p>
          <a:endParaRPr lang="en-US"/>
        </a:p>
      </dgm:t>
    </dgm:pt>
    <dgm:pt modelId="{DEEF4091-D14C-4492-9D35-4EEFAFDFA0DF}">
      <dgm:prSet phldrT="[Text]" phldr="1"/>
      <dgm:spPr>
        <a:solidFill>
          <a:schemeClr val="bg1">
            <a:lumMod val="50000"/>
          </a:schemeClr>
        </a:solidFill>
      </dgm:spPr>
      <dgm:t>
        <a:bodyPr/>
        <a:lstStyle/>
        <a:p>
          <a:endParaRPr lang="en-US" dirty="0"/>
        </a:p>
      </dgm:t>
    </dgm:pt>
    <dgm:pt modelId="{3861E1D8-016A-43E4-8302-4932C7413926}" type="parTrans" cxnId="{CE8B61B3-9C6A-4C5C-9DA9-1CB74B698AB3}">
      <dgm:prSet/>
      <dgm:spPr/>
      <dgm:t>
        <a:bodyPr/>
        <a:lstStyle/>
        <a:p>
          <a:endParaRPr lang="en-US"/>
        </a:p>
      </dgm:t>
    </dgm:pt>
    <dgm:pt modelId="{352DB77C-0B95-4757-B18F-8D9083099C19}" type="sibTrans" cxnId="{CE8B61B3-9C6A-4C5C-9DA9-1CB74B698AB3}">
      <dgm:prSet/>
      <dgm:spPr/>
      <dgm:t>
        <a:bodyPr/>
        <a:lstStyle/>
        <a:p>
          <a:endParaRPr lang="en-US"/>
        </a:p>
      </dgm:t>
    </dgm:pt>
    <dgm:pt modelId="{3AB53074-6926-4DE8-92C5-5E3879E9268E}">
      <dgm:prSet phldrT="[Text]"/>
      <dgm:spPr>
        <a:ln>
          <a:solidFill>
            <a:schemeClr val="bg1">
              <a:lumMod val="50000"/>
            </a:schemeClr>
          </a:solidFill>
        </a:ln>
      </dgm:spPr>
      <dgm:t>
        <a:bodyPr/>
        <a:lstStyle/>
        <a:p>
          <a:r>
            <a:rPr lang="en-US" dirty="0" smtClean="0"/>
            <a:t>Gender</a:t>
          </a:r>
          <a:endParaRPr lang="en-US" dirty="0"/>
        </a:p>
      </dgm:t>
    </dgm:pt>
    <dgm:pt modelId="{5634F648-FA95-4D2A-B03F-D73519F1D91A}" type="parTrans" cxnId="{8F3663C9-E63B-4129-8FE4-0ED9B310CBD7}">
      <dgm:prSet/>
      <dgm:spPr/>
      <dgm:t>
        <a:bodyPr/>
        <a:lstStyle/>
        <a:p>
          <a:endParaRPr lang="en-US"/>
        </a:p>
      </dgm:t>
    </dgm:pt>
    <dgm:pt modelId="{A3AF7910-82D0-4F01-9CC8-938EAE6105D5}" type="sibTrans" cxnId="{8F3663C9-E63B-4129-8FE4-0ED9B310CBD7}">
      <dgm:prSet/>
      <dgm:spPr/>
      <dgm:t>
        <a:bodyPr/>
        <a:lstStyle/>
        <a:p>
          <a:endParaRPr lang="en-US"/>
        </a:p>
      </dgm:t>
    </dgm:pt>
    <dgm:pt modelId="{B34D06C9-7662-4FFE-9E6D-E7E7FF66C5AF}">
      <dgm:prSet/>
      <dgm:spPr>
        <a:solidFill>
          <a:srgbClr val="C00000"/>
        </a:solidFill>
      </dgm:spPr>
      <dgm:t>
        <a:bodyPr/>
        <a:lstStyle/>
        <a:p>
          <a:endParaRPr lang="en-US"/>
        </a:p>
      </dgm:t>
    </dgm:pt>
    <dgm:pt modelId="{A744ED2D-43F7-47D2-BA9D-BEA06FEECF30}" type="parTrans" cxnId="{47763891-085F-42E3-A134-43146FEB521A}">
      <dgm:prSet/>
      <dgm:spPr/>
      <dgm:t>
        <a:bodyPr/>
        <a:lstStyle/>
        <a:p>
          <a:endParaRPr lang="en-US"/>
        </a:p>
      </dgm:t>
    </dgm:pt>
    <dgm:pt modelId="{10B6D264-FB1D-43E8-986C-B55E37DFA131}" type="sibTrans" cxnId="{47763891-085F-42E3-A134-43146FEB521A}">
      <dgm:prSet/>
      <dgm:spPr/>
      <dgm:t>
        <a:bodyPr/>
        <a:lstStyle/>
        <a:p>
          <a:endParaRPr lang="en-US"/>
        </a:p>
      </dgm:t>
    </dgm:pt>
    <dgm:pt modelId="{ED9D7900-6491-45F4-A46B-0A1B68847D54}">
      <dgm:prSet/>
      <dgm:spPr>
        <a:solidFill>
          <a:schemeClr val="bg1">
            <a:lumMod val="50000"/>
          </a:schemeClr>
        </a:solidFill>
      </dgm:spPr>
      <dgm:t>
        <a:bodyPr/>
        <a:lstStyle/>
        <a:p>
          <a:endParaRPr lang="en-US"/>
        </a:p>
      </dgm:t>
    </dgm:pt>
    <dgm:pt modelId="{4141F348-34EF-47F0-8022-35904D2B38AC}" type="parTrans" cxnId="{35B64D94-D348-406C-B50E-DCA5A625313F}">
      <dgm:prSet/>
      <dgm:spPr/>
      <dgm:t>
        <a:bodyPr/>
        <a:lstStyle/>
        <a:p>
          <a:endParaRPr lang="en-US"/>
        </a:p>
      </dgm:t>
    </dgm:pt>
    <dgm:pt modelId="{DCDDD4C1-EEBD-4706-8944-7B8D087BCA84}" type="sibTrans" cxnId="{35B64D94-D348-406C-B50E-DCA5A625313F}">
      <dgm:prSet/>
      <dgm:spPr/>
      <dgm:t>
        <a:bodyPr/>
        <a:lstStyle/>
        <a:p>
          <a:endParaRPr lang="en-US"/>
        </a:p>
      </dgm:t>
    </dgm:pt>
    <dgm:pt modelId="{01A8C0C3-0F95-4656-8AF3-7484CCA3C749}">
      <dgm:prSet/>
      <dgm:spPr>
        <a:ln>
          <a:solidFill>
            <a:schemeClr val="bg1">
              <a:lumMod val="50000"/>
            </a:schemeClr>
          </a:solidFill>
        </a:ln>
      </dgm:spPr>
      <dgm:t>
        <a:bodyPr/>
        <a:lstStyle/>
        <a:p>
          <a:r>
            <a:rPr lang="en-US" dirty="0" smtClean="0"/>
            <a:t>Enterprise and Marketing Promotion</a:t>
          </a:r>
          <a:endParaRPr lang="en-US" dirty="0"/>
        </a:p>
      </dgm:t>
    </dgm:pt>
    <dgm:pt modelId="{ACF6908D-75A2-419F-89F6-9E34B8A82058}" type="parTrans" cxnId="{D07E8E8E-2042-459C-9498-BDB2E042277F}">
      <dgm:prSet/>
      <dgm:spPr/>
      <dgm:t>
        <a:bodyPr/>
        <a:lstStyle/>
        <a:p>
          <a:endParaRPr lang="en-US"/>
        </a:p>
      </dgm:t>
    </dgm:pt>
    <dgm:pt modelId="{0CA364D6-E303-43E8-8D0A-BB8C66AC22B0}" type="sibTrans" cxnId="{D07E8E8E-2042-459C-9498-BDB2E042277F}">
      <dgm:prSet/>
      <dgm:spPr/>
      <dgm:t>
        <a:bodyPr/>
        <a:lstStyle/>
        <a:p>
          <a:endParaRPr lang="en-US"/>
        </a:p>
      </dgm:t>
    </dgm:pt>
    <dgm:pt modelId="{39364FFF-378E-4713-A6B2-DEAC2CEEB0B5}">
      <dgm:prSet/>
      <dgm:spPr>
        <a:ln>
          <a:solidFill>
            <a:schemeClr val="bg1">
              <a:lumMod val="50000"/>
            </a:schemeClr>
          </a:solidFill>
        </a:ln>
      </dgm:spPr>
      <dgm:t>
        <a:bodyPr/>
        <a:lstStyle/>
        <a:p>
          <a:r>
            <a:rPr lang="en-US" dirty="0" smtClean="0"/>
            <a:t>Research and Extension Services</a:t>
          </a:r>
          <a:endParaRPr lang="en-US" dirty="0"/>
        </a:p>
      </dgm:t>
    </dgm:pt>
    <dgm:pt modelId="{D27780F8-176F-44E9-B161-F574C5B3074F}" type="parTrans" cxnId="{215FFAF4-1E55-4A18-B54B-25B3D1AE9C01}">
      <dgm:prSet/>
      <dgm:spPr/>
      <dgm:t>
        <a:bodyPr/>
        <a:lstStyle/>
        <a:p>
          <a:endParaRPr lang="en-US"/>
        </a:p>
      </dgm:t>
    </dgm:pt>
    <dgm:pt modelId="{0A8C413F-C4F1-456D-B823-D16D359A1F25}" type="sibTrans" cxnId="{215FFAF4-1E55-4A18-B54B-25B3D1AE9C01}">
      <dgm:prSet/>
      <dgm:spPr/>
      <dgm:t>
        <a:bodyPr/>
        <a:lstStyle/>
        <a:p>
          <a:endParaRPr lang="en-US"/>
        </a:p>
      </dgm:t>
    </dgm:pt>
    <dgm:pt modelId="{DEB1B4A5-DCC1-4D78-BC34-7466EDB40736}">
      <dgm:prSet phldrT="[Text]" phldr="1"/>
      <dgm:spPr>
        <a:solidFill>
          <a:schemeClr val="bg1">
            <a:lumMod val="50000"/>
          </a:schemeClr>
        </a:solidFill>
      </dgm:spPr>
      <dgm:t>
        <a:bodyPr/>
        <a:lstStyle/>
        <a:p>
          <a:endParaRPr lang="en-US" dirty="0"/>
        </a:p>
      </dgm:t>
    </dgm:pt>
    <dgm:pt modelId="{23F6E667-163B-49FA-BA8D-8C8D9397AB52}" type="sibTrans" cxnId="{F8C15D98-11A4-4682-9DED-EC9B27675D6B}">
      <dgm:prSet/>
      <dgm:spPr/>
      <dgm:t>
        <a:bodyPr/>
        <a:lstStyle/>
        <a:p>
          <a:endParaRPr lang="en-US"/>
        </a:p>
      </dgm:t>
    </dgm:pt>
    <dgm:pt modelId="{6183AAC7-FD34-4107-811E-8C1E65AB0ED3}" type="parTrans" cxnId="{F8C15D98-11A4-4682-9DED-EC9B27675D6B}">
      <dgm:prSet/>
      <dgm:spPr/>
      <dgm:t>
        <a:bodyPr/>
        <a:lstStyle/>
        <a:p>
          <a:endParaRPr lang="en-US"/>
        </a:p>
      </dgm:t>
    </dgm:pt>
    <dgm:pt modelId="{2FAED0B7-6F83-4267-94CD-0DFC3A55285E}" type="pres">
      <dgm:prSet presAssocID="{29A2BA46-704C-4119-ADA6-B7119DB24977}" presName="linearFlow" presStyleCnt="0">
        <dgm:presLayoutVars>
          <dgm:dir/>
          <dgm:animLvl val="lvl"/>
          <dgm:resizeHandles val="exact"/>
        </dgm:presLayoutVars>
      </dgm:prSet>
      <dgm:spPr/>
      <dgm:t>
        <a:bodyPr/>
        <a:lstStyle/>
        <a:p>
          <a:endParaRPr lang="en-US"/>
        </a:p>
      </dgm:t>
    </dgm:pt>
    <dgm:pt modelId="{257B9B0C-48CF-48EB-94FD-553F99874378}" type="pres">
      <dgm:prSet presAssocID="{DEB1B4A5-DCC1-4D78-BC34-7466EDB40736}" presName="composite" presStyleCnt="0"/>
      <dgm:spPr/>
    </dgm:pt>
    <dgm:pt modelId="{FEACFBC8-E86E-45C3-98B4-854874EE3CF1}" type="pres">
      <dgm:prSet presAssocID="{DEB1B4A5-DCC1-4D78-BC34-7466EDB40736}" presName="parentText" presStyleLbl="alignNode1" presStyleIdx="0" presStyleCnt="5">
        <dgm:presLayoutVars>
          <dgm:chMax val="1"/>
          <dgm:bulletEnabled val="1"/>
        </dgm:presLayoutVars>
      </dgm:prSet>
      <dgm:spPr/>
      <dgm:t>
        <a:bodyPr/>
        <a:lstStyle/>
        <a:p>
          <a:endParaRPr lang="en-US"/>
        </a:p>
      </dgm:t>
    </dgm:pt>
    <dgm:pt modelId="{143A0E09-DA63-4074-A533-DC4F3F416144}" type="pres">
      <dgm:prSet presAssocID="{DEB1B4A5-DCC1-4D78-BC34-7466EDB40736}" presName="descendantText" presStyleLbl="alignAcc1" presStyleIdx="0" presStyleCnt="5">
        <dgm:presLayoutVars>
          <dgm:bulletEnabled val="1"/>
        </dgm:presLayoutVars>
      </dgm:prSet>
      <dgm:spPr/>
      <dgm:t>
        <a:bodyPr/>
        <a:lstStyle/>
        <a:p>
          <a:endParaRPr lang="en-US"/>
        </a:p>
      </dgm:t>
    </dgm:pt>
    <dgm:pt modelId="{567D86EE-1B48-4EDB-A8A7-8F061ED4AD1E}" type="pres">
      <dgm:prSet presAssocID="{23F6E667-163B-49FA-BA8D-8C8D9397AB52}" presName="sp" presStyleCnt="0"/>
      <dgm:spPr/>
    </dgm:pt>
    <dgm:pt modelId="{DCDF71E8-0169-4080-933E-5E87EEA7E6C0}" type="pres">
      <dgm:prSet presAssocID="{EB577800-E77B-4A73-98E9-3EE1DF3A20A6}" presName="composite" presStyleCnt="0"/>
      <dgm:spPr/>
    </dgm:pt>
    <dgm:pt modelId="{8A3DEFBF-1C98-47D8-B668-D6F8B7413186}" type="pres">
      <dgm:prSet presAssocID="{EB577800-E77B-4A73-98E9-3EE1DF3A20A6}" presName="parentText" presStyleLbl="alignNode1" presStyleIdx="1" presStyleCnt="5">
        <dgm:presLayoutVars>
          <dgm:chMax val="1"/>
          <dgm:bulletEnabled val="1"/>
        </dgm:presLayoutVars>
      </dgm:prSet>
      <dgm:spPr/>
      <dgm:t>
        <a:bodyPr/>
        <a:lstStyle/>
        <a:p>
          <a:endParaRPr lang="en-US"/>
        </a:p>
      </dgm:t>
    </dgm:pt>
    <dgm:pt modelId="{9791213B-D21D-4DE1-B154-01015B38B2AE}" type="pres">
      <dgm:prSet presAssocID="{EB577800-E77B-4A73-98E9-3EE1DF3A20A6}" presName="descendantText" presStyleLbl="alignAcc1" presStyleIdx="1" presStyleCnt="5">
        <dgm:presLayoutVars>
          <dgm:bulletEnabled val="1"/>
        </dgm:presLayoutVars>
      </dgm:prSet>
      <dgm:spPr/>
      <dgm:t>
        <a:bodyPr/>
        <a:lstStyle/>
        <a:p>
          <a:endParaRPr lang="en-US"/>
        </a:p>
      </dgm:t>
    </dgm:pt>
    <dgm:pt modelId="{33CDBA9E-7EE2-4635-B677-E090D2D53A65}" type="pres">
      <dgm:prSet presAssocID="{94F46F34-3709-451B-998F-E07DC3818CF9}" presName="sp" presStyleCnt="0"/>
      <dgm:spPr/>
    </dgm:pt>
    <dgm:pt modelId="{A03458EC-0D76-4B6B-8C9A-426435A2C936}" type="pres">
      <dgm:prSet presAssocID="{B34D06C9-7662-4FFE-9E6D-E7E7FF66C5AF}" presName="composite" presStyleCnt="0"/>
      <dgm:spPr/>
    </dgm:pt>
    <dgm:pt modelId="{80740589-4C88-4919-AD8C-15A99176F039}" type="pres">
      <dgm:prSet presAssocID="{B34D06C9-7662-4FFE-9E6D-E7E7FF66C5AF}" presName="parentText" presStyleLbl="alignNode1" presStyleIdx="2" presStyleCnt="5">
        <dgm:presLayoutVars>
          <dgm:chMax val="1"/>
          <dgm:bulletEnabled val="1"/>
        </dgm:presLayoutVars>
      </dgm:prSet>
      <dgm:spPr/>
      <dgm:t>
        <a:bodyPr/>
        <a:lstStyle/>
        <a:p>
          <a:endParaRPr lang="en-US"/>
        </a:p>
      </dgm:t>
    </dgm:pt>
    <dgm:pt modelId="{1DDF3113-0864-4EB4-9A75-B7492AAAC8A3}" type="pres">
      <dgm:prSet presAssocID="{B34D06C9-7662-4FFE-9E6D-E7E7FF66C5AF}" presName="descendantText" presStyleLbl="alignAcc1" presStyleIdx="2" presStyleCnt="5">
        <dgm:presLayoutVars>
          <dgm:bulletEnabled val="1"/>
        </dgm:presLayoutVars>
      </dgm:prSet>
      <dgm:spPr/>
      <dgm:t>
        <a:bodyPr/>
        <a:lstStyle/>
        <a:p>
          <a:endParaRPr lang="en-US"/>
        </a:p>
      </dgm:t>
    </dgm:pt>
    <dgm:pt modelId="{FEAC198B-8D58-4E84-9129-D2D670292DA9}" type="pres">
      <dgm:prSet presAssocID="{10B6D264-FB1D-43E8-986C-B55E37DFA131}" presName="sp" presStyleCnt="0"/>
      <dgm:spPr/>
    </dgm:pt>
    <dgm:pt modelId="{C6A55FAB-6084-421D-A300-733696C7BD97}" type="pres">
      <dgm:prSet presAssocID="{ED9D7900-6491-45F4-A46B-0A1B68847D54}" presName="composite" presStyleCnt="0"/>
      <dgm:spPr/>
    </dgm:pt>
    <dgm:pt modelId="{0BA3DCE4-01DD-4D8A-BA49-AE5731EF75FB}" type="pres">
      <dgm:prSet presAssocID="{ED9D7900-6491-45F4-A46B-0A1B68847D54}" presName="parentText" presStyleLbl="alignNode1" presStyleIdx="3" presStyleCnt="5">
        <dgm:presLayoutVars>
          <dgm:chMax val="1"/>
          <dgm:bulletEnabled val="1"/>
        </dgm:presLayoutVars>
      </dgm:prSet>
      <dgm:spPr/>
      <dgm:t>
        <a:bodyPr/>
        <a:lstStyle/>
        <a:p>
          <a:endParaRPr lang="en-US"/>
        </a:p>
      </dgm:t>
    </dgm:pt>
    <dgm:pt modelId="{75F3549A-E97B-4AF7-A9F8-D27DFEA0A2DB}" type="pres">
      <dgm:prSet presAssocID="{ED9D7900-6491-45F4-A46B-0A1B68847D54}" presName="descendantText" presStyleLbl="alignAcc1" presStyleIdx="3" presStyleCnt="5">
        <dgm:presLayoutVars>
          <dgm:bulletEnabled val="1"/>
        </dgm:presLayoutVars>
      </dgm:prSet>
      <dgm:spPr/>
      <dgm:t>
        <a:bodyPr/>
        <a:lstStyle/>
        <a:p>
          <a:endParaRPr lang="en-US"/>
        </a:p>
      </dgm:t>
    </dgm:pt>
    <dgm:pt modelId="{02AAD43F-1F69-419B-86FB-9E2CD2A268E1}" type="pres">
      <dgm:prSet presAssocID="{DCDDD4C1-EEBD-4706-8944-7B8D087BCA84}" presName="sp" presStyleCnt="0"/>
      <dgm:spPr/>
    </dgm:pt>
    <dgm:pt modelId="{F6C6D003-3D55-4D77-AAA1-737384659406}" type="pres">
      <dgm:prSet presAssocID="{DEEF4091-D14C-4492-9D35-4EEFAFDFA0DF}" presName="composite" presStyleCnt="0"/>
      <dgm:spPr/>
    </dgm:pt>
    <dgm:pt modelId="{C535F2E7-B005-4B87-BDD6-6E46F51022D6}" type="pres">
      <dgm:prSet presAssocID="{DEEF4091-D14C-4492-9D35-4EEFAFDFA0DF}" presName="parentText" presStyleLbl="alignNode1" presStyleIdx="4" presStyleCnt="5">
        <dgm:presLayoutVars>
          <dgm:chMax val="1"/>
          <dgm:bulletEnabled val="1"/>
        </dgm:presLayoutVars>
      </dgm:prSet>
      <dgm:spPr/>
      <dgm:t>
        <a:bodyPr/>
        <a:lstStyle/>
        <a:p>
          <a:endParaRPr lang="en-US"/>
        </a:p>
      </dgm:t>
    </dgm:pt>
    <dgm:pt modelId="{69AA2BAB-C671-4B9F-B86A-B624D8F353BC}" type="pres">
      <dgm:prSet presAssocID="{DEEF4091-D14C-4492-9D35-4EEFAFDFA0DF}" presName="descendantText" presStyleLbl="alignAcc1" presStyleIdx="4" presStyleCnt="5">
        <dgm:presLayoutVars>
          <dgm:bulletEnabled val="1"/>
        </dgm:presLayoutVars>
      </dgm:prSet>
      <dgm:spPr/>
      <dgm:t>
        <a:bodyPr/>
        <a:lstStyle/>
        <a:p>
          <a:endParaRPr lang="en-US"/>
        </a:p>
      </dgm:t>
    </dgm:pt>
  </dgm:ptLst>
  <dgm:cxnLst>
    <dgm:cxn modelId="{F8C15D98-11A4-4682-9DED-EC9B27675D6B}" srcId="{29A2BA46-704C-4119-ADA6-B7119DB24977}" destId="{DEB1B4A5-DCC1-4D78-BC34-7466EDB40736}" srcOrd="0" destOrd="0" parTransId="{6183AAC7-FD34-4107-811E-8C1E65AB0ED3}" sibTransId="{23F6E667-163B-49FA-BA8D-8C8D9397AB52}"/>
    <dgm:cxn modelId="{1C24C52D-5735-4DF5-94A6-A428DB300E63}" type="presOf" srcId="{DEEF4091-D14C-4492-9D35-4EEFAFDFA0DF}" destId="{C535F2E7-B005-4B87-BDD6-6E46F51022D6}" srcOrd="0" destOrd="0" presId="urn:microsoft.com/office/officeart/2005/8/layout/chevron2"/>
    <dgm:cxn modelId="{CE8B61B3-9C6A-4C5C-9DA9-1CB74B698AB3}" srcId="{29A2BA46-704C-4119-ADA6-B7119DB24977}" destId="{DEEF4091-D14C-4492-9D35-4EEFAFDFA0DF}" srcOrd="4" destOrd="0" parTransId="{3861E1D8-016A-43E4-8302-4932C7413926}" sibTransId="{352DB77C-0B95-4757-B18F-8D9083099C19}"/>
    <dgm:cxn modelId="{06C9C275-4D99-4392-B8AA-77F8CCBFE1F7}" type="presOf" srcId="{39364FFF-378E-4713-A6B2-DEAC2CEEB0B5}" destId="{75F3549A-E97B-4AF7-A9F8-D27DFEA0A2DB}" srcOrd="0" destOrd="0" presId="urn:microsoft.com/office/officeart/2005/8/layout/chevron2"/>
    <dgm:cxn modelId="{796F6811-DF47-4A13-B0B1-E6799DFEF06A}" srcId="{DEB1B4A5-DCC1-4D78-BC34-7466EDB40736}" destId="{B0B27781-A2C5-49A0-9BDD-EFEE43D81BFA}" srcOrd="0" destOrd="0" parTransId="{DC5D59E5-E325-4077-9A21-7D2DA7BAB909}" sibTransId="{DE029790-9253-4A1E-BD43-ACFCC1F093E4}"/>
    <dgm:cxn modelId="{262946FF-FB49-4CF9-B481-34E93AC04179}" type="presOf" srcId="{DEB1B4A5-DCC1-4D78-BC34-7466EDB40736}" destId="{FEACFBC8-E86E-45C3-98B4-854874EE3CF1}" srcOrd="0" destOrd="0" presId="urn:microsoft.com/office/officeart/2005/8/layout/chevron2"/>
    <dgm:cxn modelId="{6E442CC7-8FB8-4997-91F4-BEE909416E4C}" type="presOf" srcId="{B0B27781-A2C5-49A0-9BDD-EFEE43D81BFA}" destId="{143A0E09-DA63-4074-A533-DC4F3F416144}" srcOrd="0" destOrd="0" presId="urn:microsoft.com/office/officeart/2005/8/layout/chevron2"/>
    <dgm:cxn modelId="{8F3663C9-E63B-4129-8FE4-0ED9B310CBD7}" srcId="{DEEF4091-D14C-4492-9D35-4EEFAFDFA0DF}" destId="{3AB53074-6926-4DE8-92C5-5E3879E9268E}" srcOrd="0" destOrd="0" parTransId="{5634F648-FA95-4D2A-B03F-D73519F1D91A}" sibTransId="{A3AF7910-82D0-4F01-9CC8-938EAE6105D5}"/>
    <dgm:cxn modelId="{47763891-085F-42E3-A134-43146FEB521A}" srcId="{29A2BA46-704C-4119-ADA6-B7119DB24977}" destId="{B34D06C9-7662-4FFE-9E6D-E7E7FF66C5AF}" srcOrd="2" destOrd="0" parTransId="{A744ED2D-43F7-47D2-BA9D-BEA06FEECF30}" sibTransId="{10B6D264-FB1D-43E8-986C-B55E37DFA131}"/>
    <dgm:cxn modelId="{9075D0B3-8002-4CA5-9EF0-4EEF51F5018F}" type="presOf" srcId="{B34D06C9-7662-4FFE-9E6D-E7E7FF66C5AF}" destId="{80740589-4C88-4919-AD8C-15A99176F039}" srcOrd="0" destOrd="0" presId="urn:microsoft.com/office/officeart/2005/8/layout/chevron2"/>
    <dgm:cxn modelId="{7F43ABD9-A97A-4094-91DD-E71AACE0E250}" type="presOf" srcId="{3AB53074-6926-4DE8-92C5-5E3879E9268E}" destId="{69AA2BAB-C671-4B9F-B86A-B624D8F353BC}" srcOrd="0" destOrd="0" presId="urn:microsoft.com/office/officeart/2005/8/layout/chevron2"/>
    <dgm:cxn modelId="{75B1A675-4A99-4ACE-924D-105E5BB158A3}" type="presOf" srcId="{2F6B0C7E-00FE-46AC-BC00-F8DF79F3EC0C}" destId="{9791213B-D21D-4DE1-B154-01015B38B2AE}" srcOrd="0" destOrd="0" presId="urn:microsoft.com/office/officeart/2005/8/layout/chevron2"/>
    <dgm:cxn modelId="{D07E8E8E-2042-459C-9498-BDB2E042277F}" srcId="{B34D06C9-7662-4FFE-9E6D-E7E7FF66C5AF}" destId="{01A8C0C3-0F95-4656-8AF3-7484CCA3C749}" srcOrd="0" destOrd="0" parTransId="{ACF6908D-75A2-419F-89F6-9E34B8A82058}" sibTransId="{0CA364D6-E303-43E8-8D0A-BB8C66AC22B0}"/>
    <dgm:cxn modelId="{52D3856D-A701-4700-9949-F33A624EDB2D}" type="presOf" srcId="{EB577800-E77B-4A73-98E9-3EE1DF3A20A6}" destId="{8A3DEFBF-1C98-47D8-B668-D6F8B7413186}" srcOrd="0" destOrd="0" presId="urn:microsoft.com/office/officeart/2005/8/layout/chevron2"/>
    <dgm:cxn modelId="{46885B3A-C0D1-45D2-A5C7-F99E03A7179F}" srcId="{29A2BA46-704C-4119-ADA6-B7119DB24977}" destId="{EB577800-E77B-4A73-98E9-3EE1DF3A20A6}" srcOrd="1" destOrd="0" parTransId="{745BFC57-453F-4339-83E3-AD89A87DB077}" sibTransId="{94F46F34-3709-451B-998F-E07DC3818CF9}"/>
    <dgm:cxn modelId="{215FFAF4-1E55-4A18-B54B-25B3D1AE9C01}" srcId="{ED9D7900-6491-45F4-A46B-0A1B68847D54}" destId="{39364FFF-378E-4713-A6B2-DEAC2CEEB0B5}" srcOrd="0" destOrd="0" parTransId="{D27780F8-176F-44E9-B161-F574C5B3074F}" sibTransId="{0A8C413F-C4F1-456D-B823-D16D359A1F25}"/>
    <dgm:cxn modelId="{C62E87F2-B01C-43F7-AFF9-6387F03D275A}" type="presOf" srcId="{01A8C0C3-0F95-4656-8AF3-7484CCA3C749}" destId="{1DDF3113-0864-4EB4-9A75-B7492AAAC8A3}" srcOrd="0" destOrd="0" presId="urn:microsoft.com/office/officeart/2005/8/layout/chevron2"/>
    <dgm:cxn modelId="{0F958BE0-2945-4283-A7B4-948F66EC26F6}" type="presOf" srcId="{29A2BA46-704C-4119-ADA6-B7119DB24977}" destId="{2FAED0B7-6F83-4267-94CD-0DFC3A55285E}" srcOrd="0" destOrd="0" presId="urn:microsoft.com/office/officeart/2005/8/layout/chevron2"/>
    <dgm:cxn modelId="{2750A7EC-04E7-4351-ADF1-FA9E28AE5CF7}" type="presOf" srcId="{ED9D7900-6491-45F4-A46B-0A1B68847D54}" destId="{0BA3DCE4-01DD-4D8A-BA49-AE5731EF75FB}" srcOrd="0" destOrd="0" presId="urn:microsoft.com/office/officeart/2005/8/layout/chevron2"/>
    <dgm:cxn modelId="{35B64D94-D348-406C-B50E-DCA5A625313F}" srcId="{29A2BA46-704C-4119-ADA6-B7119DB24977}" destId="{ED9D7900-6491-45F4-A46B-0A1B68847D54}" srcOrd="3" destOrd="0" parTransId="{4141F348-34EF-47F0-8022-35904D2B38AC}" sibTransId="{DCDDD4C1-EEBD-4706-8944-7B8D087BCA84}"/>
    <dgm:cxn modelId="{74029C70-3648-40E0-9C9B-FD88C7EE6E59}" srcId="{EB577800-E77B-4A73-98E9-3EE1DF3A20A6}" destId="{2F6B0C7E-00FE-46AC-BC00-F8DF79F3EC0C}" srcOrd="0" destOrd="0" parTransId="{C3386D69-F76E-4E9A-BD1F-A344879C6D04}" sibTransId="{93D03FE9-D674-4F78-B9C9-ECCE7C677157}"/>
    <dgm:cxn modelId="{8D0F05A3-06FF-4F9A-BA8B-43B087A2BDEE}" type="presParOf" srcId="{2FAED0B7-6F83-4267-94CD-0DFC3A55285E}" destId="{257B9B0C-48CF-48EB-94FD-553F99874378}" srcOrd="0" destOrd="0" presId="urn:microsoft.com/office/officeart/2005/8/layout/chevron2"/>
    <dgm:cxn modelId="{EABD0710-63DA-47AC-9454-F42955372E17}" type="presParOf" srcId="{257B9B0C-48CF-48EB-94FD-553F99874378}" destId="{FEACFBC8-E86E-45C3-98B4-854874EE3CF1}" srcOrd="0" destOrd="0" presId="urn:microsoft.com/office/officeart/2005/8/layout/chevron2"/>
    <dgm:cxn modelId="{4917BD5A-2BD3-454B-9B9C-BC34834FA776}" type="presParOf" srcId="{257B9B0C-48CF-48EB-94FD-553F99874378}" destId="{143A0E09-DA63-4074-A533-DC4F3F416144}" srcOrd="1" destOrd="0" presId="urn:microsoft.com/office/officeart/2005/8/layout/chevron2"/>
    <dgm:cxn modelId="{99FFABB6-FA7A-4D71-BB6D-8A8FF660AF39}" type="presParOf" srcId="{2FAED0B7-6F83-4267-94CD-0DFC3A55285E}" destId="{567D86EE-1B48-4EDB-A8A7-8F061ED4AD1E}" srcOrd="1" destOrd="0" presId="urn:microsoft.com/office/officeart/2005/8/layout/chevron2"/>
    <dgm:cxn modelId="{5BE7AD07-C79E-4401-A742-BE9296098396}" type="presParOf" srcId="{2FAED0B7-6F83-4267-94CD-0DFC3A55285E}" destId="{DCDF71E8-0169-4080-933E-5E87EEA7E6C0}" srcOrd="2" destOrd="0" presId="urn:microsoft.com/office/officeart/2005/8/layout/chevron2"/>
    <dgm:cxn modelId="{CC49D78A-B049-44F2-9D47-29C977B111FC}" type="presParOf" srcId="{DCDF71E8-0169-4080-933E-5E87EEA7E6C0}" destId="{8A3DEFBF-1C98-47D8-B668-D6F8B7413186}" srcOrd="0" destOrd="0" presId="urn:microsoft.com/office/officeart/2005/8/layout/chevron2"/>
    <dgm:cxn modelId="{20D237F2-79E9-4B09-A985-8D59D34C56C0}" type="presParOf" srcId="{DCDF71E8-0169-4080-933E-5E87EEA7E6C0}" destId="{9791213B-D21D-4DE1-B154-01015B38B2AE}" srcOrd="1" destOrd="0" presId="urn:microsoft.com/office/officeart/2005/8/layout/chevron2"/>
    <dgm:cxn modelId="{05AC1553-792F-404E-86C4-8305223D3B62}" type="presParOf" srcId="{2FAED0B7-6F83-4267-94CD-0DFC3A55285E}" destId="{33CDBA9E-7EE2-4635-B677-E090D2D53A65}" srcOrd="3" destOrd="0" presId="urn:microsoft.com/office/officeart/2005/8/layout/chevron2"/>
    <dgm:cxn modelId="{B6AF47E4-85EF-4F4F-81C8-03BA1F4B37AC}" type="presParOf" srcId="{2FAED0B7-6F83-4267-94CD-0DFC3A55285E}" destId="{A03458EC-0D76-4B6B-8C9A-426435A2C936}" srcOrd="4" destOrd="0" presId="urn:microsoft.com/office/officeart/2005/8/layout/chevron2"/>
    <dgm:cxn modelId="{3E569598-1FC9-4E2B-A399-8D9E6D310244}" type="presParOf" srcId="{A03458EC-0D76-4B6B-8C9A-426435A2C936}" destId="{80740589-4C88-4919-AD8C-15A99176F039}" srcOrd="0" destOrd="0" presId="urn:microsoft.com/office/officeart/2005/8/layout/chevron2"/>
    <dgm:cxn modelId="{16B2E3E6-C05D-498C-BA07-6B29F80AA9E1}" type="presParOf" srcId="{A03458EC-0D76-4B6B-8C9A-426435A2C936}" destId="{1DDF3113-0864-4EB4-9A75-B7492AAAC8A3}" srcOrd="1" destOrd="0" presId="urn:microsoft.com/office/officeart/2005/8/layout/chevron2"/>
    <dgm:cxn modelId="{F68C0B30-F73C-4D22-B58E-D4A5971309CD}" type="presParOf" srcId="{2FAED0B7-6F83-4267-94CD-0DFC3A55285E}" destId="{FEAC198B-8D58-4E84-9129-D2D670292DA9}" srcOrd="5" destOrd="0" presId="urn:microsoft.com/office/officeart/2005/8/layout/chevron2"/>
    <dgm:cxn modelId="{2CEF0826-46D6-47EE-A58A-72BFACE8CD97}" type="presParOf" srcId="{2FAED0B7-6F83-4267-94CD-0DFC3A55285E}" destId="{C6A55FAB-6084-421D-A300-733696C7BD97}" srcOrd="6" destOrd="0" presId="urn:microsoft.com/office/officeart/2005/8/layout/chevron2"/>
    <dgm:cxn modelId="{F7009C42-CCEB-41D3-B251-14F9E0D7D1F0}" type="presParOf" srcId="{C6A55FAB-6084-421D-A300-733696C7BD97}" destId="{0BA3DCE4-01DD-4D8A-BA49-AE5731EF75FB}" srcOrd="0" destOrd="0" presId="urn:microsoft.com/office/officeart/2005/8/layout/chevron2"/>
    <dgm:cxn modelId="{DD0222C2-B4A5-4FE2-B05C-EBAA1767D73F}" type="presParOf" srcId="{C6A55FAB-6084-421D-A300-733696C7BD97}" destId="{75F3549A-E97B-4AF7-A9F8-D27DFEA0A2DB}" srcOrd="1" destOrd="0" presId="urn:microsoft.com/office/officeart/2005/8/layout/chevron2"/>
    <dgm:cxn modelId="{CCDB14DF-68CB-42A3-9223-F506C7B470BB}" type="presParOf" srcId="{2FAED0B7-6F83-4267-94CD-0DFC3A55285E}" destId="{02AAD43F-1F69-419B-86FB-9E2CD2A268E1}" srcOrd="7" destOrd="0" presId="urn:microsoft.com/office/officeart/2005/8/layout/chevron2"/>
    <dgm:cxn modelId="{ACD5F2FA-0F57-4661-B214-C8CE32FFD062}" type="presParOf" srcId="{2FAED0B7-6F83-4267-94CD-0DFC3A55285E}" destId="{F6C6D003-3D55-4D77-AAA1-737384659406}" srcOrd="8" destOrd="0" presId="urn:microsoft.com/office/officeart/2005/8/layout/chevron2"/>
    <dgm:cxn modelId="{CD43385F-7DC4-4C3C-9DA4-D2E7CA7AB99A}" type="presParOf" srcId="{F6C6D003-3D55-4D77-AAA1-737384659406}" destId="{C535F2E7-B005-4B87-BDD6-6E46F51022D6}" srcOrd="0" destOrd="0" presId="urn:microsoft.com/office/officeart/2005/8/layout/chevron2"/>
    <dgm:cxn modelId="{8B0EE306-ADF4-48D4-BF5B-4D570C7C37A8}" type="presParOf" srcId="{F6C6D003-3D55-4D77-AAA1-737384659406}" destId="{69AA2BAB-C671-4B9F-B86A-B624D8F353BC}" srcOrd="1" destOrd="0" presId="urn:microsoft.com/office/officeart/2005/8/layout/chevron2"/>
  </dgm:cxnLst>
  <dgm:bg/>
  <dgm:whole>
    <a:ln>
      <a:solidFill>
        <a:schemeClr val="bg1">
          <a:lumMod val="5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A2BA46-704C-4119-ADA6-B7119DB249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B27781-A2C5-49A0-9BDD-EFEE43D81BFA}">
      <dgm:prSet phldrT="[Text]"/>
      <dgm:spPr>
        <a:ln>
          <a:solidFill>
            <a:schemeClr val="bg1">
              <a:lumMod val="50000"/>
            </a:schemeClr>
          </a:solidFill>
        </a:ln>
      </dgm:spPr>
      <dgm:t>
        <a:bodyPr/>
        <a:lstStyle/>
        <a:p>
          <a:r>
            <a:rPr lang="en-US" dirty="0" smtClean="0"/>
            <a:t>Rural Finance</a:t>
          </a:r>
          <a:endParaRPr lang="en-US" dirty="0"/>
        </a:p>
      </dgm:t>
    </dgm:pt>
    <dgm:pt modelId="{DC5D59E5-E325-4077-9A21-7D2DA7BAB909}" type="parTrans" cxnId="{796F6811-DF47-4A13-B0B1-E6799DFEF06A}">
      <dgm:prSet/>
      <dgm:spPr/>
      <dgm:t>
        <a:bodyPr/>
        <a:lstStyle/>
        <a:p>
          <a:endParaRPr lang="en-US"/>
        </a:p>
      </dgm:t>
    </dgm:pt>
    <dgm:pt modelId="{DE029790-9253-4A1E-BD43-ACFCC1F093E4}" type="sibTrans" cxnId="{796F6811-DF47-4A13-B0B1-E6799DFEF06A}">
      <dgm:prSet/>
      <dgm:spPr/>
      <dgm:t>
        <a:bodyPr/>
        <a:lstStyle/>
        <a:p>
          <a:endParaRPr lang="en-US"/>
        </a:p>
      </dgm:t>
    </dgm:pt>
    <dgm:pt modelId="{EB577800-E77B-4A73-98E9-3EE1DF3A20A6}">
      <dgm:prSet phldrT="[Text]" phldr="1"/>
      <dgm:spPr>
        <a:solidFill>
          <a:schemeClr val="bg1">
            <a:lumMod val="50000"/>
          </a:schemeClr>
        </a:solidFill>
      </dgm:spPr>
      <dgm:t>
        <a:bodyPr/>
        <a:lstStyle/>
        <a:p>
          <a:endParaRPr lang="en-US" dirty="0"/>
        </a:p>
      </dgm:t>
    </dgm:pt>
    <dgm:pt modelId="{745BFC57-453F-4339-83E3-AD89A87DB077}" type="parTrans" cxnId="{46885B3A-C0D1-45D2-A5C7-F99E03A7179F}">
      <dgm:prSet/>
      <dgm:spPr/>
      <dgm:t>
        <a:bodyPr/>
        <a:lstStyle/>
        <a:p>
          <a:endParaRPr lang="en-US"/>
        </a:p>
      </dgm:t>
    </dgm:pt>
    <dgm:pt modelId="{94F46F34-3709-451B-998F-E07DC3818CF9}" type="sibTrans" cxnId="{46885B3A-C0D1-45D2-A5C7-F99E03A7179F}">
      <dgm:prSet/>
      <dgm:spPr/>
      <dgm:t>
        <a:bodyPr/>
        <a:lstStyle/>
        <a:p>
          <a:endParaRPr lang="en-US"/>
        </a:p>
      </dgm:t>
    </dgm:pt>
    <dgm:pt modelId="{2F6B0C7E-00FE-46AC-BC00-F8DF79F3EC0C}">
      <dgm:prSet phldrT="[Text]"/>
      <dgm:spPr>
        <a:solidFill>
          <a:schemeClr val="bg1">
            <a:alpha val="90000"/>
          </a:schemeClr>
        </a:solidFill>
        <a:ln>
          <a:solidFill>
            <a:schemeClr val="bg1">
              <a:lumMod val="50000"/>
            </a:schemeClr>
          </a:solidFill>
        </a:ln>
      </dgm:spPr>
      <dgm:t>
        <a:bodyPr/>
        <a:lstStyle/>
        <a:p>
          <a:r>
            <a:rPr lang="en-US" dirty="0" smtClean="0"/>
            <a:t>Irrigation and Water Management</a:t>
          </a:r>
          <a:endParaRPr lang="en-US" dirty="0"/>
        </a:p>
      </dgm:t>
    </dgm:pt>
    <dgm:pt modelId="{C3386D69-F76E-4E9A-BD1F-A344879C6D04}" type="parTrans" cxnId="{74029C70-3648-40E0-9C9B-FD88C7EE6E59}">
      <dgm:prSet/>
      <dgm:spPr/>
      <dgm:t>
        <a:bodyPr/>
        <a:lstStyle/>
        <a:p>
          <a:endParaRPr lang="en-US"/>
        </a:p>
      </dgm:t>
    </dgm:pt>
    <dgm:pt modelId="{93D03FE9-D674-4F78-B9C9-ECCE7C677157}" type="sibTrans" cxnId="{74029C70-3648-40E0-9C9B-FD88C7EE6E59}">
      <dgm:prSet/>
      <dgm:spPr/>
      <dgm:t>
        <a:bodyPr/>
        <a:lstStyle/>
        <a:p>
          <a:endParaRPr lang="en-US"/>
        </a:p>
      </dgm:t>
    </dgm:pt>
    <dgm:pt modelId="{DEEF4091-D14C-4492-9D35-4EEFAFDFA0DF}">
      <dgm:prSet phldrT="[Text]" phldr="1"/>
      <dgm:spPr>
        <a:solidFill>
          <a:schemeClr val="bg1">
            <a:lumMod val="50000"/>
          </a:schemeClr>
        </a:solidFill>
      </dgm:spPr>
      <dgm:t>
        <a:bodyPr/>
        <a:lstStyle/>
        <a:p>
          <a:endParaRPr lang="en-US" dirty="0"/>
        </a:p>
      </dgm:t>
    </dgm:pt>
    <dgm:pt modelId="{3861E1D8-016A-43E4-8302-4932C7413926}" type="parTrans" cxnId="{CE8B61B3-9C6A-4C5C-9DA9-1CB74B698AB3}">
      <dgm:prSet/>
      <dgm:spPr/>
      <dgm:t>
        <a:bodyPr/>
        <a:lstStyle/>
        <a:p>
          <a:endParaRPr lang="en-US"/>
        </a:p>
      </dgm:t>
    </dgm:pt>
    <dgm:pt modelId="{352DB77C-0B95-4757-B18F-8D9083099C19}" type="sibTrans" cxnId="{CE8B61B3-9C6A-4C5C-9DA9-1CB74B698AB3}">
      <dgm:prSet/>
      <dgm:spPr/>
      <dgm:t>
        <a:bodyPr/>
        <a:lstStyle/>
        <a:p>
          <a:endParaRPr lang="en-US"/>
        </a:p>
      </dgm:t>
    </dgm:pt>
    <dgm:pt modelId="{3AB53074-6926-4DE8-92C5-5E3879E9268E}">
      <dgm:prSet phldrT="[Text]"/>
      <dgm:spPr>
        <a:ln>
          <a:solidFill>
            <a:schemeClr val="bg1">
              <a:lumMod val="50000"/>
            </a:schemeClr>
          </a:solidFill>
        </a:ln>
      </dgm:spPr>
      <dgm:t>
        <a:bodyPr/>
        <a:lstStyle/>
        <a:p>
          <a:r>
            <a:rPr lang="en-US" dirty="0" smtClean="0"/>
            <a:t>Gender</a:t>
          </a:r>
          <a:endParaRPr lang="en-US" dirty="0"/>
        </a:p>
      </dgm:t>
    </dgm:pt>
    <dgm:pt modelId="{5634F648-FA95-4D2A-B03F-D73519F1D91A}" type="parTrans" cxnId="{8F3663C9-E63B-4129-8FE4-0ED9B310CBD7}">
      <dgm:prSet/>
      <dgm:spPr/>
      <dgm:t>
        <a:bodyPr/>
        <a:lstStyle/>
        <a:p>
          <a:endParaRPr lang="en-US"/>
        </a:p>
      </dgm:t>
    </dgm:pt>
    <dgm:pt modelId="{A3AF7910-82D0-4F01-9CC8-938EAE6105D5}" type="sibTrans" cxnId="{8F3663C9-E63B-4129-8FE4-0ED9B310CBD7}">
      <dgm:prSet/>
      <dgm:spPr/>
      <dgm:t>
        <a:bodyPr/>
        <a:lstStyle/>
        <a:p>
          <a:endParaRPr lang="en-US"/>
        </a:p>
      </dgm:t>
    </dgm:pt>
    <dgm:pt modelId="{B34D06C9-7662-4FFE-9E6D-E7E7FF66C5AF}">
      <dgm:prSet/>
      <dgm:spPr>
        <a:solidFill>
          <a:schemeClr val="bg1">
            <a:lumMod val="50000"/>
          </a:schemeClr>
        </a:solidFill>
      </dgm:spPr>
      <dgm:t>
        <a:bodyPr/>
        <a:lstStyle/>
        <a:p>
          <a:endParaRPr lang="en-US"/>
        </a:p>
      </dgm:t>
    </dgm:pt>
    <dgm:pt modelId="{A744ED2D-43F7-47D2-BA9D-BEA06FEECF30}" type="parTrans" cxnId="{47763891-085F-42E3-A134-43146FEB521A}">
      <dgm:prSet/>
      <dgm:spPr/>
      <dgm:t>
        <a:bodyPr/>
        <a:lstStyle/>
        <a:p>
          <a:endParaRPr lang="en-US"/>
        </a:p>
      </dgm:t>
    </dgm:pt>
    <dgm:pt modelId="{10B6D264-FB1D-43E8-986C-B55E37DFA131}" type="sibTrans" cxnId="{47763891-085F-42E3-A134-43146FEB521A}">
      <dgm:prSet/>
      <dgm:spPr/>
      <dgm:t>
        <a:bodyPr/>
        <a:lstStyle/>
        <a:p>
          <a:endParaRPr lang="en-US"/>
        </a:p>
      </dgm:t>
    </dgm:pt>
    <dgm:pt modelId="{ED9D7900-6491-45F4-A46B-0A1B68847D54}">
      <dgm:prSet/>
      <dgm:spPr>
        <a:solidFill>
          <a:srgbClr val="C00000"/>
        </a:solidFill>
      </dgm:spPr>
      <dgm:t>
        <a:bodyPr/>
        <a:lstStyle/>
        <a:p>
          <a:endParaRPr lang="en-US"/>
        </a:p>
      </dgm:t>
    </dgm:pt>
    <dgm:pt modelId="{4141F348-34EF-47F0-8022-35904D2B38AC}" type="parTrans" cxnId="{35B64D94-D348-406C-B50E-DCA5A625313F}">
      <dgm:prSet/>
      <dgm:spPr/>
      <dgm:t>
        <a:bodyPr/>
        <a:lstStyle/>
        <a:p>
          <a:endParaRPr lang="en-US"/>
        </a:p>
      </dgm:t>
    </dgm:pt>
    <dgm:pt modelId="{DCDDD4C1-EEBD-4706-8944-7B8D087BCA84}" type="sibTrans" cxnId="{35B64D94-D348-406C-B50E-DCA5A625313F}">
      <dgm:prSet/>
      <dgm:spPr/>
      <dgm:t>
        <a:bodyPr/>
        <a:lstStyle/>
        <a:p>
          <a:endParaRPr lang="en-US"/>
        </a:p>
      </dgm:t>
    </dgm:pt>
    <dgm:pt modelId="{01A8C0C3-0F95-4656-8AF3-7484CCA3C749}">
      <dgm:prSet/>
      <dgm:spPr>
        <a:ln>
          <a:solidFill>
            <a:schemeClr val="bg1">
              <a:lumMod val="50000"/>
            </a:schemeClr>
          </a:solidFill>
        </a:ln>
      </dgm:spPr>
      <dgm:t>
        <a:bodyPr/>
        <a:lstStyle/>
        <a:p>
          <a:r>
            <a:rPr lang="en-US" dirty="0" smtClean="0"/>
            <a:t>Enterprise and Marketing Promotion</a:t>
          </a:r>
          <a:endParaRPr lang="en-US" dirty="0"/>
        </a:p>
      </dgm:t>
    </dgm:pt>
    <dgm:pt modelId="{ACF6908D-75A2-419F-89F6-9E34B8A82058}" type="parTrans" cxnId="{D07E8E8E-2042-459C-9498-BDB2E042277F}">
      <dgm:prSet/>
      <dgm:spPr/>
      <dgm:t>
        <a:bodyPr/>
        <a:lstStyle/>
        <a:p>
          <a:endParaRPr lang="en-US"/>
        </a:p>
      </dgm:t>
    </dgm:pt>
    <dgm:pt modelId="{0CA364D6-E303-43E8-8D0A-BB8C66AC22B0}" type="sibTrans" cxnId="{D07E8E8E-2042-459C-9498-BDB2E042277F}">
      <dgm:prSet/>
      <dgm:spPr/>
      <dgm:t>
        <a:bodyPr/>
        <a:lstStyle/>
        <a:p>
          <a:endParaRPr lang="en-US"/>
        </a:p>
      </dgm:t>
    </dgm:pt>
    <dgm:pt modelId="{39364FFF-378E-4713-A6B2-DEAC2CEEB0B5}">
      <dgm:prSet/>
      <dgm:spPr>
        <a:ln>
          <a:solidFill>
            <a:schemeClr val="bg1">
              <a:lumMod val="50000"/>
            </a:schemeClr>
          </a:solidFill>
        </a:ln>
      </dgm:spPr>
      <dgm:t>
        <a:bodyPr/>
        <a:lstStyle/>
        <a:p>
          <a:r>
            <a:rPr lang="en-US" dirty="0" smtClean="0"/>
            <a:t>Research and Extension Services</a:t>
          </a:r>
          <a:endParaRPr lang="en-US" dirty="0"/>
        </a:p>
      </dgm:t>
    </dgm:pt>
    <dgm:pt modelId="{D27780F8-176F-44E9-B161-F574C5B3074F}" type="parTrans" cxnId="{215FFAF4-1E55-4A18-B54B-25B3D1AE9C01}">
      <dgm:prSet/>
      <dgm:spPr/>
      <dgm:t>
        <a:bodyPr/>
        <a:lstStyle/>
        <a:p>
          <a:endParaRPr lang="en-US"/>
        </a:p>
      </dgm:t>
    </dgm:pt>
    <dgm:pt modelId="{0A8C413F-C4F1-456D-B823-D16D359A1F25}" type="sibTrans" cxnId="{215FFAF4-1E55-4A18-B54B-25B3D1AE9C01}">
      <dgm:prSet/>
      <dgm:spPr/>
      <dgm:t>
        <a:bodyPr/>
        <a:lstStyle/>
        <a:p>
          <a:endParaRPr lang="en-US"/>
        </a:p>
      </dgm:t>
    </dgm:pt>
    <dgm:pt modelId="{DEB1B4A5-DCC1-4D78-BC34-7466EDB40736}">
      <dgm:prSet phldrT="[Text]" phldr="1"/>
      <dgm:spPr>
        <a:solidFill>
          <a:schemeClr val="bg1">
            <a:lumMod val="50000"/>
          </a:schemeClr>
        </a:solidFill>
      </dgm:spPr>
      <dgm:t>
        <a:bodyPr/>
        <a:lstStyle/>
        <a:p>
          <a:endParaRPr lang="en-US" dirty="0"/>
        </a:p>
      </dgm:t>
    </dgm:pt>
    <dgm:pt modelId="{23F6E667-163B-49FA-BA8D-8C8D9397AB52}" type="sibTrans" cxnId="{F8C15D98-11A4-4682-9DED-EC9B27675D6B}">
      <dgm:prSet/>
      <dgm:spPr/>
      <dgm:t>
        <a:bodyPr/>
        <a:lstStyle/>
        <a:p>
          <a:endParaRPr lang="en-US"/>
        </a:p>
      </dgm:t>
    </dgm:pt>
    <dgm:pt modelId="{6183AAC7-FD34-4107-811E-8C1E65AB0ED3}" type="parTrans" cxnId="{F8C15D98-11A4-4682-9DED-EC9B27675D6B}">
      <dgm:prSet/>
      <dgm:spPr/>
      <dgm:t>
        <a:bodyPr/>
        <a:lstStyle/>
        <a:p>
          <a:endParaRPr lang="en-US"/>
        </a:p>
      </dgm:t>
    </dgm:pt>
    <dgm:pt modelId="{2FAED0B7-6F83-4267-94CD-0DFC3A55285E}" type="pres">
      <dgm:prSet presAssocID="{29A2BA46-704C-4119-ADA6-B7119DB24977}" presName="linearFlow" presStyleCnt="0">
        <dgm:presLayoutVars>
          <dgm:dir/>
          <dgm:animLvl val="lvl"/>
          <dgm:resizeHandles val="exact"/>
        </dgm:presLayoutVars>
      </dgm:prSet>
      <dgm:spPr/>
      <dgm:t>
        <a:bodyPr/>
        <a:lstStyle/>
        <a:p>
          <a:endParaRPr lang="en-US"/>
        </a:p>
      </dgm:t>
    </dgm:pt>
    <dgm:pt modelId="{257B9B0C-48CF-48EB-94FD-553F99874378}" type="pres">
      <dgm:prSet presAssocID="{DEB1B4A5-DCC1-4D78-BC34-7466EDB40736}" presName="composite" presStyleCnt="0"/>
      <dgm:spPr/>
    </dgm:pt>
    <dgm:pt modelId="{FEACFBC8-E86E-45C3-98B4-854874EE3CF1}" type="pres">
      <dgm:prSet presAssocID="{DEB1B4A5-DCC1-4D78-BC34-7466EDB40736}" presName="parentText" presStyleLbl="alignNode1" presStyleIdx="0" presStyleCnt="5">
        <dgm:presLayoutVars>
          <dgm:chMax val="1"/>
          <dgm:bulletEnabled val="1"/>
        </dgm:presLayoutVars>
      </dgm:prSet>
      <dgm:spPr/>
      <dgm:t>
        <a:bodyPr/>
        <a:lstStyle/>
        <a:p>
          <a:endParaRPr lang="en-US"/>
        </a:p>
      </dgm:t>
    </dgm:pt>
    <dgm:pt modelId="{143A0E09-DA63-4074-A533-DC4F3F416144}" type="pres">
      <dgm:prSet presAssocID="{DEB1B4A5-DCC1-4D78-BC34-7466EDB40736}" presName="descendantText" presStyleLbl="alignAcc1" presStyleIdx="0" presStyleCnt="5">
        <dgm:presLayoutVars>
          <dgm:bulletEnabled val="1"/>
        </dgm:presLayoutVars>
      </dgm:prSet>
      <dgm:spPr/>
      <dgm:t>
        <a:bodyPr/>
        <a:lstStyle/>
        <a:p>
          <a:endParaRPr lang="en-US"/>
        </a:p>
      </dgm:t>
    </dgm:pt>
    <dgm:pt modelId="{567D86EE-1B48-4EDB-A8A7-8F061ED4AD1E}" type="pres">
      <dgm:prSet presAssocID="{23F6E667-163B-49FA-BA8D-8C8D9397AB52}" presName="sp" presStyleCnt="0"/>
      <dgm:spPr/>
    </dgm:pt>
    <dgm:pt modelId="{DCDF71E8-0169-4080-933E-5E87EEA7E6C0}" type="pres">
      <dgm:prSet presAssocID="{EB577800-E77B-4A73-98E9-3EE1DF3A20A6}" presName="composite" presStyleCnt="0"/>
      <dgm:spPr/>
    </dgm:pt>
    <dgm:pt modelId="{8A3DEFBF-1C98-47D8-B668-D6F8B7413186}" type="pres">
      <dgm:prSet presAssocID="{EB577800-E77B-4A73-98E9-3EE1DF3A20A6}" presName="parentText" presStyleLbl="alignNode1" presStyleIdx="1" presStyleCnt="5">
        <dgm:presLayoutVars>
          <dgm:chMax val="1"/>
          <dgm:bulletEnabled val="1"/>
        </dgm:presLayoutVars>
      </dgm:prSet>
      <dgm:spPr/>
      <dgm:t>
        <a:bodyPr/>
        <a:lstStyle/>
        <a:p>
          <a:endParaRPr lang="en-US"/>
        </a:p>
      </dgm:t>
    </dgm:pt>
    <dgm:pt modelId="{9791213B-D21D-4DE1-B154-01015B38B2AE}" type="pres">
      <dgm:prSet presAssocID="{EB577800-E77B-4A73-98E9-3EE1DF3A20A6}" presName="descendantText" presStyleLbl="alignAcc1" presStyleIdx="1" presStyleCnt="5">
        <dgm:presLayoutVars>
          <dgm:bulletEnabled val="1"/>
        </dgm:presLayoutVars>
      </dgm:prSet>
      <dgm:spPr/>
      <dgm:t>
        <a:bodyPr/>
        <a:lstStyle/>
        <a:p>
          <a:endParaRPr lang="en-US"/>
        </a:p>
      </dgm:t>
    </dgm:pt>
    <dgm:pt modelId="{33CDBA9E-7EE2-4635-B677-E090D2D53A65}" type="pres">
      <dgm:prSet presAssocID="{94F46F34-3709-451B-998F-E07DC3818CF9}" presName="sp" presStyleCnt="0"/>
      <dgm:spPr/>
    </dgm:pt>
    <dgm:pt modelId="{A03458EC-0D76-4B6B-8C9A-426435A2C936}" type="pres">
      <dgm:prSet presAssocID="{B34D06C9-7662-4FFE-9E6D-E7E7FF66C5AF}" presName="composite" presStyleCnt="0"/>
      <dgm:spPr/>
    </dgm:pt>
    <dgm:pt modelId="{80740589-4C88-4919-AD8C-15A99176F039}" type="pres">
      <dgm:prSet presAssocID="{B34D06C9-7662-4FFE-9E6D-E7E7FF66C5AF}" presName="parentText" presStyleLbl="alignNode1" presStyleIdx="2" presStyleCnt="5">
        <dgm:presLayoutVars>
          <dgm:chMax val="1"/>
          <dgm:bulletEnabled val="1"/>
        </dgm:presLayoutVars>
      </dgm:prSet>
      <dgm:spPr/>
      <dgm:t>
        <a:bodyPr/>
        <a:lstStyle/>
        <a:p>
          <a:endParaRPr lang="en-US"/>
        </a:p>
      </dgm:t>
    </dgm:pt>
    <dgm:pt modelId="{1DDF3113-0864-4EB4-9A75-B7492AAAC8A3}" type="pres">
      <dgm:prSet presAssocID="{B34D06C9-7662-4FFE-9E6D-E7E7FF66C5AF}" presName="descendantText" presStyleLbl="alignAcc1" presStyleIdx="2" presStyleCnt="5">
        <dgm:presLayoutVars>
          <dgm:bulletEnabled val="1"/>
        </dgm:presLayoutVars>
      </dgm:prSet>
      <dgm:spPr/>
      <dgm:t>
        <a:bodyPr/>
        <a:lstStyle/>
        <a:p>
          <a:endParaRPr lang="en-US"/>
        </a:p>
      </dgm:t>
    </dgm:pt>
    <dgm:pt modelId="{FEAC198B-8D58-4E84-9129-D2D670292DA9}" type="pres">
      <dgm:prSet presAssocID="{10B6D264-FB1D-43E8-986C-B55E37DFA131}" presName="sp" presStyleCnt="0"/>
      <dgm:spPr/>
    </dgm:pt>
    <dgm:pt modelId="{C6A55FAB-6084-421D-A300-733696C7BD97}" type="pres">
      <dgm:prSet presAssocID="{ED9D7900-6491-45F4-A46B-0A1B68847D54}" presName="composite" presStyleCnt="0"/>
      <dgm:spPr/>
    </dgm:pt>
    <dgm:pt modelId="{0BA3DCE4-01DD-4D8A-BA49-AE5731EF75FB}" type="pres">
      <dgm:prSet presAssocID="{ED9D7900-6491-45F4-A46B-0A1B68847D54}" presName="parentText" presStyleLbl="alignNode1" presStyleIdx="3" presStyleCnt="5">
        <dgm:presLayoutVars>
          <dgm:chMax val="1"/>
          <dgm:bulletEnabled val="1"/>
        </dgm:presLayoutVars>
      </dgm:prSet>
      <dgm:spPr/>
      <dgm:t>
        <a:bodyPr/>
        <a:lstStyle/>
        <a:p>
          <a:endParaRPr lang="en-US"/>
        </a:p>
      </dgm:t>
    </dgm:pt>
    <dgm:pt modelId="{75F3549A-E97B-4AF7-A9F8-D27DFEA0A2DB}" type="pres">
      <dgm:prSet presAssocID="{ED9D7900-6491-45F4-A46B-0A1B68847D54}" presName="descendantText" presStyleLbl="alignAcc1" presStyleIdx="3" presStyleCnt="5">
        <dgm:presLayoutVars>
          <dgm:bulletEnabled val="1"/>
        </dgm:presLayoutVars>
      </dgm:prSet>
      <dgm:spPr/>
      <dgm:t>
        <a:bodyPr/>
        <a:lstStyle/>
        <a:p>
          <a:endParaRPr lang="en-US"/>
        </a:p>
      </dgm:t>
    </dgm:pt>
    <dgm:pt modelId="{02AAD43F-1F69-419B-86FB-9E2CD2A268E1}" type="pres">
      <dgm:prSet presAssocID="{DCDDD4C1-EEBD-4706-8944-7B8D087BCA84}" presName="sp" presStyleCnt="0"/>
      <dgm:spPr/>
    </dgm:pt>
    <dgm:pt modelId="{F6C6D003-3D55-4D77-AAA1-737384659406}" type="pres">
      <dgm:prSet presAssocID="{DEEF4091-D14C-4492-9D35-4EEFAFDFA0DF}" presName="composite" presStyleCnt="0"/>
      <dgm:spPr/>
    </dgm:pt>
    <dgm:pt modelId="{C535F2E7-B005-4B87-BDD6-6E46F51022D6}" type="pres">
      <dgm:prSet presAssocID="{DEEF4091-D14C-4492-9D35-4EEFAFDFA0DF}" presName="parentText" presStyleLbl="alignNode1" presStyleIdx="4" presStyleCnt="5">
        <dgm:presLayoutVars>
          <dgm:chMax val="1"/>
          <dgm:bulletEnabled val="1"/>
        </dgm:presLayoutVars>
      </dgm:prSet>
      <dgm:spPr/>
      <dgm:t>
        <a:bodyPr/>
        <a:lstStyle/>
        <a:p>
          <a:endParaRPr lang="en-US"/>
        </a:p>
      </dgm:t>
    </dgm:pt>
    <dgm:pt modelId="{69AA2BAB-C671-4B9F-B86A-B624D8F353BC}" type="pres">
      <dgm:prSet presAssocID="{DEEF4091-D14C-4492-9D35-4EEFAFDFA0DF}" presName="descendantText" presStyleLbl="alignAcc1" presStyleIdx="4" presStyleCnt="5">
        <dgm:presLayoutVars>
          <dgm:bulletEnabled val="1"/>
        </dgm:presLayoutVars>
      </dgm:prSet>
      <dgm:spPr/>
      <dgm:t>
        <a:bodyPr/>
        <a:lstStyle/>
        <a:p>
          <a:endParaRPr lang="en-US"/>
        </a:p>
      </dgm:t>
    </dgm:pt>
  </dgm:ptLst>
  <dgm:cxnLst>
    <dgm:cxn modelId="{F8C15D98-11A4-4682-9DED-EC9B27675D6B}" srcId="{29A2BA46-704C-4119-ADA6-B7119DB24977}" destId="{DEB1B4A5-DCC1-4D78-BC34-7466EDB40736}" srcOrd="0" destOrd="0" parTransId="{6183AAC7-FD34-4107-811E-8C1E65AB0ED3}" sibTransId="{23F6E667-163B-49FA-BA8D-8C8D9397AB52}"/>
    <dgm:cxn modelId="{1C24C52D-5735-4DF5-94A6-A428DB300E63}" type="presOf" srcId="{DEEF4091-D14C-4492-9D35-4EEFAFDFA0DF}" destId="{C535F2E7-B005-4B87-BDD6-6E46F51022D6}" srcOrd="0" destOrd="0" presId="urn:microsoft.com/office/officeart/2005/8/layout/chevron2"/>
    <dgm:cxn modelId="{CE8B61B3-9C6A-4C5C-9DA9-1CB74B698AB3}" srcId="{29A2BA46-704C-4119-ADA6-B7119DB24977}" destId="{DEEF4091-D14C-4492-9D35-4EEFAFDFA0DF}" srcOrd="4" destOrd="0" parTransId="{3861E1D8-016A-43E4-8302-4932C7413926}" sibTransId="{352DB77C-0B95-4757-B18F-8D9083099C19}"/>
    <dgm:cxn modelId="{06C9C275-4D99-4392-B8AA-77F8CCBFE1F7}" type="presOf" srcId="{39364FFF-378E-4713-A6B2-DEAC2CEEB0B5}" destId="{75F3549A-E97B-4AF7-A9F8-D27DFEA0A2DB}" srcOrd="0" destOrd="0" presId="urn:microsoft.com/office/officeart/2005/8/layout/chevron2"/>
    <dgm:cxn modelId="{796F6811-DF47-4A13-B0B1-E6799DFEF06A}" srcId="{DEB1B4A5-DCC1-4D78-BC34-7466EDB40736}" destId="{B0B27781-A2C5-49A0-9BDD-EFEE43D81BFA}" srcOrd="0" destOrd="0" parTransId="{DC5D59E5-E325-4077-9A21-7D2DA7BAB909}" sibTransId="{DE029790-9253-4A1E-BD43-ACFCC1F093E4}"/>
    <dgm:cxn modelId="{262946FF-FB49-4CF9-B481-34E93AC04179}" type="presOf" srcId="{DEB1B4A5-DCC1-4D78-BC34-7466EDB40736}" destId="{FEACFBC8-E86E-45C3-98B4-854874EE3CF1}" srcOrd="0" destOrd="0" presId="urn:microsoft.com/office/officeart/2005/8/layout/chevron2"/>
    <dgm:cxn modelId="{6E442CC7-8FB8-4997-91F4-BEE909416E4C}" type="presOf" srcId="{B0B27781-A2C5-49A0-9BDD-EFEE43D81BFA}" destId="{143A0E09-DA63-4074-A533-DC4F3F416144}" srcOrd="0" destOrd="0" presId="urn:microsoft.com/office/officeart/2005/8/layout/chevron2"/>
    <dgm:cxn modelId="{8F3663C9-E63B-4129-8FE4-0ED9B310CBD7}" srcId="{DEEF4091-D14C-4492-9D35-4EEFAFDFA0DF}" destId="{3AB53074-6926-4DE8-92C5-5E3879E9268E}" srcOrd="0" destOrd="0" parTransId="{5634F648-FA95-4D2A-B03F-D73519F1D91A}" sibTransId="{A3AF7910-82D0-4F01-9CC8-938EAE6105D5}"/>
    <dgm:cxn modelId="{47763891-085F-42E3-A134-43146FEB521A}" srcId="{29A2BA46-704C-4119-ADA6-B7119DB24977}" destId="{B34D06C9-7662-4FFE-9E6D-E7E7FF66C5AF}" srcOrd="2" destOrd="0" parTransId="{A744ED2D-43F7-47D2-BA9D-BEA06FEECF30}" sibTransId="{10B6D264-FB1D-43E8-986C-B55E37DFA131}"/>
    <dgm:cxn modelId="{9075D0B3-8002-4CA5-9EF0-4EEF51F5018F}" type="presOf" srcId="{B34D06C9-7662-4FFE-9E6D-E7E7FF66C5AF}" destId="{80740589-4C88-4919-AD8C-15A99176F039}" srcOrd="0" destOrd="0" presId="urn:microsoft.com/office/officeart/2005/8/layout/chevron2"/>
    <dgm:cxn modelId="{7F43ABD9-A97A-4094-91DD-E71AACE0E250}" type="presOf" srcId="{3AB53074-6926-4DE8-92C5-5E3879E9268E}" destId="{69AA2BAB-C671-4B9F-B86A-B624D8F353BC}" srcOrd="0" destOrd="0" presId="urn:microsoft.com/office/officeart/2005/8/layout/chevron2"/>
    <dgm:cxn modelId="{75B1A675-4A99-4ACE-924D-105E5BB158A3}" type="presOf" srcId="{2F6B0C7E-00FE-46AC-BC00-F8DF79F3EC0C}" destId="{9791213B-D21D-4DE1-B154-01015B38B2AE}" srcOrd="0" destOrd="0" presId="urn:microsoft.com/office/officeart/2005/8/layout/chevron2"/>
    <dgm:cxn modelId="{D07E8E8E-2042-459C-9498-BDB2E042277F}" srcId="{B34D06C9-7662-4FFE-9E6D-E7E7FF66C5AF}" destId="{01A8C0C3-0F95-4656-8AF3-7484CCA3C749}" srcOrd="0" destOrd="0" parTransId="{ACF6908D-75A2-419F-89F6-9E34B8A82058}" sibTransId="{0CA364D6-E303-43E8-8D0A-BB8C66AC22B0}"/>
    <dgm:cxn modelId="{52D3856D-A701-4700-9949-F33A624EDB2D}" type="presOf" srcId="{EB577800-E77B-4A73-98E9-3EE1DF3A20A6}" destId="{8A3DEFBF-1C98-47D8-B668-D6F8B7413186}" srcOrd="0" destOrd="0" presId="urn:microsoft.com/office/officeart/2005/8/layout/chevron2"/>
    <dgm:cxn modelId="{46885B3A-C0D1-45D2-A5C7-F99E03A7179F}" srcId="{29A2BA46-704C-4119-ADA6-B7119DB24977}" destId="{EB577800-E77B-4A73-98E9-3EE1DF3A20A6}" srcOrd="1" destOrd="0" parTransId="{745BFC57-453F-4339-83E3-AD89A87DB077}" sibTransId="{94F46F34-3709-451B-998F-E07DC3818CF9}"/>
    <dgm:cxn modelId="{215FFAF4-1E55-4A18-B54B-25B3D1AE9C01}" srcId="{ED9D7900-6491-45F4-A46B-0A1B68847D54}" destId="{39364FFF-378E-4713-A6B2-DEAC2CEEB0B5}" srcOrd="0" destOrd="0" parTransId="{D27780F8-176F-44E9-B161-F574C5B3074F}" sibTransId="{0A8C413F-C4F1-456D-B823-D16D359A1F25}"/>
    <dgm:cxn modelId="{C62E87F2-B01C-43F7-AFF9-6387F03D275A}" type="presOf" srcId="{01A8C0C3-0F95-4656-8AF3-7484CCA3C749}" destId="{1DDF3113-0864-4EB4-9A75-B7492AAAC8A3}" srcOrd="0" destOrd="0" presId="urn:microsoft.com/office/officeart/2005/8/layout/chevron2"/>
    <dgm:cxn modelId="{0F958BE0-2945-4283-A7B4-948F66EC26F6}" type="presOf" srcId="{29A2BA46-704C-4119-ADA6-B7119DB24977}" destId="{2FAED0B7-6F83-4267-94CD-0DFC3A55285E}" srcOrd="0" destOrd="0" presId="urn:microsoft.com/office/officeart/2005/8/layout/chevron2"/>
    <dgm:cxn modelId="{2750A7EC-04E7-4351-ADF1-FA9E28AE5CF7}" type="presOf" srcId="{ED9D7900-6491-45F4-A46B-0A1B68847D54}" destId="{0BA3DCE4-01DD-4D8A-BA49-AE5731EF75FB}" srcOrd="0" destOrd="0" presId="urn:microsoft.com/office/officeart/2005/8/layout/chevron2"/>
    <dgm:cxn modelId="{35B64D94-D348-406C-B50E-DCA5A625313F}" srcId="{29A2BA46-704C-4119-ADA6-B7119DB24977}" destId="{ED9D7900-6491-45F4-A46B-0A1B68847D54}" srcOrd="3" destOrd="0" parTransId="{4141F348-34EF-47F0-8022-35904D2B38AC}" sibTransId="{DCDDD4C1-EEBD-4706-8944-7B8D087BCA84}"/>
    <dgm:cxn modelId="{74029C70-3648-40E0-9C9B-FD88C7EE6E59}" srcId="{EB577800-E77B-4A73-98E9-3EE1DF3A20A6}" destId="{2F6B0C7E-00FE-46AC-BC00-F8DF79F3EC0C}" srcOrd="0" destOrd="0" parTransId="{C3386D69-F76E-4E9A-BD1F-A344879C6D04}" sibTransId="{93D03FE9-D674-4F78-B9C9-ECCE7C677157}"/>
    <dgm:cxn modelId="{8D0F05A3-06FF-4F9A-BA8B-43B087A2BDEE}" type="presParOf" srcId="{2FAED0B7-6F83-4267-94CD-0DFC3A55285E}" destId="{257B9B0C-48CF-48EB-94FD-553F99874378}" srcOrd="0" destOrd="0" presId="urn:microsoft.com/office/officeart/2005/8/layout/chevron2"/>
    <dgm:cxn modelId="{EABD0710-63DA-47AC-9454-F42955372E17}" type="presParOf" srcId="{257B9B0C-48CF-48EB-94FD-553F99874378}" destId="{FEACFBC8-E86E-45C3-98B4-854874EE3CF1}" srcOrd="0" destOrd="0" presId="urn:microsoft.com/office/officeart/2005/8/layout/chevron2"/>
    <dgm:cxn modelId="{4917BD5A-2BD3-454B-9B9C-BC34834FA776}" type="presParOf" srcId="{257B9B0C-48CF-48EB-94FD-553F99874378}" destId="{143A0E09-DA63-4074-A533-DC4F3F416144}" srcOrd="1" destOrd="0" presId="urn:microsoft.com/office/officeart/2005/8/layout/chevron2"/>
    <dgm:cxn modelId="{99FFABB6-FA7A-4D71-BB6D-8A8FF660AF39}" type="presParOf" srcId="{2FAED0B7-6F83-4267-94CD-0DFC3A55285E}" destId="{567D86EE-1B48-4EDB-A8A7-8F061ED4AD1E}" srcOrd="1" destOrd="0" presId="urn:microsoft.com/office/officeart/2005/8/layout/chevron2"/>
    <dgm:cxn modelId="{5BE7AD07-C79E-4401-A742-BE9296098396}" type="presParOf" srcId="{2FAED0B7-6F83-4267-94CD-0DFC3A55285E}" destId="{DCDF71E8-0169-4080-933E-5E87EEA7E6C0}" srcOrd="2" destOrd="0" presId="urn:microsoft.com/office/officeart/2005/8/layout/chevron2"/>
    <dgm:cxn modelId="{CC49D78A-B049-44F2-9D47-29C977B111FC}" type="presParOf" srcId="{DCDF71E8-0169-4080-933E-5E87EEA7E6C0}" destId="{8A3DEFBF-1C98-47D8-B668-D6F8B7413186}" srcOrd="0" destOrd="0" presId="urn:microsoft.com/office/officeart/2005/8/layout/chevron2"/>
    <dgm:cxn modelId="{20D237F2-79E9-4B09-A985-8D59D34C56C0}" type="presParOf" srcId="{DCDF71E8-0169-4080-933E-5E87EEA7E6C0}" destId="{9791213B-D21D-4DE1-B154-01015B38B2AE}" srcOrd="1" destOrd="0" presId="urn:microsoft.com/office/officeart/2005/8/layout/chevron2"/>
    <dgm:cxn modelId="{05AC1553-792F-404E-86C4-8305223D3B62}" type="presParOf" srcId="{2FAED0B7-6F83-4267-94CD-0DFC3A55285E}" destId="{33CDBA9E-7EE2-4635-B677-E090D2D53A65}" srcOrd="3" destOrd="0" presId="urn:microsoft.com/office/officeart/2005/8/layout/chevron2"/>
    <dgm:cxn modelId="{B6AF47E4-85EF-4F4F-81C8-03BA1F4B37AC}" type="presParOf" srcId="{2FAED0B7-6F83-4267-94CD-0DFC3A55285E}" destId="{A03458EC-0D76-4B6B-8C9A-426435A2C936}" srcOrd="4" destOrd="0" presId="urn:microsoft.com/office/officeart/2005/8/layout/chevron2"/>
    <dgm:cxn modelId="{3E569598-1FC9-4E2B-A399-8D9E6D310244}" type="presParOf" srcId="{A03458EC-0D76-4B6B-8C9A-426435A2C936}" destId="{80740589-4C88-4919-AD8C-15A99176F039}" srcOrd="0" destOrd="0" presId="urn:microsoft.com/office/officeart/2005/8/layout/chevron2"/>
    <dgm:cxn modelId="{16B2E3E6-C05D-498C-BA07-6B29F80AA9E1}" type="presParOf" srcId="{A03458EC-0D76-4B6B-8C9A-426435A2C936}" destId="{1DDF3113-0864-4EB4-9A75-B7492AAAC8A3}" srcOrd="1" destOrd="0" presId="urn:microsoft.com/office/officeart/2005/8/layout/chevron2"/>
    <dgm:cxn modelId="{F68C0B30-F73C-4D22-B58E-D4A5971309CD}" type="presParOf" srcId="{2FAED0B7-6F83-4267-94CD-0DFC3A55285E}" destId="{FEAC198B-8D58-4E84-9129-D2D670292DA9}" srcOrd="5" destOrd="0" presId="urn:microsoft.com/office/officeart/2005/8/layout/chevron2"/>
    <dgm:cxn modelId="{2CEF0826-46D6-47EE-A58A-72BFACE8CD97}" type="presParOf" srcId="{2FAED0B7-6F83-4267-94CD-0DFC3A55285E}" destId="{C6A55FAB-6084-421D-A300-733696C7BD97}" srcOrd="6" destOrd="0" presId="urn:microsoft.com/office/officeart/2005/8/layout/chevron2"/>
    <dgm:cxn modelId="{F7009C42-CCEB-41D3-B251-14F9E0D7D1F0}" type="presParOf" srcId="{C6A55FAB-6084-421D-A300-733696C7BD97}" destId="{0BA3DCE4-01DD-4D8A-BA49-AE5731EF75FB}" srcOrd="0" destOrd="0" presId="urn:microsoft.com/office/officeart/2005/8/layout/chevron2"/>
    <dgm:cxn modelId="{DD0222C2-B4A5-4FE2-B05C-EBAA1767D73F}" type="presParOf" srcId="{C6A55FAB-6084-421D-A300-733696C7BD97}" destId="{75F3549A-E97B-4AF7-A9F8-D27DFEA0A2DB}" srcOrd="1" destOrd="0" presId="urn:microsoft.com/office/officeart/2005/8/layout/chevron2"/>
    <dgm:cxn modelId="{CCDB14DF-68CB-42A3-9223-F506C7B470BB}" type="presParOf" srcId="{2FAED0B7-6F83-4267-94CD-0DFC3A55285E}" destId="{02AAD43F-1F69-419B-86FB-9E2CD2A268E1}" srcOrd="7" destOrd="0" presId="urn:microsoft.com/office/officeart/2005/8/layout/chevron2"/>
    <dgm:cxn modelId="{ACD5F2FA-0F57-4661-B214-C8CE32FFD062}" type="presParOf" srcId="{2FAED0B7-6F83-4267-94CD-0DFC3A55285E}" destId="{F6C6D003-3D55-4D77-AAA1-737384659406}" srcOrd="8" destOrd="0" presId="urn:microsoft.com/office/officeart/2005/8/layout/chevron2"/>
    <dgm:cxn modelId="{CD43385F-7DC4-4C3C-9DA4-D2E7CA7AB99A}" type="presParOf" srcId="{F6C6D003-3D55-4D77-AAA1-737384659406}" destId="{C535F2E7-B005-4B87-BDD6-6E46F51022D6}" srcOrd="0" destOrd="0" presId="urn:microsoft.com/office/officeart/2005/8/layout/chevron2"/>
    <dgm:cxn modelId="{8B0EE306-ADF4-48D4-BF5B-4D570C7C37A8}" type="presParOf" srcId="{F6C6D003-3D55-4D77-AAA1-737384659406}" destId="{69AA2BAB-C671-4B9F-B86A-B624D8F353BC}" srcOrd="1" destOrd="0" presId="urn:microsoft.com/office/officeart/2005/8/layout/chevron2"/>
  </dgm:cxnLst>
  <dgm:bg/>
  <dgm:whole>
    <a:ln>
      <a:solidFill>
        <a:schemeClr val="bg1">
          <a:lumMod val="5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2BA46-704C-4119-ADA6-B7119DB249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B27781-A2C5-49A0-9BDD-EFEE43D81BFA}">
      <dgm:prSet phldrT="[Text]"/>
      <dgm:spPr>
        <a:ln>
          <a:solidFill>
            <a:schemeClr val="bg1">
              <a:lumMod val="50000"/>
            </a:schemeClr>
          </a:solidFill>
        </a:ln>
      </dgm:spPr>
      <dgm:t>
        <a:bodyPr/>
        <a:lstStyle/>
        <a:p>
          <a:r>
            <a:rPr lang="en-US" dirty="0" smtClean="0"/>
            <a:t>Rural Finance</a:t>
          </a:r>
          <a:endParaRPr lang="en-US" dirty="0"/>
        </a:p>
      </dgm:t>
    </dgm:pt>
    <dgm:pt modelId="{DC5D59E5-E325-4077-9A21-7D2DA7BAB909}" type="parTrans" cxnId="{796F6811-DF47-4A13-B0B1-E6799DFEF06A}">
      <dgm:prSet/>
      <dgm:spPr/>
      <dgm:t>
        <a:bodyPr/>
        <a:lstStyle/>
        <a:p>
          <a:endParaRPr lang="en-US"/>
        </a:p>
      </dgm:t>
    </dgm:pt>
    <dgm:pt modelId="{DE029790-9253-4A1E-BD43-ACFCC1F093E4}" type="sibTrans" cxnId="{796F6811-DF47-4A13-B0B1-E6799DFEF06A}">
      <dgm:prSet/>
      <dgm:spPr/>
      <dgm:t>
        <a:bodyPr/>
        <a:lstStyle/>
        <a:p>
          <a:endParaRPr lang="en-US"/>
        </a:p>
      </dgm:t>
    </dgm:pt>
    <dgm:pt modelId="{EB577800-E77B-4A73-98E9-3EE1DF3A20A6}">
      <dgm:prSet phldrT="[Text]" phldr="1"/>
      <dgm:spPr>
        <a:solidFill>
          <a:schemeClr val="bg1">
            <a:lumMod val="50000"/>
          </a:schemeClr>
        </a:solidFill>
      </dgm:spPr>
      <dgm:t>
        <a:bodyPr/>
        <a:lstStyle/>
        <a:p>
          <a:endParaRPr lang="en-US" dirty="0"/>
        </a:p>
      </dgm:t>
    </dgm:pt>
    <dgm:pt modelId="{745BFC57-453F-4339-83E3-AD89A87DB077}" type="parTrans" cxnId="{46885B3A-C0D1-45D2-A5C7-F99E03A7179F}">
      <dgm:prSet/>
      <dgm:spPr/>
      <dgm:t>
        <a:bodyPr/>
        <a:lstStyle/>
        <a:p>
          <a:endParaRPr lang="en-US"/>
        </a:p>
      </dgm:t>
    </dgm:pt>
    <dgm:pt modelId="{94F46F34-3709-451B-998F-E07DC3818CF9}" type="sibTrans" cxnId="{46885B3A-C0D1-45D2-A5C7-F99E03A7179F}">
      <dgm:prSet/>
      <dgm:spPr/>
      <dgm:t>
        <a:bodyPr/>
        <a:lstStyle/>
        <a:p>
          <a:endParaRPr lang="en-US"/>
        </a:p>
      </dgm:t>
    </dgm:pt>
    <dgm:pt modelId="{2F6B0C7E-00FE-46AC-BC00-F8DF79F3EC0C}">
      <dgm:prSet phldrT="[Text]"/>
      <dgm:spPr>
        <a:solidFill>
          <a:schemeClr val="bg1">
            <a:alpha val="90000"/>
          </a:schemeClr>
        </a:solidFill>
        <a:ln>
          <a:solidFill>
            <a:schemeClr val="bg1">
              <a:lumMod val="50000"/>
            </a:schemeClr>
          </a:solidFill>
        </a:ln>
      </dgm:spPr>
      <dgm:t>
        <a:bodyPr/>
        <a:lstStyle/>
        <a:p>
          <a:r>
            <a:rPr lang="en-US" dirty="0" smtClean="0"/>
            <a:t>Irrigation and Water Management</a:t>
          </a:r>
          <a:endParaRPr lang="en-US" dirty="0"/>
        </a:p>
      </dgm:t>
    </dgm:pt>
    <dgm:pt modelId="{C3386D69-F76E-4E9A-BD1F-A344879C6D04}" type="parTrans" cxnId="{74029C70-3648-40E0-9C9B-FD88C7EE6E59}">
      <dgm:prSet/>
      <dgm:spPr/>
      <dgm:t>
        <a:bodyPr/>
        <a:lstStyle/>
        <a:p>
          <a:endParaRPr lang="en-US"/>
        </a:p>
      </dgm:t>
    </dgm:pt>
    <dgm:pt modelId="{93D03FE9-D674-4F78-B9C9-ECCE7C677157}" type="sibTrans" cxnId="{74029C70-3648-40E0-9C9B-FD88C7EE6E59}">
      <dgm:prSet/>
      <dgm:spPr/>
      <dgm:t>
        <a:bodyPr/>
        <a:lstStyle/>
        <a:p>
          <a:endParaRPr lang="en-US"/>
        </a:p>
      </dgm:t>
    </dgm:pt>
    <dgm:pt modelId="{DEEF4091-D14C-4492-9D35-4EEFAFDFA0DF}">
      <dgm:prSet phldrT="[Text]" phldr="1"/>
      <dgm:spPr>
        <a:solidFill>
          <a:srgbClr val="C00000"/>
        </a:solidFill>
      </dgm:spPr>
      <dgm:t>
        <a:bodyPr/>
        <a:lstStyle/>
        <a:p>
          <a:endParaRPr lang="en-US" dirty="0"/>
        </a:p>
      </dgm:t>
    </dgm:pt>
    <dgm:pt modelId="{3861E1D8-016A-43E4-8302-4932C7413926}" type="parTrans" cxnId="{CE8B61B3-9C6A-4C5C-9DA9-1CB74B698AB3}">
      <dgm:prSet/>
      <dgm:spPr/>
      <dgm:t>
        <a:bodyPr/>
        <a:lstStyle/>
        <a:p>
          <a:endParaRPr lang="en-US"/>
        </a:p>
      </dgm:t>
    </dgm:pt>
    <dgm:pt modelId="{352DB77C-0B95-4757-B18F-8D9083099C19}" type="sibTrans" cxnId="{CE8B61B3-9C6A-4C5C-9DA9-1CB74B698AB3}">
      <dgm:prSet/>
      <dgm:spPr/>
      <dgm:t>
        <a:bodyPr/>
        <a:lstStyle/>
        <a:p>
          <a:endParaRPr lang="en-US"/>
        </a:p>
      </dgm:t>
    </dgm:pt>
    <dgm:pt modelId="{3AB53074-6926-4DE8-92C5-5E3879E9268E}">
      <dgm:prSet phldrT="[Text]"/>
      <dgm:spPr>
        <a:ln>
          <a:solidFill>
            <a:schemeClr val="bg1">
              <a:lumMod val="50000"/>
            </a:schemeClr>
          </a:solidFill>
        </a:ln>
      </dgm:spPr>
      <dgm:t>
        <a:bodyPr/>
        <a:lstStyle/>
        <a:p>
          <a:r>
            <a:rPr lang="en-US" dirty="0" smtClean="0"/>
            <a:t>Gender</a:t>
          </a:r>
          <a:endParaRPr lang="en-US" dirty="0"/>
        </a:p>
      </dgm:t>
    </dgm:pt>
    <dgm:pt modelId="{5634F648-FA95-4D2A-B03F-D73519F1D91A}" type="parTrans" cxnId="{8F3663C9-E63B-4129-8FE4-0ED9B310CBD7}">
      <dgm:prSet/>
      <dgm:spPr/>
      <dgm:t>
        <a:bodyPr/>
        <a:lstStyle/>
        <a:p>
          <a:endParaRPr lang="en-US"/>
        </a:p>
      </dgm:t>
    </dgm:pt>
    <dgm:pt modelId="{A3AF7910-82D0-4F01-9CC8-938EAE6105D5}" type="sibTrans" cxnId="{8F3663C9-E63B-4129-8FE4-0ED9B310CBD7}">
      <dgm:prSet/>
      <dgm:spPr/>
      <dgm:t>
        <a:bodyPr/>
        <a:lstStyle/>
        <a:p>
          <a:endParaRPr lang="en-US"/>
        </a:p>
      </dgm:t>
    </dgm:pt>
    <dgm:pt modelId="{B34D06C9-7662-4FFE-9E6D-E7E7FF66C5AF}">
      <dgm:prSet/>
      <dgm:spPr>
        <a:solidFill>
          <a:schemeClr val="bg1">
            <a:lumMod val="50000"/>
          </a:schemeClr>
        </a:solidFill>
      </dgm:spPr>
      <dgm:t>
        <a:bodyPr/>
        <a:lstStyle/>
        <a:p>
          <a:endParaRPr lang="en-US"/>
        </a:p>
      </dgm:t>
    </dgm:pt>
    <dgm:pt modelId="{A744ED2D-43F7-47D2-BA9D-BEA06FEECF30}" type="parTrans" cxnId="{47763891-085F-42E3-A134-43146FEB521A}">
      <dgm:prSet/>
      <dgm:spPr/>
      <dgm:t>
        <a:bodyPr/>
        <a:lstStyle/>
        <a:p>
          <a:endParaRPr lang="en-US"/>
        </a:p>
      </dgm:t>
    </dgm:pt>
    <dgm:pt modelId="{10B6D264-FB1D-43E8-986C-B55E37DFA131}" type="sibTrans" cxnId="{47763891-085F-42E3-A134-43146FEB521A}">
      <dgm:prSet/>
      <dgm:spPr/>
      <dgm:t>
        <a:bodyPr/>
        <a:lstStyle/>
        <a:p>
          <a:endParaRPr lang="en-US"/>
        </a:p>
      </dgm:t>
    </dgm:pt>
    <dgm:pt modelId="{ED9D7900-6491-45F4-A46B-0A1B68847D54}">
      <dgm:prSet/>
      <dgm:spPr>
        <a:solidFill>
          <a:schemeClr val="bg1">
            <a:lumMod val="50000"/>
          </a:schemeClr>
        </a:solidFill>
      </dgm:spPr>
      <dgm:t>
        <a:bodyPr/>
        <a:lstStyle/>
        <a:p>
          <a:endParaRPr lang="en-US"/>
        </a:p>
      </dgm:t>
    </dgm:pt>
    <dgm:pt modelId="{4141F348-34EF-47F0-8022-35904D2B38AC}" type="parTrans" cxnId="{35B64D94-D348-406C-B50E-DCA5A625313F}">
      <dgm:prSet/>
      <dgm:spPr/>
      <dgm:t>
        <a:bodyPr/>
        <a:lstStyle/>
        <a:p>
          <a:endParaRPr lang="en-US"/>
        </a:p>
      </dgm:t>
    </dgm:pt>
    <dgm:pt modelId="{DCDDD4C1-EEBD-4706-8944-7B8D087BCA84}" type="sibTrans" cxnId="{35B64D94-D348-406C-B50E-DCA5A625313F}">
      <dgm:prSet/>
      <dgm:spPr/>
      <dgm:t>
        <a:bodyPr/>
        <a:lstStyle/>
        <a:p>
          <a:endParaRPr lang="en-US"/>
        </a:p>
      </dgm:t>
    </dgm:pt>
    <dgm:pt modelId="{01A8C0C3-0F95-4656-8AF3-7484CCA3C749}">
      <dgm:prSet/>
      <dgm:spPr>
        <a:ln>
          <a:solidFill>
            <a:schemeClr val="bg1">
              <a:lumMod val="50000"/>
            </a:schemeClr>
          </a:solidFill>
        </a:ln>
      </dgm:spPr>
      <dgm:t>
        <a:bodyPr/>
        <a:lstStyle/>
        <a:p>
          <a:r>
            <a:rPr lang="en-US" dirty="0" smtClean="0"/>
            <a:t>Enterprise and Marketing Promotion</a:t>
          </a:r>
          <a:endParaRPr lang="en-US" dirty="0"/>
        </a:p>
      </dgm:t>
    </dgm:pt>
    <dgm:pt modelId="{ACF6908D-75A2-419F-89F6-9E34B8A82058}" type="parTrans" cxnId="{D07E8E8E-2042-459C-9498-BDB2E042277F}">
      <dgm:prSet/>
      <dgm:spPr/>
      <dgm:t>
        <a:bodyPr/>
        <a:lstStyle/>
        <a:p>
          <a:endParaRPr lang="en-US"/>
        </a:p>
      </dgm:t>
    </dgm:pt>
    <dgm:pt modelId="{0CA364D6-E303-43E8-8D0A-BB8C66AC22B0}" type="sibTrans" cxnId="{D07E8E8E-2042-459C-9498-BDB2E042277F}">
      <dgm:prSet/>
      <dgm:spPr/>
      <dgm:t>
        <a:bodyPr/>
        <a:lstStyle/>
        <a:p>
          <a:endParaRPr lang="en-US"/>
        </a:p>
      </dgm:t>
    </dgm:pt>
    <dgm:pt modelId="{39364FFF-378E-4713-A6B2-DEAC2CEEB0B5}">
      <dgm:prSet/>
      <dgm:spPr>
        <a:ln>
          <a:solidFill>
            <a:schemeClr val="bg1">
              <a:lumMod val="50000"/>
            </a:schemeClr>
          </a:solidFill>
        </a:ln>
      </dgm:spPr>
      <dgm:t>
        <a:bodyPr/>
        <a:lstStyle/>
        <a:p>
          <a:r>
            <a:rPr lang="en-US" dirty="0" smtClean="0"/>
            <a:t>Research and Extension Services</a:t>
          </a:r>
          <a:endParaRPr lang="en-US" dirty="0"/>
        </a:p>
      </dgm:t>
    </dgm:pt>
    <dgm:pt modelId="{D27780F8-176F-44E9-B161-F574C5B3074F}" type="parTrans" cxnId="{215FFAF4-1E55-4A18-B54B-25B3D1AE9C01}">
      <dgm:prSet/>
      <dgm:spPr/>
      <dgm:t>
        <a:bodyPr/>
        <a:lstStyle/>
        <a:p>
          <a:endParaRPr lang="en-US"/>
        </a:p>
      </dgm:t>
    </dgm:pt>
    <dgm:pt modelId="{0A8C413F-C4F1-456D-B823-D16D359A1F25}" type="sibTrans" cxnId="{215FFAF4-1E55-4A18-B54B-25B3D1AE9C01}">
      <dgm:prSet/>
      <dgm:spPr/>
      <dgm:t>
        <a:bodyPr/>
        <a:lstStyle/>
        <a:p>
          <a:endParaRPr lang="en-US"/>
        </a:p>
      </dgm:t>
    </dgm:pt>
    <dgm:pt modelId="{DEB1B4A5-DCC1-4D78-BC34-7466EDB40736}">
      <dgm:prSet phldrT="[Text]" phldr="1"/>
      <dgm:spPr>
        <a:solidFill>
          <a:schemeClr val="bg1">
            <a:lumMod val="50000"/>
          </a:schemeClr>
        </a:solidFill>
      </dgm:spPr>
      <dgm:t>
        <a:bodyPr/>
        <a:lstStyle/>
        <a:p>
          <a:endParaRPr lang="en-US" dirty="0"/>
        </a:p>
      </dgm:t>
    </dgm:pt>
    <dgm:pt modelId="{23F6E667-163B-49FA-BA8D-8C8D9397AB52}" type="sibTrans" cxnId="{F8C15D98-11A4-4682-9DED-EC9B27675D6B}">
      <dgm:prSet/>
      <dgm:spPr/>
      <dgm:t>
        <a:bodyPr/>
        <a:lstStyle/>
        <a:p>
          <a:endParaRPr lang="en-US"/>
        </a:p>
      </dgm:t>
    </dgm:pt>
    <dgm:pt modelId="{6183AAC7-FD34-4107-811E-8C1E65AB0ED3}" type="parTrans" cxnId="{F8C15D98-11A4-4682-9DED-EC9B27675D6B}">
      <dgm:prSet/>
      <dgm:spPr/>
      <dgm:t>
        <a:bodyPr/>
        <a:lstStyle/>
        <a:p>
          <a:endParaRPr lang="en-US"/>
        </a:p>
      </dgm:t>
    </dgm:pt>
    <dgm:pt modelId="{2FAED0B7-6F83-4267-94CD-0DFC3A55285E}" type="pres">
      <dgm:prSet presAssocID="{29A2BA46-704C-4119-ADA6-B7119DB24977}" presName="linearFlow" presStyleCnt="0">
        <dgm:presLayoutVars>
          <dgm:dir/>
          <dgm:animLvl val="lvl"/>
          <dgm:resizeHandles val="exact"/>
        </dgm:presLayoutVars>
      </dgm:prSet>
      <dgm:spPr/>
      <dgm:t>
        <a:bodyPr/>
        <a:lstStyle/>
        <a:p>
          <a:endParaRPr lang="en-US"/>
        </a:p>
      </dgm:t>
    </dgm:pt>
    <dgm:pt modelId="{257B9B0C-48CF-48EB-94FD-553F99874378}" type="pres">
      <dgm:prSet presAssocID="{DEB1B4A5-DCC1-4D78-BC34-7466EDB40736}" presName="composite" presStyleCnt="0"/>
      <dgm:spPr/>
    </dgm:pt>
    <dgm:pt modelId="{FEACFBC8-E86E-45C3-98B4-854874EE3CF1}" type="pres">
      <dgm:prSet presAssocID="{DEB1B4A5-DCC1-4D78-BC34-7466EDB40736}" presName="parentText" presStyleLbl="alignNode1" presStyleIdx="0" presStyleCnt="5">
        <dgm:presLayoutVars>
          <dgm:chMax val="1"/>
          <dgm:bulletEnabled val="1"/>
        </dgm:presLayoutVars>
      </dgm:prSet>
      <dgm:spPr/>
      <dgm:t>
        <a:bodyPr/>
        <a:lstStyle/>
        <a:p>
          <a:endParaRPr lang="en-US"/>
        </a:p>
      </dgm:t>
    </dgm:pt>
    <dgm:pt modelId="{143A0E09-DA63-4074-A533-DC4F3F416144}" type="pres">
      <dgm:prSet presAssocID="{DEB1B4A5-DCC1-4D78-BC34-7466EDB40736}" presName="descendantText" presStyleLbl="alignAcc1" presStyleIdx="0" presStyleCnt="5">
        <dgm:presLayoutVars>
          <dgm:bulletEnabled val="1"/>
        </dgm:presLayoutVars>
      </dgm:prSet>
      <dgm:spPr/>
      <dgm:t>
        <a:bodyPr/>
        <a:lstStyle/>
        <a:p>
          <a:endParaRPr lang="en-US"/>
        </a:p>
      </dgm:t>
    </dgm:pt>
    <dgm:pt modelId="{567D86EE-1B48-4EDB-A8A7-8F061ED4AD1E}" type="pres">
      <dgm:prSet presAssocID="{23F6E667-163B-49FA-BA8D-8C8D9397AB52}" presName="sp" presStyleCnt="0"/>
      <dgm:spPr/>
    </dgm:pt>
    <dgm:pt modelId="{DCDF71E8-0169-4080-933E-5E87EEA7E6C0}" type="pres">
      <dgm:prSet presAssocID="{EB577800-E77B-4A73-98E9-3EE1DF3A20A6}" presName="composite" presStyleCnt="0"/>
      <dgm:spPr/>
    </dgm:pt>
    <dgm:pt modelId="{8A3DEFBF-1C98-47D8-B668-D6F8B7413186}" type="pres">
      <dgm:prSet presAssocID="{EB577800-E77B-4A73-98E9-3EE1DF3A20A6}" presName="parentText" presStyleLbl="alignNode1" presStyleIdx="1" presStyleCnt="5">
        <dgm:presLayoutVars>
          <dgm:chMax val="1"/>
          <dgm:bulletEnabled val="1"/>
        </dgm:presLayoutVars>
      </dgm:prSet>
      <dgm:spPr/>
      <dgm:t>
        <a:bodyPr/>
        <a:lstStyle/>
        <a:p>
          <a:endParaRPr lang="en-US"/>
        </a:p>
      </dgm:t>
    </dgm:pt>
    <dgm:pt modelId="{9791213B-D21D-4DE1-B154-01015B38B2AE}" type="pres">
      <dgm:prSet presAssocID="{EB577800-E77B-4A73-98E9-3EE1DF3A20A6}" presName="descendantText" presStyleLbl="alignAcc1" presStyleIdx="1" presStyleCnt="5">
        <dgm:presLayoutVars>
          <dgm:bulletEnabled val="1"/>
        </dgm:presLayoutVars>
      </dgm:prSet>
      <dgm:spPr/>
      <dgm:t>
        <a:bodyPr/>
        <a:lstStyle/>
        <a:p>
          <a:endParaRPr lang="en-US"/>
        </a:p>
      </dgm:t>
    </dgm:pt>
    <dgm:pt modelId="{33CDBA9E-7EE2-4635-B677-E090D2D53A65}" type="pres">
      <dgm:prSet presAssocID="{94F46F34-3709-451B-998F-E07DC3818CF9}" presName="sp" presStyleCnt="0"/>
      <dgm:spPr/>
    </dgm:pt>
    <dgm:pt modelId="{A03458EC-0D76-4B6B-8C9A-426435A2C936}" type="pres">
      <dgm:prSet presAssocID="{B34D06C9-7662-4FFE-9E6D-E7E7FF66C5AF}" presName="composite" presStyleCnt="0"/>
      <dgm:spPr/>
    </dgm:pt>
    <dgm:pt modelId="{80740589-4C88-4919-AD8C-15A99176F039}" type="pres">
      <dgm:prSet presAssocID="{B34D06C9-7662-4FFE-9E6D-E7E7FF66C5AF}" presName="parentText" presStyleLbl="alignNode1" presStyleIdx="2" presStyleCnt="5">
        <dgm:presLayoutVars>
          <dgm:chMax val="1"/>
          <dgm:bulletEnabled val="1"/>
        </dgm:presLayoutVars>
      </dgm:prSet>
      <dgm:spPr/>
      <dgm:t>
        <a:bodyPr/>
        <a:lstStyle/>
        <a:p>
          <a:endParaRPr lang="en-US"/>
        </a:p>
      </dgm:t>
    </dgm:pt>
    <dgm:pt modelId="{1DDF3113-0864-4EB4-9A75-B7492AAAC8A3}" type="pres">
      <dgm:prSet presAssocID="{B34D06C9-7662-4FFE-9E6D-E7E7FF66C5AF}" presName="descendantText" presStyleLbl="alignAcc1" presStyleIdx="2" presStyleCnt="5">
        <dgm:presLayoutVars>
          <dgm:bulletEnabled val="1"/>
        </dgm:presLayoutVars>
      </dgm:prSet>
      <dgm:spPr/>
      <dgm:t>
        <a:bodyPr/>
        <a:lstStyle/>
        <a:p>
          <a:endParaRPr lang="en-US"/>
        </a:p>
      </dgm:t>
    </dgm:pt>
    <dgm:pt modelId="{FEAC198B-8D58-4E84-9129-D2D670292DA9}" type="pres">
      <dgm:prSet presAssocID="{10B6D264-FB1D-43E8-986C-B55E37DFA131}" presName="sp" presStyleCnt="0"/>
      <dgm:spPr/>
    </dgm:pt>
    <dgm:pt modelId="{C6A55FAB-6084-421D-A300-733696C7BD97}" type="pres">
      <dgm:prSet presAssocID="{ED9D7900-6491-45F4-A46B-0A1B68847D54}" presName="composite" presStyleCnt="0"/>
      <dgm:spPr/>
    </dgm:pt>
    <dgm:pt modelId="{0BA3DCE4-01DD-4D8A-BA49-AE5731EF75FB}" type="pres">
      <dgm:prSet presAssocID="{ED9D7900-6491-45F4-A46B-0A1B68847D54}" presName="parentText" presStyleLbl="alignNode1" presStyleIdx="3" presStyleCnt="5">
        <dgm:presLayoutVars>
          <dgm:chMax val="1"/>
          <dgm:bulletEnabled val="1"/>
        </dgm:presLayoutVars>
      </dgm:prSet>
      <dgm:spPr/>
      <dgm:t>
        <a:bodyPr/>
        <a:lstStyle/>
        <a:p>
          <a:endParaRPr lang="en-US"/>
        </a:p>
      </dgm:t>
    </dgm:pt>
    <dgm:pt modelId="{75F3549A-E97B-4AF7-A9F8-D27DFEA0A2DB}" type="pres">
      <dgm:prSet presAssocID="{ED9D7900-6491-45F4-A46B-0A1B68847D54}" presName="descendantText" presStyleLbl="alignAcc1" presStyleIdx="3" presStyleCnt="5">
        <dgm:presLayoutVars>
          <dgm:bulletEnabled val="1"/>
        </dgm:presLayoutVars>
      </dgm:prSet>
      <dgm:spPr/>
      <dgm:t>
        <a:bodyPr/>
        <a:lstStyle/>
        <a:p>
          <a:endParaRPr lang="en-US"/>
        </a:p>
      </dgm:t>
    </dgm:pt>
    <dgm:pt modelId="{02AAD43F-1F69-419B-86FB-9E2CD2A268E1}" type="pres">
      <dgm:prSet presAssocID="{DCDDD4C1-EEBD-4706-8944-7B8D087BCA84}" presName="sp" presStyleCnt="0"/>
      <dgm:spPr/>
    </dgm:pt>
    <dgm:pt modelId="{F6C6D003-3D55-4D77-AAA1-737384659406}" type="pres">
      <dgm:prSet presAssocID="{DEEF4091-D14C-4492-9D35-4EEFAFDFA0DF}" presName="composite" presStyleCnt="0"/>
      <dgm:spPr/>
    </dgm:pt>
    <dgm:pt modelId="{C535F2E7-B005-4B87-BDD6-6E46F51022D6}" type="pres">
      <dgm:prSet presAssocID="{DEEF4091-D14C-4492-9D35-4EEFAFDFA0DF}" presName="parentText" presStyleLbl="alignNode1" presStyleIdx="4" presStyleCnt="5">
        <dgm:presLayoutVars>
          <dgm:chMax val="1"/>
          <dgm:bulletEnabled val="1"/>
        </dgm:presLayoutVars>
      </dgm:prSet>
      <dgm:spPr/>
      <dgm:t>
        <a:bodyPr/>
        <a:lstStyle/>
        <a:p>
          <a:endParaRPr lang="en-US"/>
        </a:p>
      </dgm:t>
    </dgm:pt>
    <dgm:pt modelId="{69AA2BAB-C671-4B9F-B86A-B624D8F353BC}" type="pres">
      <dgm:prSet presAssocID="{DEEF4091-D14C-4492-9D35-4EEFAFDFA0DF}" presName="descendantText" presStyleLbl="alignAcc1" presStyleIdx="4" presStyleCnt="5">
        <dgm:presLayoutVars>
          <dgm:bulletEnabled val="1"/>
        </dgm:presLayoutVars>
      </dgm:prSet>
      <dgm:spPr/>
      <dgm:t>
        <a:bodyPr/>
        <a:lstStyle/>
        <a:p>
          <a:endParaRPr lang="en-US"/>
        </a:p>
      </dgm:t>
    </dgm:pt>
  </dgm:ptLst>
  <dgm:cxnLst>
    <dgm:cxn modelId="{F8C15D98-11A4-4682-9DED-EC9B27675D6B}" srcId="{29A2BA46-704C-4119-ADA6-B7119DB24977}" destId="{DEB1B4A5-DCC1-4D78-BC34-7466EDB40736}" srcOrd="0" destOrd="0" parTransId="{6183AAC7-FD34-4107-811E-8C1E65AB0ED3}" sibTransId="{23F6E667-163B-49FA-BA8D-8C8D9397AB52}"/>
    <dgm:cxn modelId="{1C24C52D-5735-4DF5-94A6-A428DB300E63}" type="presOf" srcId="{DEEF4091-D14C-4492-9D35-4EEFAFDFA0DF}" destId="{C535F2E7-B005-4B87-BDD6-6E46F51022D6}" srcOrd="0" destOrd="0" presId="urn:microsoft.com/office/officeart/2005/8/layout/chevron2"/>
    <dgm:cxn modelId="{CE8B61B3-9C6A-4C5C-9DA9-1CB74B698AB3}" srcId="{29A2BA46-704C-4119-ADA6-B7119DB24977}" destId="{DEEF4091-D14C-4492-9D35-4EEFAFDFA0DF}" srcOrd="4" destOrd="0" parTransId="{3861E1D8-016A-43E4-8302-4932C7413926}" sibTransId="{352DB77C-0B95-4757-B18F-8D9083099C19}"/>
    <dgm:cxn modelId="{06C9C275-4D99-4392-B8AA-77F8CCBFE1F7}" type="presOf" srcId="{39364FFF-378E-4713-A6B2-DEAC2CEEB0B5}" destId="{75F3549A-E97B-4AF7-A9F8-D27DFEA0A2DB}" srcOrd="0" destOrd="0" presId="urn:microsoft.com/office/officeart/2005/8/layout/chevron2"/>
    <dgm:cxn modelId="{796F6811-DF47-4A13-B0B1-E6799DFEF06A}" srcId="{DEB1B4A5-DCC1-4D78-BC34-7466EDB40736}" destId="{B0B27781-A2C5-49A0-9BDD-EFEE43D81BFA}" srcOrd="0" destOrd="0" parTransId="{DC5D59E5-E325-4077-9A21-7D2DA7BAB909}" sibTransId="{DE029790-9253-4A1E-BD43-ACFCC1F093E4}"/>
    <dgm:cxn modelId="{262946FF-FB49-4CF9-B481-34E93AC04179}" type="presOf" srcId="{DEB1B4A5-DCC1-4D78-BC34-7466EDB40736}" destId="{FEACFBC8-E86E-45C3-98B4-854874EE3CF1}" srcOrd="0" destOrd="0" presId="urn:microsoft.com/office/officeart/2005/8/layout/chevron2"/>
    <dgm:cxn modelId="{6E442CC7-8FB8-4997-91F4-BEE909416E4C}" type="presOf" srcId="{B0B27781-A2C5-49A0-9BDD-EFEE43D81BFA}" destId="{143A0E09-DA63-4074-A533-DC4F3F416144}" srcOrd="0" destOrd="0" presId="urn:microsoft.com/office/officeart/2005/8/layout/chevron2"/>
    <dgm:cxn modelId="{8F3663C9-E63B-4129-8FE4-0ED9B310CBD7}" srcId="{DEEF4091-D14C-4492-9D35-4EEFAFDFA0DF}" destId="{3AB53074-6926-4DE8-92C5-5E3879E9268E}" srcOrd="0" destOrd="0" parTransId="{5634F648-FA95-4D2A-B03F-D73519F1D91A}" sibTransId="{A3AF7910-82D0-4F01-9CC8-938EAE6105D5}"/>
    <dgm:cxn modelId="{47763891-085F-42E3-A134-43146FEB521A}" srcId="{29A2BA46-704C-4119-ADA6-B7119DB24977}" destId="{B34D06C9-7662-4FFE-9E6D-E7E7FF66C5AF}" srcOrd="2" destOrd="0" parTransId="{A744ED2D-43F7-47D2-BA9D-BEA06FEECF30}" sibTransId="{10B6D264-FB1D-43E8-986C-B55E37DFA131}"/>
    <dgm:cxn modelId="{9075D0B3-8002-4CA5-9EF0-4EEF51F5018F}" type="presOf" srcId="{B34D06C9-7662-4FFE-9E6D-E7E7FF66C5AF}" destId="{80740589-4C88-4919-AD8C-15A99176F039}" srcOrd="0" destOrd="0" presId="urn:microsoft.com/office/officeart/2005/8/layout/chevron2"/>
    <dgm:cxn modelId="{7F43ABD9-A97A-4094-91DD-E71AACE0E250}" type="presOf" srcId="{3AB53074-6926-4DE8-92C5-5E3879E9268E}" destId="{69AA2BAB-C671-4B9F-B86A-B624D8F353BC}" srcOrd="0" destOrd="0" presId="urn:microsoft.com/office/officeart/2005/8/layout/chevron2"/>
    <dgm:cxn modelId="{75B1A675-4A99-4ACE-924D-105E5BB158A3}" type="presOf" srcId="{2F6B0C7E-00FE-46AC-BC00-F8DF79F3EC0C}" destId="{9791213B-D21D-4DE1-B154-01015B38B2AE}" srcOrd="0" destOrd="0" presId="urn:microsoft.com/office/officeart/2005/8/layout/chevron2"/>
    <dgm:cxn modelId="{D07E8E8E-2042-459C-9498-BDB2E042277F}" srcId="{B34D06C9-7662-4FFE-9E6D-E7E7FF66C5AF}" destId="{01A8C0C3-0F95-4656-8AF3-7484CCA3C749}" srcOrd="0" destOrd="0" parTransId="{ACF6908D-75A2-419F-89F6-9E34B8A82058}" sibTransId="{0CA364D6-E303-43E8-8D0A-BB8C66AC22B0}"/>
    <dgm:cxn modelId="{52D3856D-A701-4700-9949-F33A624EDB2D}" type="presOf" srcId="{EB577800-E77B-4A73-98E9-3EE1DF3A20A6}" destId="{8A3DEFBF-1C98-47D8-B668-D6F8B7413186}" srcOrd="0" destOrd="0" presId="urn:microsoft.com/office/officeart/2005/8/layout/chevron2"/>
    <dgm:cxn modelId="{46885B3A-C0D1-45D2-A5C7-F99E03A7179F}" srcId="{29A2BA46-704C-4119-ADA6-B7119DB24977}" destId="{EB577800-E77B-4A73-98E9-3EE1DF3A20A6}" srcOrd="1" destOrd="0" parTransId="{745BFC57-453F-4339-83E3-AD89A87DB077}" sibTransId="{94F46F34-3709-451B-998F-E07DC3818CF9}"/>
    <dgm:cxn modelId="{215FFAF4-1E55-4A18-B54B-25B3D1AE9C01}" srcId="{ED9D7900-6491-45F4-A46B-0A1B68847D54}" destId="{39364FFF-378E-4713-A6B2-DEAC2CEEB0B5}" srcOrd="0" destOrd="0" parTransId="{D27780F8-176F-44E9-B161-F574C5B3074F}" sibTransId="{0A8C413F-C4F1-456D-B823-D16D359A1F25}"/>
    <dgm:cxn modelId="{C62E87F2-B01C-43F7-AFF9-6387F03D275A}" type="presOf" srcId="{01A8C0C3-0F95-4656-8AF3-7484CCA3C749}" destId="{1DDF3113-0864-4EB4-9A75-B7492AAAC8A3}" srcOrd="0" destOrd="0" presId="urn:microsoft.com/office/officeart/2005/8/layout/chevron2"/>
    <dgm:cxn modelId="{0F958BE0-2945-4283-A7B4-948F66EC26F6}" type="presOf" srcId="{29A2BA46-704C-4119-ADA6-B7119DB24977}" destId="{2FAED0B7-6F83-4267-94CD-0DFC3A55285E}" srcOrd="0" destOrd="0" presId="urn:microsoft.com/office/officeart/2005/8/layout/chevron2"/>
    <dgm:cxn modelId="{2750A7EC-04E7-4351-ADF1-FA9E28AE5CF7}" type="presOf" srcId="{ED9D7900-6491-45F4-A46B-0A1B68847D54}" destId="{0BA3DCE4-01DD-4D8A-BA49-AE5731EF75FB}" srcOrd="0" destOrd="0" presId="urn:microsoft.com/office/officeart/2005/8/layout/chevron2"/>
    <dgm:cxn modelId="{35B64D94-D348-406C-B50E-DCA5A625313F}" srcId="{29A2BA46-704C-4119-ADA6-B7119DB24977}" destId="{ED9D7900-6491-45F4-A46B-0A1B68847D54}" srcOrd="3" destOrd="0" parTransId="{4141F348-34EF-47F0-8022-35904D2B38AC}" sibTransId="{DCDDD4C1-EEBD-4706-8944-7B8D087BCA84}"/>
    <dgm:cxn modelId="{74029C70-3648-40E0-9C9B-FD88C7EE6E59}" srcId="{EB577800-E77B-4A73-98E9-3EE1DF3A20A6}" destId="{2F6B0C7E-00FE-46AC-BC00-F8DF79F3EC0C}" srcOrd="0" destOrd="0" parTransId="{C3386D69-F76E-4E9A-BD1F-A344879C6D04}" sibTransId="{93D03FE9-D674-4F78-B9C9-ECCE7C677157}"/>
    <dgm:cxn modelId="{8D0F05A3-06FF-4F9A-BA8B-43B087A2BDEE}" type="presParOf" srcId="{2FAED0B7-6F83-4267-94CD-0DFC3A55285E}" destId="{257B9B0C-48CF-48EB-94FD-553F99874378}" srcOrd="0" destOrd="0" presId="urn:microsoft.com/office/officeart/2005/8/layout/chevron2"/>
    <dgm:cxn modelId="{EABD0710-63DA-47AC-9454-F42955372E17}" type="presParOf" srcId="{257B9B0C-48CF-48EB-94FD-553F99874378}" destId="{FEACFBC8-E86E-45C3-98B4-854874EE3CF1}" srcOrd="0" destOrd="0" presId="urn:microsoft.com/office/officeart/2005/8/layout/chevron2"/>
    <dgm:cxn modelId="{4917BD5A-2BD3-454B-9B9C-BC34834FA776}" type="presParOf" srcId="{257B9B0C-48CF-48EB-94FD-553F99874378}" destId="{143A0E09-DA63-4074-A533-DC4F3F416144}" srcOrd="1" destOrd="0" presId="urn:microsoft.com/office/officeart/2005/8/layout/chevron2"/>
    <dgm:cxn modelId="{99FFABB6-FA7A-4D71-BB6D-8A8FF660AF39}" type="presParOf" srcId="{2FAED0B7-6F83-4267-94CD-0DFC3A55285E}" destId="{567D86EE-1B48-4EDB-A8A7-8F061ED4AD1E}" srcOrd="1" destOrd="0" presId="urn:microsoft.com/office/officeart/2005/8/layout/chevron2"/>
    <dgm:cxn modelId="{5BE7AD07-C79E-4401-A742-BE9296098396}" type="presParOf" srcId="{2FAED0B7-6F83-4267-94CD-0DFC3A55285E}" destId="{DCDF71E8-0169-4080-933E-5E87EEA7E6C0}" srcOrd="2" destOrd="0" presId="urn:microsoft.com/office/officeart/2005/8/layout/chevron2"/>
    <dgm:cxn modelId="{CC49D78A-B049-44F2-9D47-29C977B111FC}" type="presParOf" srcId="{DCDF71E8-0169-4080-933E-5E87EEA7E6C0}" destId="{8A3DEFBF-1C98-47D8-B668-D6F8B7413186}" srcOrd="0" destOrd="0" presId="urn:microsoft.com/office/officeart/2005/8/layout/chevron2"/>
    <dgm:cxn modelId="{20D237F2-79E9-4B09-A985-8D59D34C56C0}" type="presParOf" srcId="{DCDF71E8-0169-4080-933E-5E87EEA7E6C0}" destId="{9791213B-D21D-4DE1-B154-01015B38B2AE}" srcOrd="1" destOrd="0" presId="urn:microsoft.com/office/officeart/2005/8/layout/chevron2"/>
    <dgm:cxn modelId="{05AC1553-792F-404E-86C4-8305223D3B62}" type="presParOf" srcId="{2FAED0B7-6F83-4267-94CD-0DFC3A55285E}" destId="{33CDBA9E-7EE2-4635-B677-E090D2D53A65}" srcOrd="3" destOrd="0" presId="urn:microsoft.com/office/officeart/2005/8/layout/chevron2"/>
    <dgm:cxn modelId="{B6AF47E4-85EF-4F4F-81C8-03BA1F4B37AC}" type="presParOf" srcId="{2FAED0B7-6F83-4267-94CD-0DFC3A55285E}" destId="{A03458EC-0D76-4B6B-8C9A-426435A2C936}" srcOrd="4" destOrd="0" presId="urn:microsoft.com/office/officeart/2005/8/layout/chevron2"/>
    <dgm:cxn modelId="{3E569598-1FC9-4E2B-A399-8D9E6D310244}" type="presParOf" srcId="{A03458EC-0D76-4B6B-8C9A-426435A2C936}" destId="{80740589-4C88-4919-AD8C-15A99176F039}" srcOrd="0" destOrd="0" presId="urn:microsoft.com/office/officeart/2005/8/layout/chevron2"/>
    <dgm:cxn modelId="{16B2E3E6-C05D-498C-BA07-6B29F80AA9E1}" type="presParOf" srcId="{A03458EC-0D76-4B6B-8C9A-426435A2C936}" destId="{1DDF3113-0864-4EB4-9A75-B7492AAAC8A3}" srcOrd="1" destOrd="0" presId="urn:microsoft.com/office/officeart/2005/8/layout/chevron2"/>
    <dgm:cxn modelId="{F68C0B30-F73C-4D22-B58E-D4A5971309CD}" type="presParOf" srcId="{2FAED0B7-6F83-4267-94CD-0DFC3A55285E}" destId="{FEAC198B-8D58-4E84-9129-D2D670292DA9}" srcOrd="5" destOrd="0" presId="urn:microsoft.com/office/officeart/2005/8/layout/chevron2"/>
    <dgm:cxn modelId="{2CEF0826-46D6-47EE-A58A-72BFACE8CD97}" type="presParOf" srcId="{2FAED0B7-6F83-4267-94CD-0DFC3A55285E}" destId="{C6A55FAB-6084-421D-A300-733696C7BD97}" srcOrd="6" destOrd="0" presId="urn:microsoft.com/office/officeart/2005/8/layout/chevron2"/>
    <dgm:cxn modelId="{F7009C42-CCEB-41D3-B251-14F9E0D7D1F0}" type="presParOf" srcId="{C6A55FAB-6084-421D-A300-733696C7BD97}" destId="{0BA3DCE4-01DD-4D8A-BA49-AE5731EF75FB}" srcOrd="0" destOrd="0" presId="urn:microsoft.com/office/officeart/2005/8/layout/chevron2"/>
    <dgm:cxn modelId="{DD0222C2-B4A5-4FE2-B05C-EBAA1767D73F}" type="presParOf" srcId="{C6A55FAB-6084-421D-A300-733696C7BD97}" destId="{75F3549A-E97B-4AF7-A9F8-D27DFEA0A2DB}" srcOrd="1" destOrd="0" presId="urn:microsoft.com/office/officeart/2005/8/layout/chevron2"/>
    <dgm:cxn modelId="{CCDB14DF-68CB-42A3-9223-F506C7B470BB}" type="presParOf" srcId="{2FAED0B7-6F83-4267-94CD-0DFC3A55285E}" destId="{02AAD43F-1F69-419B-86FB-9E2CD2A268E1}" srcOrd="7" destOrd="0" presId="urn:microsoft.com/office/officeart/2005/8/layout/chevron2"/>
    <dgm:cxn modelId="{ACD5F2FA-0F57-4661-B214-C8CE32FFD062}" type="presParOf" srcId="{2FAED0B7-6F83-4267-94CD-0DFC3A55285E}" destId="{F6C6D003-3D55-4D77-AAA1-737384659406}" srcOrd="8" destOrd="0" presId="urn:microsoft.com/office/officeart/2005/8/layout/chevron2"/>
    <dgm:cxn modelId="{CD43385F-7DC4-4C3C-9DA4-D2E7CA7AB99A}" type="presParOf" srcId="{F6C6D003-3D55-4D77-AAA1-737384659406}" destId="{C535F2E7-B005-4B87-BDD6-6E46F51022D6}" srcOrd="0" destOrd="0" presId="urn:microsoft.com/office/officeart/2005/8/layout/chevron2"/>
    <dgm:cxn modelId="{8B0EE306-ADF4-48D4-BF5B-4D570C7C37A8}" type="presParOf" srcId="{F6C6D003-3D55-4D77-AAA1-737384659406}" destId="{69AA2BAB-C671-4B9F-B86A-B624D8F353BC}" srcOrd="1" destOrd="0" presId="urn:microsoft.com/office/officeart/2005/8/layout/chevron2"/>
  </dgm:cxnLst>
  <dgm:bg/>
  <dgm:whole>
    <a:ln>
      <a:solidFill>
        <a:schemeClr val="bg1">
          <a:lumMod val="5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B6863-3CC7-4C21-9E99-8276E7F73289}">
      <dsp:nvSpPr>
        <dsp:cNvPr id="0" name=""/>
        <dsp:cNvSpPr/>
      </dsp:nvSpPr>
      <dsp:spPr>
        <a:xfrm>
          <a:off x="0" y="316463"/>
          <a:ext cx="8128000" cy="428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F8EA0DF-E49A-453D-A5B7-AD715C886ABC}">
      <dsp:nvSpPr>
        <dsp:cNvPr id="0" name=""/>
        <dsp:cNvSpPr/>
      </dsp:nvSpPr>
      <dsp:spPr>
        <a:xfrm>
          <a:off x="406400" y="65543"/>
          <a:ext cx="5689600"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n-US" sz="2000" b="1" kern="1200" dirty="0" smtClean="0"/>
            <a:t>Evaluation Objective and Scope</a:t>
          </a:r>
          <a:endParaRPr lang="en-US" sz="2000" b="1" kern="1200" dirty="0"/>
        </a:p>
      </dsp:txBody>
      <dsp:txXfrm>
        <a:off x="430898" y="90041"/>
        <a:ext cx="5640604" cy="452844"/>
      </dsp:txXfrm>
    </dsp:sp>
    <dsp:sp modelId="{AFDF404C-7552-472E-A5C4-68776E58F189}">
      <dsp:nvSpPr>
        <dsp:cNvPr id="0" name=""/>
        <dsp:cNvSpPr/>
      </dsp:nvSpPr>
      <dsp:spPr>
        <a:xfrm>
          <a:off x="0" y="1087583"/>
          <a:ext cx="8128000" cy="428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4B13602-1E43-4F12-8DC0-7C7C807FE7FA}">
      <dsp:nvSpPr>
        <dsp:cNvPr id="0" name=""/>
        <dsp:cNvSpPr/>
      </dsp:nvSpPr>
      <dsp:spPr>
        <a:xfrm>
          <a:off x="406400" y="836663"/>
          <a:ext cx="5689600"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n-US" sz="2000" b="1" kern="1200" dirty="0" smtClean="0"/>
            <a:t>Evaluation Methodology</a:t>
          </a:r>
          <a:endParaRPr lang="en-US" sz="2000" b="1" kern="1200" dirty="0"/>
        </a:p>
      </dsp:txBody>
      <dsp:txXfrm>
        <a:off x="430898" y="861161"/>
        <a:ext cx="5640604" cy="452844"/>
      </dsp:txXfrm>
    </dsp:sp>
    <dsp:sp modelId="{5F6E65FD-89B0-471A-AF64-B0235F08DD75}">
      <dsp:nvSpPr>
        <dsp:cNvPr id="0" name=""/>
        <dsp:cNvSpPr/>
      </dsp:nvSpPr>
      <dsp:spPr>
        <a:xfrm>
          <a:off x="0" y="1858703"/>
          <a:ext cx="8128000" cy="1820700"/>
        </a:xfrm>
        <a:prstGeom prst="rect">
          <a:avLst/>
        </a:prstGeom>
        <a:solidFill>
          <a:schemeClr val="bg1">
            <a:lumMod val="95000"/>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585858"/>
              </a:solidFill>
            </a:rPr>
            <a:t>Rural Finance</a:t>
          </a:r>
          <a:endParaRPr lang="en-US" sz="1700" kern="1200" dirty="0">
            <a:solidFill>
              <a:srgbClr val="585858"/>
            </a:solidFill>
          </a:endParaRPr>
        </a:p>
        <a:p>
          <a:pPr marL="171450" lvl="1" indent="-171450" algn="l" defTabSz="755650">
            <a:lnSpc>
              <a:spcPct val="90000"/>
            </a:lnSpc>
            <a:spcBef>
              <a:spcPct val="0"/>
            </a:spcBef>
            <a:spcAft>
              <a:spcPct val="15000"/>
            </a:spcAft>
            <a:buChar char="••"/>
          </a:pPr>
          <a:r>
            <a:rPr lang="en-US" sz="1700" kern="1200" dirty="0" smtClean="0">
              <a:solidFill>
                <a:srgbClr val="585858"/>
              </a:solidFill>
            </a:rPr>
            <a:t>Irrigation and Water Management</a:t>
          </a:r>
        </a:p>
        <a:p>
          <a:pPr marL="171450" lvl="1" indent="-171450" algn="l" defTabSz="755650">
            <a:lnSpc>
              <a:spcPct val="90000"/>
            </a:lnSpc>
            <a:spcBef>
              <a:spcPct val="0"/>
            </a:spcBef>
            <a:spcAft>
              <a:spcPct val="15000"/>
            </a:spcAft>
            <a:buChar char="••"/>
          </a:pPr>
          <a:r>
            <a:rPr lang="en-US" sz="1700" kern="1200" dirty="0" smtClean="0">
              <a:solidFill>
                <a:srgbClr val="585858"/>
              </a:solidFill>
            </a:rPr>
            <a:t>Marketing and Enterprise Development </a:t>
          </a:r>
        </a:p>
        <a:p>
          <a:pPr marL="171450" lvl="1" indent="-171450" algn="l" defTabSz="755650">
            <a:lnSpc>
              <a:spcPct val="90000"/>
            </a:lnSpc>
            <a:spcBef>
              <a:spcPct val="0"/>
            </a:spcBef>
            <a:spcAft>
              <a:spcPct val="15000"/>
            </a:spcAft>
            <a:buChar char="••"/>
          </a:pPr>
          <a:r>
            <a:rPr lang="en-US" sz="1700" kern="1200" dirty="0" smtClean="0">
              <a:solidFill>
                <a:srgbClr val="585858"/>
              </a:solidFill>
            </a:rPr>
            <a:t>Research and Extension Services</a:t>
          </a:r>
        </a:p>
        <a:p>
          <a:pPr marL="171450" lvl="1" indent="-171450" algn="l" defTabSz="755650">
            <a:lnSpc>
              <a:spcPct val="90000"/>
            </a:lnSpc>
            <a:spcBef>
              <a:spcPct val="0"/>
            </a:spcBef>
            <a:spcAft>
              <a:spcPct val="15000"/>
            </a:spcAft>
            <a:buChar char="••"/>
          </a:pPr>
          <a:r>
            <a:rPr lang="en-US" sz="1700" kern="1200" dirty="0" smtClean="0">
              <a:solidFill>
                <a:srgbClr val="585858"/>
              </a:solidFill>
            </a:rPr>
            <a:t>Gender</a:t>
          </a:r>
        </a:p>
      </dsp:txBody>
      <dsp:txXfrm>
        <a:off x="0" y="1858703"/>
        <a:ext cx="8128000" cy="1820700"/>
      </dsp:txXfrm>
    </dsp:sp>
    <dsp:sp modelId="{A97EFB88-468B-494A-8CDF-678D7F8CF17A}">
      <dsp:nvSpPr>
        <dsp:cNvPr id="0" name=""/>
        <dsp:cNvSpPr/>
      </dsp:nvSpPr>
      <dsp:spPr>
        <a:xfrm>
          <a:off x="406400" y="1607783"/>
          <a:ext cx="5689600"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n-US" sz="2000" b="1" kern="1200" dirty="0" smtClean="0"/>
            <a:t>Thematic Focus Areas in IFAD Programs </a:t>
          </a:r>
          <a:endParaRPr lang="en-US" sz="2000" b="1" kern="1200" dirty="0"/>
        </a:p>
      </dsp:txBody>
      <dsp:txXfrm>
        <a:off x="430898" y="1632281"/>
        <a:ext cx="5640604" cy="452844"/>
      </dsp:txXfrm>
    </dsp:sp>
    <dsp:sp modelId="{11F46C97-B543-4917-9786-29FB11B32DC1}">
      <dsp:nvSpPr>
        <dsp:cNvPr id="0" name=""/>
        <dsp:cNvSpPr/>
      </dsp:nvSpPr>
      <dsp:spPr>
        <a:xfrm>
          <a:off x="0" y="4022123"/>
          <a:ext cx="8128000" cy="428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CB8AA8D-FCCE-45EB-9C9C-8170516269DD}">
      <dsp:nvSpPr>
        <dsp:cNvPr id="0" name=""/>
        <dsp:cNvSpPr/>
      </dsp:nvSpPr>
      <dsp:spPr>
        <a:xfrm>
          <a:off x="406400" y="3771203"/>
          <a:ext cx="5689600"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n-US" sz="2000" b="1" kern="1200" dirty="0" smtClean="0"/>
            <a:t>General Recommendations</a:t>
          </a:r>
          <a:endParaRPr lang="en-US" sz="2000" b="1" kern="1200" dirty="0"/>
        </a:p>
      </dsp:txBody>
      <dsp:txXfrm>
        <a:off x="430898" y="3795701"/>
        <a:ext cx="564060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FBC8-E86E-45C3-98B4-854874EE3CF1}">
      <dsp:nvSpPr>
        <dsp:cNvPr id="0" name=""/>
        <dsp:cNvSpPr/>
      </dsp:nvSpPr>
      <dsp:spPr>
        <a:xfrm rot="5400000">
          <a:off x="-176410" y="178091"/>
          <a:ext cx="1176072" cy="823251"/>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13307"/>
        <a:ext cx="823251" cy="352821"/>
      </dsp:txXfrm>
    </dsp:sp>
    <dsp:sp modelId="{143A0E09-DA63-4074-A533-DC4F3F416144}">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rgbClr val="58585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Rural Finance</a:t>
          </a:r>
          <a:endParaRPr lang="en-US" sz="3500" kern="1200" dirty="0"/>
        </a:p>
      </dsp:txBody>
      <dsp:txXfrm rot="-5400000">
        <a:off x="823251" y="38997"/>
        <a:ext cx="7267431" cy="689813"/>
      </dsp:txXfrm>
    </dsp:sp>
    <dsp:sp modelId="{8A3DEFBF-1C98-47D8-B668-D6F8B7413186}">
      <dsp:nvSpPr>
        <dsp:cNvPr id="0" name=""/>
        <dsp:cNvSpPr/>
      </dsp:nvSpPr>
      <dsp:spPr>
        <a:xfrm rot="5400000">
          <a:off x="-176410" y="1237899"/>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1473115"/>
        <a:ext cx="823251" cy="352821"/>
      </dsp:txXfrm>
    </dsp:sp>
    <dsp:sp modelId="{9791213B-D21D-4DE1-B154-01015B38B2AE}">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Irrigation and Water Management</a:t>
          </a:r>
          <a:endParaRPr lang="en-US" sz="3500" kern="1200" dirty="0"/>
        </a:p>
      </dsp:txBody>
      <dsp:txXfrm rot="-5400000">
        <a:off x="823251" y="1098805"/>
        <a:ext cx="7267431" cy="689813"/>
      </dsp:txXfrm>
    </dsp:sp>
    <dsp:sp modelId="{80740589-4C88-4919-AD8C-15A99176F039}">
      <dsp:nvSpPr>
        <dsp:cNvPr id="0" name=""/>
        <dsp:cNvSpPr/>
      </dsp:nvSpPr>
      <dsp:spPr>
        <a:xfrm rot="5400000">
          <a:off x="-176410" y="2297707"/>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2532923"/>
        <a:ext cx="823251" cy="352821"/>
      </dsp:txXfrm>
    </dsp:sp>
    <dsp:sp modelId="{1DDF3113-0864-4EB4-9A75-B7492AAAC8A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Enterprise and Marketing Promotion</a:t>
          </a:r>
          <a:endParaRPr lang="en-US" sz="3500" kern="1200" dirty="0"/>
        </a:p>
      </dsp:txBody>
      <dsp:txXfrm rot="-5400000">
        <a:off x="823251" y="2158614"/>
        <a:ext cx="7267431" cy="689813"/>
      </dsp:txXfrm>
    </dsp:sp>
    <dsp:sp modelId="{0BA3DCE4-01DD-4D8A-BA49-AE5731EF75FB}">
      <dsp:nvSpPr>
        <dsp:cNvPr id="0" name=""/>
        <dsp:cNvSpPr/>
      </dsp:nvSpPr>
      <dsp:spPr>
        <a:xfrm rot="5400000">
          <a:off x="-176410" y="3357516"/>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3592732"/>
        <a:ext cx="823251" cy="352821"/>
      </dsp:txXfrm>
    </dsp:sp>
    <dsp:sp modelId="{75F3549A-E97B-4AF7-A9F8-D27DFEA0A2D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Research and Extension Services</a:t>
          </a:r>
          <a:endParaRPr lang="en-US" sz="3500" kern="1200" dirty="0"/>
        </a:p>
      </dsp:txBody>
      <dsp:txXfrm rot="-5400000">
        <a:off x="823251" y="3218422"/>
        <a:ext cx="7267431" cy="689813"/>
      </dsp:txXfrm>
    </dsp:sp>
    <dsp:sp modelId="{C535F2E7-B005-4B87-BDD6-6E46F51022D6}">
      <dsp:nvSpPr>
        <dsp:cNvPr id="0" name=""/>
        <dsp:cNvSpPr/>
      </dsp:nvSpPr>
      <dsp:spPr>
        <a:xfrm rot="5400000">
          <a:off x="-176410" y="4417324"/>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652540"/>
        <a:ext cx="823251" cy="352821"/>
      </dsp:txXfrm>
    </dsp:sp>
    <dsp:sp modelId="{69AA2BAB-C671-4B9F-B86A-B624D8F353BC}">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Gender</a:t>
          </a:r>
          <a:endParaRPr lang="en-US" sz="3500" kern="1200" dirty="0"/>
        </a:p>
      </dsp:txBody>
      <dsp:txXfrm rot="-5400000">
        <a:off x="823251" y="4278231"/>
        <a:ext cx="7267431" cy="689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FBC8-E86E-45C3-98B4-854874EE3CF1}">
      <dsp:nvSpPr>
        <dsp:cNvPr id="0" name=""/>
        <dsp:cNvSpPr/>
      </dsp:nvSpPr>
      <dsp:spPr>
        <a:xfrm rot="5400000">
          <a:off x="-176410" y="178091"/>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13307"/>
        <a:ext cx="823251" cy="352821"/>
      </dsp:txXfrm>
    </dsp:sp>
    <dsp:sp modelId="{143A0E09-DA63-4074-A533-DC4F3F416144}">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Rural Finance</a:t>
          </a:r>
          <a:endParaRPr lang="en-US" sz="3500" kern="1200" dirty="0"/>
        </a:p>
      </dsp:txBody>
      <dsp:txXfrm rot="-5400000">
        <a:off x="823251" y="38997"/>
        <a:ext cx="7267431" cy="689813"/>
      </dsp:txXfrm>
    </dsp:sp>
    <dsp:sp modelId="{8A3DEFBF-1C98-47D8-B668-D6F8B7413186}">
      <dsp:nvSpPr>
        <dsp:cNvPr id="0" name=""/>
        <dsp:cNvSpPr/>
      </dsp:nvSpPr>
      <dsp:spPr>
        <a:xfrm rot="5400000">
          <a:off x="-176410" y="1237899"/>
          <a:ext cx="1176072" cy="823251"/>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1473115"/>
        <a:ext cx="823251" cy="352821"/>
      </dsp:txXfrm>
    </dsp:sp>
    <dsp:sp modelId="{9791213B-D21D-4DE1-B154-01015B38B2AE}">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Irrigation and Water Management</a:t>
          </a:r>
          <a:endParaRPr lang="en-US" sz="3500" kern="1200" dirty="0"/>
        </a:p>
      </dsp:txBody>
      <dsp:txXfrm rot="-5400000">
        <a:off x="823251" y="1098805"/>
        <a:ext cx="7267431" cy="689813"/>
      </dsp:txXfrm>
    </dsp:sp>
    <dsp:sp modelId="{80740589-4C88-4919-AD8C-15A99176F039}">
      <dsp:nvSpPr>
        <dsp:cNvPr id="0" name=""/>
        <dsp:cNvSpPr/>
      </dsp:nvSpPr>
      <dsp:spPr>
        <a:xfrm rot="5400000">
          <a:off x="-176410" y="2297707"/>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2532923"/>
        <a:ext cx="823251" cy="352821"/>
      </dsp:txXfrm>
    </dsp:sp>
    <dsp:sp modelId="{1DDF3113-0864-4EB4-9A75-B7492AAAC8A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Enterprise and Marketing Promotion</a:t>
          </a:r>
          <a:endParaRPr lang="en-US" sz="3500" kern="1200" dirty="0"/>
        </a:p>
      </dsp:txBody>
      <dsp:txXfrm rot="-5400000">
        <a:off x="823251" y="2158614"/>
        <a:ext cx="7267431" cy="689813"/>
      </dsp:txXfrm>
    </dsp:sp>
    <dsp:sp modelId="{0BA3DCE4-01DD-4D8A-BA49-AE5731EF75FB}">
      <dsp:nvSpPr>
        <dsp:cNvPr id="0" name=""/>
        <dsp:cNvSpPr/>
      </dsp:nvSpPr>
      <dsp:spPr>
        <a:xfrm rot="5400000">
          <a:off x="-176410" y="3357516"/>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3592732"/>
        <a:ext cx="823251" cy="352821"/>
      </dsp:txXfrm>
    </dsp:sp>
    <dsp:sp modelId="{75F3549A-E97B-4AF7-A9F8-D27DFEA0A2D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Research and Extension Services</a:t>
          </a:r>
          <a:endParaRPr lang="en-US" sz="3500" kern="1200" dirty="0"/>
        </a:p>
      </dsp:txBody>
      <dsp:txXfrm rot="-5400000">
        <a:off x="823251" y="3218422"/>
        <a:ext cx="7267431" cy="689813"/>
      </dsp:txXfrm>
    </dsp:sp>
    <dsp:sp modelId="{C535F2E7-B005-4B87-BDD6-6E46F51022D6}">
      <dsp:nvSpPr>
        <dsp:cNvPr id="0" name=""/>
        <dsp:cNvSpPr/>
      </dsp:nvSpPr>
      <dsp:spPr>
        <a:xfrm rot="5400000">
          <a:off x="-176410" y="4417324"/>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652540"/>
        <a:ext cx="823251" cy="352821"/>
      </dsp:txXfrm>
    </dsp:sp>
    <dsp:sp modelId="{69AA2BAB-C671-4B9F-B86A-B624D8F353BC}">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Gender</a:t>
          </a:r>
          <a:endParaRPr lang="en-US" sz="3500" kern="1200" dirty="0"/>
        </a:p>
      </dsp:txBody>
      <dsp:txXfrm rot="-5400000">
        <a:off x="823251" y="4278231"/>
        <a:ext cx="7267431" cy="689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B21FF-1A19-4A95-AD09-EE8E3B1276F5}">
      <dsp:nvSpPr>
        <dsp:cNvPr id="0" name=""/>
        <dsp:cNvSpPr/>
      </dsp:nvSpPr>
      <dsp:spPr>
        <a:xfrm>
          <a:off x="0" y="946801"/>
          <a:ext cx="2486525" cy="2486525"/>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FE15F-890F-4376-8887-68AF89FB2EEC}">
      <dsp:nvSpPr>
        <dsp:cNvPr id="0" name=""/>
        <dsp:cNvSpPr/>
      </dsp:nvSpPr>
      <dsp:spPr>
        <a:xfrm>
          <a:off x="497305" y="1444106"/>
          <a:ext cx="1491915" cy="1491915"/>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2FA71-BDDA-4C5A-9D89-FEAB72671245}">
      <dsp:nvSpPr>
        <dsp:cNvPr id="0" name=""/>
        <dsp:cNvSpPr/>
      </dsp:nvSpPr>
      <dsp:spPr>
        <a:xfrm>
          <a:off x="994610" y="1941411"/>
          <a:ext cx="497305" cy="497305"/>
        </a:xfrm>
        <a:prstGeom prst="ellipse">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92DDD-82C0-40E4-8230-9A4CD4856779}">
      <dsp:nvSpPr>
        <dsp:cNvPr id="0" name=""/>
        <dsp:cNvSpPr/>
      </dsp:nvSpPr>
      <dsp:spPr>
        <a:xfrm>
          <a:off x="2900946" y="117959"/>
          <a:ext cx="1243262" cy="72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WUCs</a:t>
          </a:r>
          <a:endParaRPr lang="en-US" sz="1600" kern="1200" dirty="0"/>
        </a:p>
      </dsp:txBody>
      <dsp:txXfrm>
        <a:off x="2900946" y="117959"/>
        <a:ext cx="1243262" cy="725236"/>
      </dsp:txXfrm>
    </dsp:sp>
    <dsp:sp modelId="{14E50596-E9C4-4389-9767-E7B889C5C6E4}">
      <dsp:nvSpPr>
        <dsp:cNvPr id="0" name=""/>
        <dsp:cNvSpPr/>
      </dsp:nvSpPr>
      <dsp:spPr>
        <a:xfrm>
          <a:off x="2590130" y="480577"/>
          <a:ext cx="310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082EAA-3CA0-4A5A-9B11-33030127F717}">
      <dsp:nvSpPr>
        <dsp:cNvPr id="0" name=""/>
        <dsp:cNvSpPr/>
      </dsp:nvSpPr>
      <dsp:spPr>
        <a:xfrm rot="5400000">
          <a:off x="1061539" y="662715"/>
          <a:ext cx="1709071" cy="134562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96F8E-48DF-4278-B2B0-727832A8790A}">
      <dsp:nvSpPr>
        <dsp:cNvPr id="0" name=""/>
        <dsp:cNvSpPr/>
      </dsp:nvSpPr>
      <dsp:spPr>
        <a:xfrm>
          <a:off x="2900946" y="843195"/>
          <a:ext cx="1243262" cy="72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WUAs</a:t>
          </a:r>
          <a:endParaRPr lang="en-US" sz="1600" kern="1200" dirty="0"/>
        </a:p>
      </dsp:txBody>
      <dsp:txXfrm>
        <a:off x="2900946" y="843195"/>
        <a:ext cx="1243262" cy="725236"/>
      </dsp:txXfrm>
    </dsp:sp>
    <dsp:sp modelId="{8046172C-25C8-471F-BE42-DC1A6BB2DAD2}">
      <dsp:nvSpPr>
        <dsp:cNvPr id="0" name=""/>
        <dsp:cNvSpPr/>
      </dsp:nvSpPr>
      <dsp:spPr>
        <a:xfrm>
          <a:off x="2590130" y="1205814"/>
          <a:ext cx="310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9A081-E387-4B27-8335-E373938BA39F}">
      <dsp:nvSpPr>
        <dsp:cNvPr id="0" name=""/>
        <dsp:cNvSpPr/>
      </dsp:nvSpPr>
      <dsp:spPr>
        <a:xfrm rot="5400000">
          <a:off x="1428384" y="1376638"/>
          <a:ext cx="1331783" cy="98922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4A5E7-A57E-4D93-A223-749C2AD4C153}">
      <dsp:nvSpPr>
        <dsp:cNvPr id="0" name=""/>
        <dsp:cNvSpPr/>
      </dsp:nvSpPr>
      <dsp:spPr>
        <a:xfrm>
          <a:off x="2900946" y="1568432"/>
          <a:ext cx="1243262" cy="72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BCWUAs</a:t>
          </a:r>
          <a:endParaRPr lang="en-US" sz="1600" kern="1200" dirty="0"/>
        </a:p>
      </dsp:txBody>
      <dsp:txXfrm>
        <a:off x="2900946" y="1568432"/>
        <a:ext cx="1243262" cy="725236"/>
      </dsp:txXfrm>
    </dsp:sp>
    <dsp:sp modelId="{BD3F31A6-44BA-41D1-9834-E20C268CD13B}">
      <dsp:nvSpPr>
        <dsp:cNvPr id="0" name=""/>
        <dsp:cNvSpPr/>
      </dsp:nvSpPr>
      <dsp:spPr>
        <a:xfrm>
          <a:off x="2590130" y="1931050"/>
          <a:ext cx="310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EEC3B-D1E6-4060-A242-6E6CE45F98E0}">
      <dsp:nvSpPr>
        <dsp:cNvPr id="0" name=""/>
        <dsp:cNvSpPr/>
      </dsp:nvSpPr>
      <dsp:spPr>
        <a:xfrm rot="5400000">
          <a:off x="1795685" y="2089981"/>
          <a:ext cx="951510" cy="6328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FBC8-E86E-45C3-98B4-854874EE3CF1}">
      <dsp:nvSpPr>
        <dsp:cNvPr id="0" name=""/>
        <dsp:cNvSpPr/>
      </dsp:nvSpPr>
      <dsp:spPr>
        <a:xfrm rot="5400000">
          <a:off x="-176410" y="178091"/>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13307"/>
        <a:ext cx="823251" cy="352821"/>
      </dsp:txXfrm>
    </dsp:sp>
    <dsp:sp modelId="{143A0E09-DA63-4074-A533-DC4F3F416144}">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Rural Finance</a:t>
          </a:r>
          <a:endParaRPr lang="en-US" sz="3500" kern="1200" dirty="0"/>
        </a:p>
      </dsp:txBody>
      <dsp:txXfrm rot="-5400000">
        <a:off x="823251" y="38997"/>
        <a:ext cx="7267431" cy="689813"/>
      </dsp:txXfrm>
    </dsp:sp>
    <dsp:sp modelId="{8A3DEFBF-1C98-47D8-B668-D6F8B7413186}">
      <dsp:nvSpPr>
        <dsp:cNvPr id="0" name=""/>
        <dsp:cNvSpPr/>
      </dsp:nvSpPr>
      <dsp:spPr>
        <a:xfrm rot="5400000">
          <a:off x="-176410" y="1237899"/>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1473115"/>
        <a:ext cx="823251" cy="352821"/>
      </dsp:txXfrm>
    </dsp:sp>
    <dsp:sp modelId="{9791213B-D21D-4DE1-B154-01015B38B2AE}">
      <dsp:nvSpPr>
        <dsp:cNvPr id="0" name=""/>
        <dsp:cNvSpPr/>
      </dsp:nvSpPr>
      <dsp:spPr>
        <a:xfrm rot="5400000">
          <a:off x="4093401" y="-2208662"/>
          <a:ext cx="764447" cy="7304748"/>
        </a:xfrm>
        <a:prstGeom prst="round2SameRect">
          <a:avLst/>
        </a:prstGeom>
        <a:solidFill>
          <a:schemeClr val="bg1">
            <a:alpha val="9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Irrigation and Water Management</a:t>
          </a:r>
          <a:endParaRPr lang="en-US" sz="3500" kern="1200" dirty="0"/>
        </a:p>
      </dsp:txBody>
      <dsp:txXfrm rot="-5400000">
        <a:off x="823251" y="1098805"/>
        <a:ext cx="7267431" cy="689813"/>
      </dsp:txXfrm>
    </dsp:sp>
    <dsp:sp modelId="{80740589-4C88-4919-AD8C-15A99176F039}">
      <dsp:nvSpPr>
        <dsp:cNvPr id="0" name=""/>
        <dsp:cNvSpPr/>
      </dsp:nvSpPr>
      <dsp:spPr>
        <a:xfrm rot="5400000">
          <a:off x="-176410" y="2297707"/>
          <a:ext cx="1176072" cy="823251"/>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2532923"/>
        <a:ext cx="823251" cy="352821"/>
      </dsp:txXfrm>
    </dsp:sp>
    <dsp:sp modelId="{1DDF3113-0864-4EB4-9A75-B7492AAAC8A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Enterprise and Marketing Promotion</a:t>
          </a:r>
          <a:endParaRPr lang="en-US" sz="3500" kern="1200" dirty="0"/>
        </a:p>
      </dsp:txBody>
      <dsp:txXfrm rot="-5400000">
        <a:off x="823251" y="2158614"/>
        <a:ext cx="7267431" cy="689813"/>
      </dsp:txXfrm>
    </dsp:sp>
    <dsp:sp modelId="{0BA3DCE4-01DD-4D8A-BA49-AE5731EF75FB}">
      <dsp:nvSpPr>
        <dsp:cNvPr id="0" name=""/>
        <dsp:cNvSpPr/>
      </dsp:nvSpPr>
      <dsp:spPr>
        <a:xfrm rot="5400000">
          <a:off x="-176410" y="3357516"/>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3592732"/>
        <a:ext cx="823251" cy="352821"/>
      </dsp:txXfrm>
    </dsp:sp>
    <dsp:sp modelId="{75F3549A-E97B-4AF7-A9F8-D27DFEA0A2D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Research and Extension Services</a:t>
          </a:r>
          <a:endParaRPr lang="en-US" sz="3500" kern="1200" dirty="0"/>
        </a:p>
      </dsp:txBody>
      <dsp:txXfrm rot="-5400000">
        <a:off x="823251" y="3218422"/>
        <a:ext cx="7267431" cy="689813"/>
      </dsp:txXfrm>
    </dsp:sp>
    <dsp:sp modelId="{C535F2E7-B005-4B87-BDD6-6E46F51022D6}">
      <dsp:nvSpPr>
        <dsp:cNvPr id="0" name=""/>
        <dsp:cNvSpPr/>
      </dsp:nvSpPr>
      <dsp:spPr>
        <a:xfrm rot="5400000">
          <a:off x="-176410" y="4417324"/>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652540"/>
        <a:ext cx="823251" cy="352821"/>
      </dsp:txXfrm>
    </dsp:sp>
    <dsp:sp modelId="{69AA2BAB-C671-4B9F-B86A-B624D8F353BC}">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Gender</a:t>
          </a:r>
          <a:endParaRPr lang="en-US" sz="3500" kern="1200" dirty="0"/>
        </a:p>
      </dsp:txBody>
      <dsp:txXfrm rot="-5400000">
        <a:off x="823251" y="4278231"/>
        <a:ext cx="7267431" cy="689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FBC8-E86E-45C3-98B4-854874EE3CF1}">
      <dsp:nvSpPr>
        <dsp:cNvPr id="0" name=""/>
        <dsp:cNvSpPr/>
      </dsp:nvSpPr>
      <dsp:spPr>
        <a:xfrm rot="5400000">
          <a:off x="-176410" y="178091"/>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13307"/>
        <a:ext cx="823251" cy="352821"/>
      </dsp:txXfrm>
    </dsp:sp>
    <dsp:sp modelId="{143A0E09-DA63-4074-A533-DC4F3F416144}">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Rural Finance</a:t>
          </a:r>
          <a:endParaRPr lang="en-US" sz="3500" kern="1200" dirty="0"/>
        </a:p>
      </dsp:txBody>
      <dsp:txXfrm rot="-5400000">
        <a:off x="823251" y="38997"/>
        <a:ext cx="7267431" cy="689813"/>
      </dsp:txXfrm>
    </dsp:sp>
    <dsp:sp modelId="{8A3DEFBF-1C98-47D8-B668-D6F8B7413186}">
      <dsp:nvSpPr>
        <dsp:cNvPr id="0" name=""/>
        <dsp:cNvSpPr/>
      </dsp:nvSpPr>
      <dsp:spPr>
        <a:xfrm rot="5400000">
          <a:off x="-176410" y="1237899"/>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1473115"/>
        <a:ext cx="823251" cy="352821"/>
      </dsp:txXfrm>
    </dsp:sp>
    <dsp:sp modelId="{9791213B-D21D-4DE1-B154-01015B38B2AE}">
      <dsp:nvSpPr>
        <dsp:cNvPr id="0" name=""/>
        <dsp:cNvSpPr/>
      </dsp:nvSpPr>
      <dsp:spPr>
        <a:xfrm rot="5400000">
          <a:off x="4093401" y="-2208662"/>
          <a:ext cx="764447" cy="7304748"/>
        </a:xfrm>
        <a:prstGeom prst="round2SameRect">
          <a:avLst/>
        </a:prstGeom>
        <a:solidFill>
          <a:schemeClr val="bg1">
            <a:alpha val="9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Irrigation and Water Management</a:t>
          </a:r>
          <a:endParaRPr lang="en-US" sz="3500" kern="1200" dirty="0"/>
        </a:p>
      </dsp:txBody>
      <dsp:txXfrm rot="-5400000">
        <a:off x="823251" y="1098805"/>
        <a:ext cx="7267431" cy="689813"/>
      </dsp:txXfrm>
    </dsp:sp>
    <dsp:sp modelId="{80740589-4C88-4919-AD8C-15A99176F039}">
      <dsp:nvSpPr>
        <dsp:cNvPr id="0" name=""/>
        <dsp:cNvSpPr/>
      </dsp:nvSpPr>
      <dsp:spPr>
        <a:xfrm rot="5400000">
          <a:off x="-176410" y="2297707"/>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2532923"/>
        <a:ext cx="823251" cy="352821"/>
      </dsp:txXfrm>
    </dsp:sp>
    <dsp:sp modelId="{1DDF3113-0864-4EB4-9A75-B7492AAAC8A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Enterprise and Marketing Promotion</a:t>
          </a:r>
          <a:endParaRPr lang="en-US" sz="3500" kern="1200" dirty="0"/>
        </a:p>
      </dsp:txBody>
      <dsp:txXfrm rot="-5400000">
        <a:off x="823251" y="2158614"/>
        <a:ext cx="7267431" cy="689813"/>
      </dsp:txXfrm>
    </dsp:sp>
    <dsp:sp modelId="{0BA3DCE4-01DD-4D8A-BA49-AE5731EF75FB}">
      <dsp:nvSpPr>
        <dsp:cNvPr id="0" name=""/>
        <dsp:cNvSpPr/>
      </dsp:nvSpPr>
      <dsp:spPr>
        <a:xfrm rot="5400000">
          <a:off x="-176410" y="3357516"/>
          <a:ext cx="1176072" cy="823251"/>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3592732"/>
        <a:ext cx="823251" cy="352821"/>
      </dsp:txXfrm>
    </dsp:sp>
    <dsp:sp modelId="{75F3549A-E97B-4AF7-A9F8-D27DFEA0A2D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Research and Extension Services</a:t>
          </a:r>
          <a:endParaRPr lang="en-US" sz="3500" kern="1200" dirty="0"/>
        </a:p>
      </dsp:txBody>
      <dsp:txXfrm rot="-5400000">
        <a:off x="823251" y="3218422"/>
        <a:ext cx="7267431" cy="689813"/>
      </dsp:txXfrm>
    </dsp:sp>
    <dsp:sp modelId="{C535F2E7-B005-4B87-BDD6-6E46F51022D6}">
      <dsp:nvSpPr>
        <dsp:cNvPr id="0" name=""/>
        <dsp:cNvSpPr/>
      </dsp:nvSpPr>
      <dsp:spPr>
        <a:xfrm rot="5400000">
          <a:off x="-176410" y="4417324"/>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652540"/>
        <a:ext cx="823251" cy="352821"/>
      </dsp:txXfrm>
    </dsp:sp>
    <dsp:sp modelId="{69AA2BAB-C671-4B9F-B86A-B624D8F353BC}">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Gender</a:t>
          </a:r>
          <a:endParaRPr lang="en-US" sz="3500" kern="1200" dirty="0"/>
        </a:p>
      </dsp:txBody>
      <dsp:txXfrm rot="-5400000">
        <a:off x="823251" y="4278231"/>
        <a:ext cx="7267431" cy="689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FBC8-E86E-45C3-98B4-854874EE3CF1}">
      <dsp:nvSpPr>
        <dsp:cNvPr id="0" name=""/>
        <dsp:cNvSpPr/>
      </dsp:nvSpPr>
      <dsp:spPr>
        <a:xfrm rot="5400000">
          <a:off x="-176410" y="178091"/>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13307"/>
        <a:ext cx="823251" cy="352821"/>
      </dsp:txXfrm>
    </dsp:sp>
    <dsp:sp modelId="{143A0E09-DA63-4074-A533-DC4F3F416144}">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Rural Finance</a:t>
          </a:r>
          <a:endParaRPr lang="en-US" sz="3500" kern="1200" dirty="0"/>
        </a:p>
      </dsp:txBody>
      <dsp:txXfrm rot="-5400000">
        <a:off x="823251" y="38997"/>
        <a:ext cx="7267431" cy="689813"/>
      </dsp:txXfrm>
    </dsp:sp>
    <dsp:sp modelId="{8A3DEFBF-1C98-47D8-B668-D6F8B7413186}">
      <dsp:nvSpPr>
        <dsp:cNvPr id="0" name=""/>
        <dsp:cNvSpPr/>
      </dsp:nvSpPr>
      <dsp:spPr>
        <a:xfrm rot="5400000">
          <a:off x="-176410" y="1237899"/>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1473115"/>
        <a:ext cx="823251" cy="352821"/>
      </dsp:txXfrm>
    </dsp:sp>
    <dsp:sp modelId="{9791213B-D21D-4DE1-B154-01015B38B2AE}">
      <dsp:nvSpPr>
        <dsp:cNvPr id="0" name=""/>
        <dsp:cNvSpPr/>
      </dsp:nvSpPr>
      <dsp:spPr>
        <a:xfrm rot="5400000">
          <a:off x="4093401" y="-2208662"/>
          <a:ext cx="764447" cy="7304748"/>
        </a:xfrm>
        <a:prstGeom prst="round2SameRect">
          <a:avLst/>
        </a:prstGeom>
        <a:solidFill>
          <a:schemeClr val="bg1">
            <a:alpha val="9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Irrigation and Water Management</a:t>
          </a:r>
          <a:endParaRPr lang="en-US" sz="3500" kern="1200" dirty="0"/>
        </a:p>
      </dsp:txBody>
      <dsp:txXfrm rot="-5400000">
        <a:off x="823251" y="1098805"/>
        <a:ext cx="7267431" cy="689813"/>
      </dsp:txXfrm>
    </dsp:sp>
    <dsp:sp modelId="{80740589-4C88-4919-AD8C-15A99176F039}">
      <dsp:nvSpPr>
        <dsp:cNvPr id="0" name=""/>
        <dsp:cNvSpPr/>
      </dsp:nvSpPr>
      <dsp:spPr>
        <a:xfrm rot="5400000">
          <a:off x="-176410" y="2297707"/>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2532923"/>
        <a:ext cx="823251" cy="352821"/>
      </dsp:txXfrm>
    </dsp:sp>
    <dsp:sp modelId="{1DDF3113-0864-4EB4-9A75-B7492AAAC8A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Enterprise and Marketing Promotion</a:t>
          </a:r>
          <a:endParaRPr lang="en-US" sz="3500" kern="1200" dirty="0"/>
        </a:p>
      </dsp:txBody>
      <dsp:txXfrm rot="-5400000">
        <a:off x="823251" y="2158614"/>
        <a:ext cx="7267431" cy="689813"/>
      </dsp:txXfrm>
    </dsp:sp>
    <dsp:sp modelId="{0BA3DCE4-01DD-4D8A-BA49-AE5731EF75FB}">
      <dsp:nvSpPr>
        <dsp:cNvPr id="0" name=""/>
        <dsp:cNvSpPr/>
      </dsp:nvSpPr>
      <dsp:spPr>
        <a:xfrm rot="5400000">
          <a:off x="-176410" y="3357516"/>
          <a:ext cx="1176072" cy="823251"/>
        </a:xfrm>
        <a:prstGeom prst="chevron">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3592732"/>
        <a:ext cx="823251" cy="352821"/>
      </dsp:txXfrm>
    </dsp:sp>
    <dsp:sp modelId="{75F3549A-E97B-4AF7-A9F8-D27DFEA0A2D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Research and Extension Services</a:t>
          </a:r>
          <a:endParaRPr lang="en-US" sz="3500" kern="1200" dirty="0"/>
        </a:p>
      </dsp:txBody>
      <dsp:txXfrm rot="-5400000">
        <a:off x="823251" y="3218422"/>
        <a:ext cx="7267431" cy="689813"/>
      </dsp:txXfrm>
    </dsp:sp>
    <dsp:sp modelId="{C535F2E7-B005-4B87-BDD6-6E46F51022D6}">
      <dsp:nvSpPr>
        <dsp:cNvPr id="0" name=""/>
        <dsp:cNvSpPr/>
      </dsp:nvSpPr>
      <dsp:spPr>
        <a:xfrm rot="5400000">
          <a:off x="-176410" y="4417324"/>
          <a:ext cx="1176072" cy="823251"/>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652540"/>
        <a:ext cx="823251" cy="352821"/>
      </dsp:txXfrm>
    </dsp:sp>
    <dsp:sp modelId="{69AA2BAB-C671-4B9F-B86A-B624D8F353BC}">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Gender</a:t>
          </a:r>
          <a:endParaRPr lang="en-US" sz="3500" kern="1200" dirty="0"/>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5D1DBACC-E6C2-472D-8DDF-8B7E67CE5934}" type="datetimeFigureOut">
              <a:rPr lang="en-US" smtClean="0"/>
              <a:t>11/26/2017</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C98F85D1-F9AA-433B-A76B-375229CF0AFB}" type="slidenum">
              <a:rPr lang="en-US" smtClean="0"/>
              <a:t>‹#›</a:t>
            </a:fld>
            <a:endParaRPr lang="en-US"/>
          </a:p>
        </p:txBody>
      </p:sp>
    </p:spTree>
    <p:extLst>
      <p:ext uri="{BB962C8B-B14F-4D97-AF65-F5344CB8AC3E}">
        <p14:creationId xmlns:p14="http://schemas.microsoft.com/office/powerpoint/2010/main" val="409731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B822BD0-78C3-4EA8-86EB-ABEC9EDD209E}" type="datetimeFigureOut">
              <a:rPr lang="en-US" smtClean="0"/>
              <a:t>11/26/2017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4"/>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5A27D7D-565B-491F-AA14-29FA5316EA9A}" type="slidenum">
              <a:rPr lang="en-US" smtClean="0"/>
              <a:t>‹#›</a:t>
            </a:fld>
            <a:endParaRPr lang="en-US"/>
          </a:p>
        </p:txBody>
      </p:sp>
    </p:spTree>
    <p:extLst>
      <p:ext uri="{BB962C8B-B14F-4D97-AF65-F5344CB8AC3E}">
        <p14:creationId xmlns:p14="http://schemas.microsoft.com/office/powerpoint/2010/main" val="345734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A27D7D-565B-491F-AA14-29FA5316EA9A}" type="slidenum">
              <a:rPr lang="en-US" smtClean="0"/>
              <a:t>1</a:t>
            </a:fld>
            <a:endParaRPr lang="en-US"/>
          </a:p>
        </p:txBody>
      </p:sp>
    </p:spTree>
    <p:extLst>
      <p:ext uri="{BB962C8B-B14F-4D97-AF65-F5344CB8AC3E}">
        <p14:creationId xmlns:p14="http://schemas.microsoft.com/office/powerpoint/2010/main" val="499503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due to the fact that the funds allocated to microfinance under UERDP were much higher than any other IFAD project, with UERDP receiving EGP 125.6 million, as opposed to the EGP 10.6 million allocated to OFIDO and PRIME, and UERDP was implemented in </a:t>
            </a:r>
            <a:r>
              <a:rPr lang="en-US" sz="1200" kern="1200" dirty="0" err="1" smtClean="0">
                <a:solidFill>
                  <a:schemeClr val="tx1"/>
                </a:solidFill>
                <a:effectLst/>
                <a:latin typeface="+mn-lt"/>
                <a:ea typeface="+mn-ea"/>
                <a:cs typeface="+mn-cs"/>
              </a:rPr>
              <a:t>Qena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Assiut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Beheira had the highest percentage share of funds, accounting for 90%, which was used to finance 24 projects with an average loan size of EGP 3.9 million. Although </a:t>
            </a:r>
            <a:r>
              <a:rPr lang="en-US" sz="1200" dirty="0" err="1" smtClean="0"/>
              <a:t>Assiut</a:t>
            </a:r>
            <a:r>
              <a:rPr lang="en-US" sz="1200" dirty="0" smtClean="0"/>
              <a:t> received only 5% of the funds, it recorded the highest number of loans disbursed (28 projects) with an average size of EGP 176,786.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absence of demand analysis for microfinance services has hindered IFAD's ability to estimate the expected number of active low-income borrowers, and gauge the sufficiency of the loan size in covering operational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PBDAC, SFD, CDAs and commercial banks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22222"/>
                </a:solidFill>
                <a:effectLst/>
                <a:latin typeface="Times New Roman" panose="02020603050405020304" pitchFamily="18" charset="0"/>
                <a:ea typeface="Times New Roman" panose="02020603050405020304" pitchFamily="18" charset="0"/>
              </a:rPr>
              <a:t>CDAs involvement represents a bottom-up approach to engage the local community in development activities, especially in rural areas where the engagement and appropriation are key elements for a project’s success.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Community-level institutions, they were involved due to their outreach to village poor and awareness of community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financial products and services were uniform and did not address the different needs along the value chain, which requires access to a wider range of services, such as savings, leasing, payment services and insurance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7882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aforementioned selection criteria were found to increase the effectiveness of loan disbursement and repayment as will be discussed under Effectiveness. However, they were inefficient in targeting the most vulnerable groups including smallholders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0174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8730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7068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7793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overall objective was to establish </a:t>
            </a:r>
            <a:r>
              <a:rPr lang="en-US" sz="1200" dirty="0" smtClean="0">
                <a:solidFill>
                  <a:srgbClr val="000000"/>
                </a:solidFill>
                <a:latin typeface="Times New Roman" panose="02020603050405020304" pitchFamily="18" charset="0"/>
                <a:ea typeface="Calibri" panose="020F0502020204030204" pitchFamily="34" charset="0"/>
              </a:rPr>
              <a:t>cost-effective and efficient irrigation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Enhance traditional irrigation infrastructure in the old lands by substituting large numbers of individual small pumps that were located in different areas along the tertiary canals by a single collective electric pumping station (single point lifting) and rehabilitating </a:t>
            </a:r>
            <a:r>
              <a:rPr lang="en-US" sz="1200" dirty="0" err="1" smtClean="0"/>
              <a:t>marwas</a:t>
            </a:r>
            <a:r>
              <a:rPr lang="en-US" sz="1200" dirty="0" smtClean="0"/>
              <a:t> through establishing underground low pressure pipes, which replaced the open canals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1557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scaled up to higher levels that would guarantee more effective engagement on water management at the different canal levels. </a:t>
            </a:r>
          </a:p>
          <a:p>
            <a:r>
              <a:rPr lang="en-US" sz="1200" kern="1200" dirty="0" smtClean="0">
                <a:solidFill>
                  <a:schemeClr val="tx1"/>
                </a:solidFill>
                <a:effectLst/>
                <a:latin typeface="+mn-lt"/>
                <a:ea typeface="+mn-ea"/>
                <a:cs typeface="+mn-cs"/>
              </a:rPr>
              <a:t>Allow the tail-end users who are the ones mostly affected by the challenges facing the sector, to have voices and decision making channel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0832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 but flexibility in the design allowed for improvements.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Challenges including: coordination challenges between the concerned stakeholders, poor harmonization within larger irrigation systems and difficulties encountered in ensuring the availability and consistency of the necessary electricity supply.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WUOs challenges including, coordination complexities between the concerned ministries, and thus poor joint vision regarding the establishment and promotion WUOs.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39803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Enhance a more participatory planning approach at the local level. particularly since it comprises the farmers’ commitment to cost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black"/>
              </a:solidFill>
            </a:endParaRPr>
          </a:p>
          <a:p>
            <a:r>
              <a:rPr lang="en-US" sz="1200" kern="1200" dirty="0" smtClean="0">
                <a:solidFill>
                  <a:schemeClr val="tx1"/>
                </a:solidFill>
                <a:effectLst/>
                <a:latin typeface="+mn-lt"/>
                <a:ea typeface="+mn-ea"/>
                <a:cs typeface="+mn-cs"/>
              </a:rPr>
              <a:t>scaled up to higher levels that would guarantee more effective engagement on water management at the different canal levels.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Allow the tail-end users who are the ones mostly affected by the challenges facing the sector, to have voices and decision making channel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482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5766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First of all: We would like to acknowledge</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his report was prepared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prepared thanks to the collective collaboration and efforts of all involved stakeholders.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t>2</a:t>
            </a:fld>
            <a:endParaRPr lang="en-US"/>
          </a:p>
        </p:txBody>
      </p:sp>
    </p:spTree>
    <p:extLst>
      <p:ext uri="{BB962C8B-B14F-4D97-AF65-F5344CB8AC3E}">
        <p14:creationId xmlns:p14="http://schemas.microsoft.com/office/powerpoint/2010/main" val="99994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still has potential and opportunities to expand and increase</a:t>
            </a:r>
            <a:r>
              <a:rPr lang="en-US" sz="1200" kern="1200" baseline="0" dirty="0" smtClean="0">
                <a:solidFill>
                  <a:schemeClr val="tx1"/>
                </a:solidFill>
                <a:effectLst/>
                <a:latin typeface="+mn-lt"/>
                <a:ea typeface="+mn-ea"/>
                <a:cs typeface="+mn-cs"/>
              </a:rPr>
              <a:t> its market share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7048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kern="1200" dirty="0" smtClean="0">
                <a:solidFill>
                  <a:schemeClr val="tx1"/>
                </a:solidFill>
                <a:effectLst/>
                <a:latin typeface="+mn-lt"/>
                <a:ea typeface="+mn-ea"/>
                <a:cs typeface="+mn-cs"/>
              </a:rPr>
              <a:t>Efficiency: Allocation</a:t>
            </a:r>
            <a:r>
              <a:rPr lang="en-US" sz="1200" kern="1200" baseline="0" dirty="0" smtClean="0">
                <a:solidFill>
                  <a:schemeClr val="tx1"/>
                </a:solidFill>
                <a:effectLst/>
                <a:latin typeface="+mn-lt"/>
                <a:ea typeface="+mn-ea"/>
                <a:cs typeface="+mn-cs"/>
              </a:rPr>
              <a:t> of resources/ capacities of personnel/ target vs. created FMAs (?)/ legal status/land size/equipment provision</a:t>
            </a:r>
          </a:p>
          <a:p>
            <a:pPr marL="171450" indent="-171450">
              <a:buFont typeface="Wingdings" panose="05000000000000000000" pitchFamily="2" charset="2"/>
              <a:buChar char="§"/>
            </a:pPr>
            <a:r>
              <a:rPr lang="en-US" sz="1200" kern="1200" baseline="0" dirty="0" smtClean="0">
                <a:solidFill>
                  <a:schemeClr val="tx1"/>
                </a:solidFill>
                <a:effectLst/>
                <a:latin typeface="+mn-lt"/>
                <a:ea typeface="+mn-ea"/>
                <a:cs typeface="+mn-cs"/>
              </a:rPr>
              <a:t>Effectiveness: the successes that were realized in new-lands projects: connections to value chains/ contract marketing/ high-end marketing varied as a result of the efficiency challenges as well as PMU role.</a:t>
            </a:r>
          </a:p>
          <a:p>
            <a:pPr marL="171450" indent="-171450">
              <a:buFont typeface="Wingdings" panose="05000000000000000000" pitchFamily="2" charset="2"/>
              <a:buChar char="§"/>
            </a:pPr>
            <a:r>
              <a:rPr lang="en-US" sz="1200" kern="1200" baseline="0" dirty="0" smtClean="0">
                <a:solidFill>
                  <a:schemeClr val="tx1"/>
                </a:solidFill>
                <a:effectLst/>
                <a:latin typeface="+mn-lt"/>
                <a:ea typeface="+mn-ea"/>
                <a:cs typeface="+mn-cs"/>
              </a:rPr>
              <a:t> </a:t>
            </a:r>
          </a:p>
          <a:p>
            <a:pPr marL="171450" indent="-171450">
              <a:buFont typeface="Wingdings" panose="05000000000000000000" pitchFamily="2" charset="2"/>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12390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scaled up to higher levels that would guarantee more effective engagement on water management at the different canal levels. </a:t>
            </a:r>
          </a:p>
          <a:p>
            <a:r>
              <a:rPr lang="en-US" sz="1200" kern="1200" dirty="0" smtClean="0">
                <a:solidFill>
                  <a:schemeClr val="tx1"/>
                </a:solidFill>
                <a:effectLst/>
                <a:latin typeface="+mn-lt"/>
                <a:ea typeface="+mn-ea"/>
                <a:cs typeface="+mn-cs"/>
              </a:rPr>
              <a:t>Allow the tail-end users who are the ones mostly affected by the challenges facing the sector, to have voices and decision making channel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9927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scaled up to higher levels that would guarantee more effective engagement on water management at the different canal levels. </a:t>
            </a:r>
          </a:p>
          <a:p>
            <a:r>
              <a:rPr lang="en-US" sz="1200" kern="1200" dirty="0" smtClean="0">
                <a:solidFill>
                  <a:schemeClr val="tx1"/>
                </a:solidFill>
                <a:effectLst/>
                <a:latin typeface="+mn-lt"/>
                <a:ea typeface="+mn-ea"/>
                <a:cs typeface="+mn-cs"/>
              </a:rPr>
              <a:t>Allow the tail-end users who are the ones mostly affected by the challenges facing the sector, to have voices and decision making channel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82507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Irrigation</a:t>
            </a:r>
            <a:r>
              <a:rPr lang="en-GB" sz="1200" baseline="0" dirty="0" smtClean="0"/>
              <a:t> drainage in East Delta and West </a:t>
            </a:r>
            <a:r>
              <a:rPr lang="en-GB" sz="1200" baseline="0" dirty="0" err="1" smtClean="0"/>
              <a:t>Nubariya</a:t>
            </a:r>
            <a:r>
              <a:rPr lang="en-GB" sz="1200" baseline="0" dirty="0" smtClean="0"/>
              <a:t>. </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farming system research model developed demand-driven research and extension services for technology transfer and disseminating findings through demonstration plots. </a:t>
            </a:r>
            <a:endParaRPr lang="en-US" sz="1200"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1900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IFAD projects is what is known as adaptive research</a:t>
            </a:r>
            <a:r>
              <a:rPr lang="en-GB" sz="1200" kern="1200" dirty="0" smtClean="0">
                <a:solidFill>
                  <a:schemeClr val="tx1"/>
                </a:solidFill>
                <a:effectLst/>
                <a:latin typeface="+mn-lt"/>
                <a:ea typeface="+mn-ea"/>
                <a:cs typeface="+mn-cs"/>
              </a:rPr>
              <a:t>, which was implemented through the farming system research model.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outreach mechanism for disseminating findings varied among demonstration plots, field days, harvest days, training workshops, and Farmer Field School (FFS). </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smtClean="0">
                <a:ln>
                  <a:noFill/>
                </a:ln>
                <a:solidFill>
                  <a:prstClr val="black"/>
                </a:solidFill>
                <a:effectLst/>
                <a:uLnTx/>
                <a:uFillTx/>
                <a:latin typeface="+mn-lt"/>
                <a:ea typeface="+mn-ea"/>
                <a:cs typeface="+mn-cs"/>
              </a:rPr>
              <a:t>Farming System Research model</a:t>
            </a: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R</a:t>
            </a:r>
            <a:r>
              <a:rPr kumimoji="0" lang="en-GB" sz="2000" b="1" i="0" u="none" strike="noStrike" kern="1200" cap="none" spc="0" normalizeH="0" baseline="0" noProof="0" dirty="0" smtClean="0">
                <a:ln>
                  <a:noFill/>
                </a:ln>
                <a:solidFill>
                  <a:prstClr val="black"/>
                </a:solidFill>
                <a:effectLst/>
                <a:uLnTx/>
                <a:uFillTx/>
                <a:latin typeface="+mn-lt"/>
                <a:ea typeface="+mn-ea"/>
                <a:cs typeface="+mn-cs"/>
              </a:rPr>
              <a:t>elay and full intercropping of three or more hybrid and high-value crops</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smtClean="0">
                <a:ln>
                  <a:noFill/>
                </a:ln>
                <a:solidFill>
                  <a:prstClr val="black"/>
                </a:solidFill>
                <a:effectLst/>
                <a:uLnTx/>
                <a:uFillTx/>
                <a:latin typeface="+mn-lt"/>
                <a:ea typeface="+mn-ea"/>
                <a:cs typeface="+mn-cs"/>
              </a:rPr>
              <a:t>rationalizing the use of irrigation water, fertilizers and pesticides</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 </a:t>
            </a:r>
            <a:endParaRPr kumimoji="0" lang="en-GB" sz="2000" b="1"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The model relies on on-farm research/trials to compare the performance of new crops to conventional ones under real farmer conditions and cropping systems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The </a:t>
            </a:r>
            <a:r>
              <a:rPr kumimoji="0" lang="en-GB" sz="2000" b="1" i="0" u="none" strike="noStrike" kern="1200" cap="none" spc="0" normalizeH="0" baseline="0" noProof="0" dirty="0" smtClean="0">
                <a:ln>
                  <a:noFill/>
                </a:ln>
                <a:solidFill>
                  <a:prstClr val="black"/>
                </a:solidFill>
                <a:effectLst/>
                <a:uLnTx/>
                <a:uFillTx/>
                <a:latin typeface="+mn-lt"/>
                <a:ea typeface="+mn-ea"/>
                <a:cs typeface="+mn-cs"/>
              </a:rPr>
              <a:t>Farmer Field School</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 (FFS) </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p</a:t>
            </a:r>
            <a:r>
              <a:rPr kumimoji="0" lang="en-GB" sz="2000" b="1" i="0" u="none" strike="noStrike" kern="1200" cap="none" spc="0" normalizeH="0" baseline="0" noProof="0" dirty="0" smtClean="0">
                <a:ln>
                  <a:noFill/>
                </a:ln>
                <a:solidFill>
                  <a:prstClr val="black"/>
                </a:solidFill>
                <a:effectLst/>
                <a:uLnTx/>
                <a:uFillTx/>
                <a:latin typeface="+mn-lt"/>
                <a:ea typeface="+mn-ea"/>
                <a:cs typeface="+mn-cs"/>
              </a:rPr>
              <a:t>articipatory education-based extension approach</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 </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farmers are gathered to learn and apply specific agricultural practices and skills, with the aim of improving their decision-making skills</a:t>
            </a:r>
            <a:endParaRPr kumimoji="0" lang="en-GB" sz="2000" b="1" i="0" u="none" strike="noStrike" kern="1200" cap="none" spc="0" normalizeH="0" baseline="0" noProof="0" dirty="0" smtClean="0">
              <a:ln>
                <a:noFill/>
              </a:ln>
              <a:solidFill>
                <a:prstClr val="black"/>
              </a:solidFill>
              <a:effectLst/>
              <a:uLnTx/>
              <a:uFillTx/>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7165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smtClean="0"/>
              <a:t>compromized the </a:t>
            </a:r>
            <a:r>
              <a:rPr lang="de-DE" sz="1200" b="1" dirty="0" smtClean="0"/>
              <a:t>effectiveness and sustainability</a:t>
            </a:r>
            <a:r>
              <a:rPr lang="de-DE" sz="1200" dirty="0" smtClean="0"/>
              <a:t> of the </a:t>
            </a:r>
            <a:r>
              <a:rPr lang="de-DE" sz="1200" b="1" dirty="0" smtClean="0"/>
              <a:t>FSR</a:t>
            </a:r>
            <a:r>
              <a:rPr lang="de-DE" sz="1200" dirty="0" smtClean="0"/>
              <a:t> to address export requirements</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IFAD projects is what is known as adaptive research</a:t>
            </a:r>
            <a:r>
              <a:rPr lang="en-GB" sz="1200" kern="1200" dirty="0" smtClean="0">
                <a:solidFill>
                  <a:schemeClr val="tx1"/>
                </a:solidFill>
                <a:effectLst/>
                <a:latin typeface="+mn-lt"/>
                <a:ea typeface="+mn-ea"/>
                <a:cs typeface="+mn-cs"/>
              </a:rPr>
              <a:t>, which was implemented through the farming system research model. The outreach mechanism for disseminating findings however varied among demonstration plots, field days, harvest days, training workshops, and Farmer Field School (FFS).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46529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IFAD projects is what is known as adaptive research</a:t>
            </a:r>
            <a:r>
              <a:rPr lang="en-GB" sz="1200" kern="1200" dirty="0" smtClean="0">
                <a:solidFill>
                  <a:schemeClr val="tx1"/>
                </a:solidFill>
                <a:effectLst/>
                <a:latin typeface="+mn-lt"/>
                <a:ea typeface="+mn-ea"/>
                <a:cs typeface="+mn-cs"/>
              </a:rPr>
              <a:t>, which was implemented through the farming system research model. The outreach mechanism for disseminating findings however varied among demonstration plots, field days, harvest days, training workshops, and Farmer Field School (FFS).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1912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IFAD projects is what is known as adaptive research</a:t>
            </a:r>
            <a:r>
              <a:rPr lang="en-GB" sz="1200" kern="1200" dirty="0" smtClean="0">
                <a:solidFill>
                  <a:schemeClr val="tx1"/>
                </a:solidFill>
                <a:effectLst/>
                <a:latin typeface="+mn-lt"/>
                <a:ea typeface="+mn-ea"/>
                <a:cs typeface="+mn-cs"/>
              </a:rPr>
              <a:t>, which was implemented through the farming system research model. The outreach mechanism for disseminating findings however varied among demonstration plots, field days, harvest days, training workshops, and Farmer Field School (FFS).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87983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IFAD projects is what is known as adaptive research</a:t>
            </a:r>
            <a:r>
              <a:rPr lang="en-GB" sz="1200" kern="1200" dirty="0" smtClean="0">
                <a:solidFill>
                  <a:schemeClr val="tx1"/>
                </a:solidFill>
                <a:effectLst/>
                <a:latin typeface="+mn-lt"/>
                <a:ea typeface="+mn-ea"/>
                <a:cs typeface="+mn-cs"/>
              </a:rPr>
              <a:t>, which was implemented through the farming system research model. The outreach mechanism for disseminating findings however varied among demonstration plots, field days, harvest days, training workshops, and Farmer Field School (FFS).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3477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lnSpc>
                <a:spcPct val="150000"/>
              </a:lnSpc>
              <a:buFont typeface="Wingdings" panose="05000000000000000000" pitchFamily="2" charset="2"/>
              <a:buChar char="§"/>
            </a:pPr>
            <a:r>
              <a:rPr lang="en-US" sz="1200" dirty="0" smtClean="0">
                <a:solidFill>
                  <a:prstClr val="black"/>
                </a:solidFill>
              </a:rPr>
              <a:t>Assess the extent to which IFAD’s strategies and activities contributed to the socio-economic improvements within selected themes in rural Egypt. </a:t>
            </a:r>
          </a:p>
          <a:p>
            <a:pPr marL="285750" lvl="0" indent="-285750" algn="just">
              <a:lnSpc>
                <a:spcPct val="150000"/>
              </a:lnSpc>
              <a:buFont typeface="Wingdings" panose="05000000000000000000" pitchFamily="2" charset="2"/>
              <a:buChar char="§"/>
            </a:pPr>
            <a:r>
              <a:rPr lang="en-US" sz="1200" dirty="0" smtClean="0">
                <a:solidFill>
                  <a:prstClr val="black"/>
                </a:solidFill>
              </a:rPr>
              <a:t>Provide evidence and recommendations that contribute to the design of the new IFAD Country Strategy and Program 2018. </a:t>
            </a:r>
          </a:p>
        </p:txBody>
      </p:sp>
      <p:sp>
        <p:nvSpPr>
          <p:cNvPr id="4" name="Slide Number Placeholder 3"/>
          <p:cNvSpPr>
            <a:spLocks noGrp="1"/>
          </p:cNvSpPr>
          <p:nvPr>
            <p:ph type="sldNum" sz="quarter" idx="10"/>
          </p:nvPr>
        </p:nvSpPr>
        <p:spPr/>
        <p:txBody>
          <a:bodyPr/>
          <a:lstStyle/>
          <a:p>
            <a:fld id="{55A27D7D-565B-491F-AA14-29FA5316EA9A}" type="slidenum">
              <a:rPr lang="en-US" smtClean="0"/>
              <a:t>3</a:t>
            </a:fld>
            <a:endParaRPr lang="en-US"/>
          </a:p>
        </p:txBody>
      </p:sp>
    </p:spTree>
    <p:extLst>
      <p:ext uri="{BB962C8B-B14F-4D97-AF65-F5344CB8AC3E}">
        <p14:creationId xmlns:p14="http://schemas.microsoft.com/office/powerpoint/2010/main" val="1226340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Gender transformative in the sense that it resulted in some shift in norms related to traditional practices </a:t>
            </a:r>
            <a:endParaRPr lang="en-US" sz="1200" dirty="0" smtClean="0">
              <a:solidFill>
                <a:prstClr val="black"/>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45509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IFAD projects is what is known as adaptive research</a:t>
            </a:r>
            <a:r>
              <a:rPr lang="en-GB" sz="1200" kern="1200" dirty="0" smtClean="0">
                <a:solidFill>
                  <a:schemeClr val="tx1"/>
                </a:solidFill>
                <a:effectLst/>
                <a:latin typeface="+mn-lt"/>
                <a:ea typeface="+mn-ea"/>
                <a:cs typeface="+mn-cs"/>
              </a:rPr>
              <a:t>, which was implemented through the farming system research model. The outreach mechanism for disseminating findings however varied among demonstration plots, field days, harvest days, training workshops, and Farmer Field School (FFS).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961536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Need to be considered by IFAD as well as the national counterparts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Times New Roman" panose="02020603050405020304" pitchFamily="18" charset="0"/>
                <a:ea typeface="+mn-ea"/>
                <a:cs typeface="+mn-cs"/>
              </a:rPr>
              <a:t>i</a:t>
            </a:r>
            <a:r>
              <a:rPr lang="en-US" sz="1200" kern="1200" dirty="0" smtClean="0">
                <a:solidFill>
                  <a:schemeClr val="tx1"/>
                </a:solidFill>
                <a:effectLst/>
                <a:latin typeface="+mn-lt"/>
                <a:ea typeface="+mn-ea"/>
                <a:cs typeface="+mn-cs"/>
              </a:rPr>
              <a:t>nvolving targeted communities and</a:t>
            </a:r>
            <a:r>
              <a:rPr lang="en-US" sz="1200" kern="1200" baseline="0" dirty="0" smtClean="0">
                <a:solidFill>
                  <a:schemeClr val="tx1"/>
                </a:solidFill>
                <a:effectLst/>
                <a:latin typeface="+mn-lt"/>
                <a:ea typeface="+mn-ea"/>
                <a:cs typeface="+mn-cs"/>
              </a:rPr>
              <a:t> beneficiaries.</a:t>
            </a:r>
            <a:endParaRPr lang="en-US" sz="1200" kern="1200" dirty="0" smtClean="0">
              <a:solidFill>
                <a:schemeClr val="tx1"/>
              </a:solidFill>
              <a:effectLst/>
              <a:latin typeface="+mn-lt"/>
              <a:ea typeface="+mn-ea"/>
              <a:cs typeface="+mn-cs"/>
            </a:endParaRPr>
          </a:p>
          <a:p>
            <a:endParaRPr lang="en-US" sz="1200" kern="1200" dirty="0" err="1" smtClean="0">
              <a:solidFill>
                <a:schemeClr val="tx1"/>
              </a:solidFill>
              <a:effectLst/>
              <a:latin typeface="+mn-lt"/>
              <a:ea typeface="+mn-ea"/>
              <a:cs typeface="+mn-cs"/>
            </a:endParaRPr>
          </a:p>
          <a:p>
            <a:r>
              <a:rPr lang="en-US" sz="1200" dirty="0" smtClean="0">
                <a:solidFill>
                  <a:srgbClr val="000000"/>
                </a:solidFill>
                <a:latin typeface="Times New Roman" panose="02020603050405020304" pitchFamily="18" charset="0"/>
                <a:ea typeface="Arial" panose="020B0604020202020204" pitchFamily="34" charset="0"/>
              </a:rPr>
              <a:t>in a comprehensive framework</a:t>
            </a:r>
          </a:p>
          <a:p>
            <a:endParaRPr lang="en-US" sz="1200" kern="1200" dirty="0" smtClean="0">
              <a:solidFill>
                <a:srgbClr val="000000"/>
              </a:solidFill>
              <a:effectLst/>
              <a:latin typeface="Times New Roman" panose="02020603050405020304" pitchFamily="18" charset="0"/>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81969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68433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fld id="{55A27D7D-565B-491F-AA14-29FA5316EA9A}" type="slidenum">
              <a:rPr lang="en-US" smtClean="0"/>
              <a:t>4</a:t>
            </a:fld>
            <a:endParaRPr lang="en-US"/>
          </a:p>
        </p:txBody>
      </p:sp>
    </p:spTree>
    <p:extLst>
      <p:ext uri="{BB962C8B-B14F-4D97-AF65-F5344CB8AC3E}">
        <p14:creationId xmlns:p14="http://schemas.microsoft.com/office/powerpoint/2010/main" val="278310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fld id="{55A27D7D-565B-491F-AA14-29FA5316EA9A}" type="slidenum">
              <a:rPr lang="en-US" smtClean="0"/>
              <a:t>5</a:t>
            </a:fld>
            <a:endParaRPr lang="en-US"/>
          </a:p>
        </p:txBody>
      </p:sp>
    </p:spTree>
    <p:extLst>
      <p:ext uri="{BB962C8B-B14F-4D97-AF65-F5344CB8AC3E}">
        <p14:creationId xmlns:p14="http://schemas.microsoft.com/office/powerpoint/2010/main" val="363839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activities in rural finance aimed to enhance the institutional capacities of financial intermediaries to improve their effectiveness and expand their outreach to the private sector, SMEs and the rural poor.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4625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50000"/>
              </a:lnSpc>
              <a:buFont typeface="Wingdings" panose="05000000000000000000" pitchFamily="2" charset="2"/>
              <a:buChar char="§"/>
            </a:pPr>
            <a:r>
              <a:rPr lang="en-US" sz="1200" dirty="0" smtClean="0">
                <a:latin typeface="Times New Roman" panose="02020603050405020304" pitchFamily="18" charset="0"/>
                <a:ea typeface="Calibri" panose="020F0502020204030204" pitchFamily="34" charset="0"/>
              </a:rPr>
              <a:t>All</a:t>
            </a:r>
            <a:r>
              <a:rPr lang="en-GB" sz="1200" dirty="0" smtClean="0">
                <a:latin typeface="Times New Roman" panose="02020603050405020304" pitchFamily="18" charset="0"/>
                <a:ea typeface="Calibri" panose="020F0502020204030204" pitchFamily="34" charset="0"/>
              </a:rPr>
              <a:t> seven projects implemented during the timespan of the two COSOPs under evaluation included a rural finance component. </a:t>
            </a:r>
          </a:p>
          <a:p>
            <a:pPr marL="342900" indent="-342900" algn="just">
              <a:lnSpc>
                <a:spcPct val="150000"/>
              </a:lnSpc>
              <a:buFont typeface="Wingdings" panose="05000000000000000000" pitchFamily="2" charset="2"/>
              <a:buChar char="§"/>
            </a:pPr>
            <a:r>
              <a:rPr lang="en-GB" sz="1200" dirty="0" smtClean="0">
                <a:latin typeface="Times New Roman" panose="02020603050405020304" pitchFamily="18" charset="0"/>
                <a:ea typeface="Calibri" panose="020F0502020204030204" pitchFamily="34" charset="0"/>
              </a:rPr>
              <a:t>Throughout the projects, financial services were in the form of credit lines and revolving funds delivered through various financial intermediaries.</a:t>
            </a:r>
          </a:p>
          <a:p>
            <a:pPr marL="342900" indent="-342900" algn="just">
              <a:lnSpc>
                <a:spcPct val="150000"/>
              </a:lnSpc>
              <a:spcBef>
                <a:spcPts val="1200"/>
              </a:spcBef>
              <a:buFont typeface="Wingdings" panose="05000000000000000000" pitchFamily="2" charset="2"/>
              <a:buChar char="§"/>
            </a:pPr>
            <a:r>
              <a:rPr lang="en-GB" sz="1200" dirty="0" smtClean="0">
                <a:latin typeface="Times New Roman" panose="02020603050405020304" pitchFamily="18" charset="0"/>
                <a:ea typeface="Calibri" panose="020F0502020204030204" pitchFamily="34" charset="0"/>
                <a:cs typeface="Arial" panose="020B0604020202020204" pitchFamily="34" charset="0"/>
              </a:rPr>
              <a:t>To expand outreach of services to rural areas, second tier institutions, such as CDAs, commercial banks and ACs were involved in the implementation of activities.</a:t>
            </a:r>
            <a:endParaRPr lang="en-US" dirty="0" smtClean="0">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2985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gn="just">
              <a:lnSpc>
                <a:spcPct val="150000"/>
              </a:lnSpc>
              <a:buFont typeface="Wingdings" panose="05000000000000000000" pitchFamily="2" charset="2"/>
              <a:buChar char="§"/>
            </a:pPr>
            <a:r>
              <a:rPr lang="en-US" sz="2000" b="1" dirty="0" smtClean="0"/>
              <a:t>Financial Delivery Channels and Services</a:t>
            </a:r>
          </a:p>
          <a:p>
            <a:pPr marL="342900" lvl="1" indent="-342900" algn="just">
              <a:lnSpc>
                <a:spcPct val="150000"/>
              </a:lnSpc>
              <a:buFont typeface="Wingdings" panose="05000000000000000000" pitchFamily="2" charset="2"/>
              <a:buChar char="§"/>
            </a:pPr>
            <a:r>
              <a:rPr lang="en-US" sz="2000" b="1" dirty="0" smtClean="0"/>
              <a:t>SFD</a:t>
            </a:r>
            <a:r>
              <a:rPr lang="en-US" sz="2000" dirty="0" smtClean="0"/>
              <a:t> credit lines are channeled to end-borrowers at the governorate level through:</a:t>
            </a:r>
          </a:p>
          <a:p>
            <a:pPr marL="800100" lvl="2" indent="-342900" algn="just">
              <a:lnSpc>
                <a:spcPct val="150000"/>
              </a:lnSpc>
              <a:buFont typeface="Wingdings" panose="05000000000000000000" pitchFamily="2" charset="2"/>
              <a:buChar char="§"/>
            </a:pPr>
            <a:r>
              <a:rPr lang="en-US" sz="2000" dirty="0" smtClean="0"/>
              <a:t>Small Enterprise Development Organization (SEDO) which provides small loans to SMEs via PBDAC or the National Bank of Egypt (NBE), </a:t>
            </a:r>
          </a:p>
          <a:p>
            <a:pPr marL="800100" lvl="2" indent="-342900" algn="just">
              <a:lnSpc>
                <a:spcPct val="150000"/>
              </a:lnSpc>
              <a:buFont typeface="Wingdings" panose="05000000000000000000" pitchFamily="2" charset="2"/>
              <a:buChar char="§"/>
            </a:pPr>
            <a:r>
              <a:rPr lang="en-US" sz="2000" dirty="0" smtClean="0"/>
              <a:t>Microfinance Department disburses microloans to CDAs, ACs and </a:t>
            </a:r>
            <a:r>
              <a:rPr lang="en-US" sz="2000" dirty="0" err="1" smtClean="0"/>
              <a:t>Banque</a:t>
            </a:r>
            <a:r>
              <a:rPr lang="en-US" sz="2000" dirty="0" smtClean="0"/>
              <a:t> Du </a:t>
            </a:r>
            <a:r>
              <a:rPr lang="en-US" sz="2000" dirty="0" err="1" smtClean="0"/>
              <a:t>Caire</a:t>
            </a:r>
            <a:endParaRPr lang="en-US" sz="2000" b="1" dirty="0" smtClean="0">
              <a:solidFill>
                <a:prstClr val="black"/>
              </a:solidFill>
            </a:endParaRPr>
          </a:p>
          <a:p>
            <a:pPr marL="342900" lvl="1" indent="-342900" algn="just">
              <a:lnSpc>
                <a:spcPct val="150000"/>
              </a:lnSpc>
              <a:buFont typeface="Wingdings" panose="05000000000000000000" pitchFamily="2" charset="2"/>
              <a:buChar char="§"/>
            </a:pPr>
            <a:r>
              <a:rPr lang="en-US" sz="2000" b="1" dirty="0" smtClean="0"/>
              <a:t>ADP</a:t>
            </a:r>
            <a:r>
              <a:rPr lang="en-US" sz="2000" dirty="0" smtClean="0"/>
              <a:t>, on the other hand, are disbursed to formal financial institutions, mostly commercial banks such as the CIB, National Bank of Egypt, and PBDAC</a:t>
            </a:r>
            <a:endParaRPr lang="en-US" sz="2000" b="1" dirty="0" smtClean="0">
              <a:solidFill>
                <a:prstClr val="black"/>
              </a:solidFill>
            </a:endParaRPr>
          </a:p>
          <a:p>
            <a:pPr marL="342900" lvl="1" indent="-342900" algn="just">
              <a:lnSpc>
                <a:spcPct val="150000"/>
              </a:lnSpc>
              <a:buFont typeface="Wingdings" panose="05000000000000000000" pitchFamily="2" charset="2"/>
              <a:buChar char="§"/>
            </a:pPr>
            <a:r>
              <a:rPr lang="en-US" sz="2000" b="1" dirty="0" smtClean="0"/>
              <a:t>PBDAC</a:t>
            </a:r>
            <a:r>
              <a:rPr lang="en-US" sz="2000" dirty="0" smtClean="0"/>
              <a:t> provided SMEs and small individual farmers with small and microloans to finance on and off farm agricultural economic activities.</a:t>
            </a:r>
            <a:endParaRPr lang="en-US" sz="2000" dirty="0" smtClean="0">
              <a:solidFill>
                <a:prstClr val="black"/>
              </a:solidFill>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terms and conditions were considered </a:t>
            </a:r>
            <a:r>
              <a:rPr lang="en-US" sz="1200" b="1" kern="1200" dirty="0" smtClean="0">
                <a:solidFill>
                  <a:srgbClr val="FF0000"/>
                </a:solidFill>
                <a:effectLst/>
                <a:latin typeface="+mn-lt"/>
                <a:ea typeface="+mn-ea"/>
                <a:cs typeface="+mn-cs"/>
              </a:rPr>
              <a:t>stringent, but necessary for cost recovery</a:t>
            </a:r>
            <a:r>
              <a:rPr lang="en-US" sz="1200" kern="1200" dirty="0" smtClean="0">
                <a:solidFill>
                  <a:schemeClr val="tx1"/>
                </a:solidFill>
                <a:effectLst/>
                <a:latin typeface="+mn-lt"/>
                <a:ea typeface="+mn-ea"/>
                <a:cs typeface="+mn-cs"/>
              </a:rPr>
              <a:t>, as well as revolving the funds. Nevertheless, </a:t>
            </a:r>
            <a:r>
              <a:rPr lang="en-US" sz="1200" b="1" kern="1200" dirty="0" smtClean="0">
                <a:solidFill>
                  <a:schemeClr val="tx1"/>
                </a:solidFill>
                <a:effectLst/>
                <a:latin typeface="+mn-lt"/>
                <a:ea typeface="+mn-ea"/>
                <a:cs typeface="+mn-cs"/>
              </a:rPr>
              <a:t>IFAD’s policy of lending to second tier financial institutions appeared to increase the cost of loans borne by end borrowers</a:t>
            </a:r>
            <a:r>
              <a:rPr lang="en-US" sz="1200" kern="1200" dirty="0" smtClean="0">
                <a:solidFill>
                  <a:schemeClr val="tx1"/>
                </a:solidFill>
                <a:effectLst/>
                <a:latin typeface="+mn-lt"/>
                <a:ea typeface="+mn-ea"/>
                <a:cs typeface="+mn-cs"/>
              </a:rPr>
              <a:t>. Also, the terms and conditions were almost standardized regardless of the type of activity financed, except in the case of cooperatives under OFIDO, whereby a simple declining interest rate was determined based on the project implemented.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Credit Guarantee mechanism by the Credit Guarantee Company (bears 80% of risk) thus encourages financial institutions, especially banks, to take on the role of financial intermediaries, thereby facilitating MSME access to finance. Or Promissory Notes used by PBDAC.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9062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targeting effectiveness in terms of reaching the poor based on </a:t>
            </a:r>
            <a:r>
              <a:rPr lang="en-US" sz="1200" b="1" kern="1200" dirty="0" smtClean="0">
                <a:solidFill>
                  <a:schemeClr val="tx1"/>
                </a:solidFill>
                <a:effectLst/>
                <a:latin typeface="+mn-lt"/>
                <a:ea typeface="+mn-ea"/>
                <a:cs typeface="+mn-cs"/>
              </a:rPr>
              <a:t>income level, employment status and land size.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Recipients </a:t>
            </a:r>
            <a:r>
              <a:rPr lang="en-US" sz="1200" b="1" dirty="0" smtClean="0"/>
              <a:t>data were not available</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ea typeface="Calibri" panose="020F0502020204030204" pitchFamily="34" charset="0"/>
              </a:rPr>
              <a:t>the actual demand on microcredit loans remains to be foreseen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kern="1200" dirty="0" smtClean="0">
                <a:solidFill>
                  <a:schemeClr val="tx1"/>
                </a:solidFill>
                <a:effectLst/>
                <a:latin typeface="+mn-lt"/>
                <a:ea typeface="+mn-ea"/>
                <a:cs typeface="+mn-cs"/>
              </a:rPr>
              <a:t>The financial products and services were uniform and did not address the different needs along the value chain, which requires access to a wider range of services, such as savings, leasing, payment services and insurance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342900" indent="-342900">
              <a:buFont typeface="Wingdings" panose="05000000000000000000" pitchFamily="2" charset="2"/>
              <a:buChar char="§"/>
            </a:pPr>
            <a:r>
              <a:rPr lang="en-US" sz="2000" dirty="0" smtClean="0"/>
              <a:t>ADP</a:t>
            </a:r>
          </a:p>
          <a:p>
            <a:pPr marL="800100" lvl="1" indent="-342900">
              <a:buFont typeface="Wingdings" panose="05000000000000000000" pitchFamily="2" charset="2"/>
              <a:buChar char="§"/>
            </a:pPr>
            <a:r>
              <a:rPr lang="en-US" sz="2000" dirty="0" smtClean="0"/>
              <a:t>Funds were disbursed to either companies or individuals with each receiving 88% and 12% respectively.</a:t>
            </a:r>
          </a:p>
          <a:p>
            <a:pPr marL="800100" lvl="1" indent="-342900">
              <a:buFont typeface="Wingdings" panose="05000000000000000000" pitchFamily="2" charset="2"/>
              <a:buChar char="§"/>
            </a:pPr>
            <a:r>
              <a:rPr lang="en-US" sz="2000" dirty="0" smtClean="0"/>
              <a:t>The average loan size ranged from EGP 80 thousand to EGP 4.84 million.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27D7D-565B-491F-AA14-29FA5316EA9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6164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CB88F4-5B5C-4318-9991-AC4C199A8A2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332706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B88F4-5B5C-4318-9991-AC4C199A8A2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85833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B88F4-5B5C-4318-9991-AC4C199A8A2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203285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B88F4-5B5C-4318-9991-AC4C199A8A2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175203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B88F4-5B5C-4318-9991-AC4C199A8A2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387590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CB88F4-5B5C-4318-9991-AC4C199A8A27}"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344098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CB88F4-5B5C-4318-9991-AC4C199A8A27}"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49596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CB88F4-5B5C-4318-9991-AC4C199A8A27}"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365971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B88F4-5B5C-4318-9991-AC4C199A8A27}"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119002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88F4-5B5C-4318-9991-AC4C199A8A27}"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359593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88F4-5B5C-4318-9991-AC4C199A8A27}"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53297-B8E5-4A33-A718-D3EC800F0868}" type="slidenum">
              <a:rPr lang="en-US" smtClean="0"/>
              <a:t>‹#›</a:t>
            </a:fld>
            <a:endParaRPr lang="en-US"/>
          </a:p>
        </p:txBody>
      </p:sp>
    </p:spTree>
    <p:extLst>
      <p:ext uri="{BB962C8B-B14F-4D97-AF65-F5344CB8AC3E}">
        <p14:creationId xmlns:p14="http://schemas.microsoft.com/office/powerpoint/2010/main" val="40935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B88F4-5B5C-4318-9991-AC4C199A8A27}" type="datetimeFigureOut">
              <a:rPr lang="en-US" smtClean="0"/>
              <a:t>11/26/2017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53297-B8E5-4A33-A718-D3EC800F0868}" type="slidenum">
              <a:rPr lang="en-US" smtClean="0"/>
              <a:t>‹#›</a:t>
            </a:fld>
            <a:endParaRPr lang="en-US"/>
          </a:p>
        </p:txBody>
      </p:sp>
    </p:spTree>
    <p:extLst>
      <p:ext uri="{BB962C8B-B14F-4D97-AF65-F5344CB8AC3E}">
        <p14:creationId xmlns:p14="http://schemas.microsoft.com/office/powerpoint/2010/main" val="94321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4334" y="2290160"/>
            <a:ext cx="6969760" cy="1605279"/>
          </a:xfrm>
        </p:spPr>
        <p:txBody>
          <a:bodyPr>
            <a:normAutofit fontScale="62500" lnSpcReduction="20000"/>
          </a:bodyPr>
          <a:lstStyle/>
          <a:p>
            <a:pPr lvl="0" defTabSz="457200">
              <a:lnSpc>
                <a:spcPct val="100000"/>
              </a:lnSpc>
              <a:spcBef>
                <a:spcPts val="0"/>
              </a:spcBef>
            </a:pPr>
            <a:r>
              <a:rPr lang="en-US" sz="4800" b="1" dirty="0">
                <a:solidFill>
                  <a:schemeClr val="bg1"/>
                </a:solidFill>
              </a:rPr>
              <a:t>Thematic Evaluation</a:t>
            </a:r>
          </a:p>
          <a:p>
            <a:pPr lvl="0" defTabSz="457200">
              <a:lnSpc>
                <a:spcPct val="100000"/>
              </a:lnSpc>
              <a:spcBef>
                <a:spcPts val="0"/>
              </a:spcBef>
            </a:pPr>
            <a:r>
              <a:rPr lang="en-US" sz="4800" b="1" dirty="0">
                <a:solidFill>
                  <a:schemeClr val="bg1"/>
                </a:solidFill>
              </a:rPr>
              <a:t>of</a:t>
            </a:r>
          </a:p>
          <a:p>
            <a:pPr lvl="0" defTabSz="457200">
              <a:lnSpc>
                <a:spcPct val="100000"/>
              </a:lnSpc>
              <a:spcBef>
                <a:spcPts val="0"/>
              </a:spcBef>
            </a:pPr>
            <a:r>
              <a:rPr lang="en-US" sz="4800" b="1" dirty="0">
                <a:solidFill>
                  <a:schemeClr val="bg1"/>
                </a:solidFill>
              </a:rPr>
              <a:t>IFAD Country Strategy and Program</a:t>
            </a:r>
          </a:p>
          <a:p>
            <a:pPr lvl="0" defTabSz="457200">
              <a:lnSpc>
                <a:spcPct val="100000"/>
              </a:lnSpc>
              <a:spcBef>
                <a:spcPts val="0"/>
              </a:spcBef>
            </a:pPr>
            <a:r>
              <a:rPr lang="en-US" sz="4800" b="1" dirty="0" smtClean="0">
                <a:solidFill>
                  <a:schemeClr val="bg1"/>
                </a:solidFill>
              </a:rPr>
              <a:t>2006-2016</a:t>
            </a:r>
            <a:endParaRPr lang="en-US" sz="4800" dirty="0">
              <a:solidFill>
                <a:schemeClr val="bg1"/>
              </a:solidFill>
            </a:endParaRPr>
          </a:p>
          <a:p>
            <a:endParaRPr lang="en-US" dirty="0">
              <a:solidFill>
                <a:schemeClr val="bg1"/>
              </a:solidFill>
            </a:endParaRPr>
          </a:p>
        </p:txBody>
      </p:sp>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7116" y="182880"/>
            <a:ext cx="1684196" cy="186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4"/>
          <a:stretch>
            <a:fillRect/>
          </a:stretch>
        </p:blipFill>
        <p:spPr>
          <a:xfrm>
            <a:off x="7221990" y="4573894"/>
            <a:ext cx="2148840" cy="1975104"/>
          </a:xfrm>
          <a:prstGeom prst="rect">
            <a:avLst/>
          </a:prstGeom>
        </p:spPr>
      </p:pic>
      <p:pic>
        <p:nvPicPr>
          <p:cNvPr id="5" name="Picture 4"/>
          <p:cNvPicPr>
            <a:picLocks/>
          </p:cNvPicPr>
          <p:nvPr/>
        </p:nvPicPr>
        <p:blipFill>
          <a:blip r:embed="rId5"/>
          <a:stretch>
            <a:fillRect/>
          </a:stretch>
        </p:blipFill>
        <p:spPr>
          <a:xfrm>
            <a:off x="4891198" y="4573894"/>
            <a:ext cx="2148840" cy="1975168"/>
          </a:xfrm>
          <a:prstGeom prst="rect">
            <a:avLst/>
          </a:prstGeom>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560406" y="4573894"/>
            <a:ext cx="2148840" cy="1975167"/>
          </a:xfrm>
          <a:prstGeom prst="rect">
            <a:avLst/>
          </a:prstGeom>
        </p:spPr>
      </p:pic>
      <p:pic>
        <p:nvPicPr>
          <p:cNvPr id="7" name="Picture 6"/>
          <p:cNvPicPr>
            <a:picLocks/>
          </p:cNvPicPr>
          <p:nvPr/>
        </p:nvPicPr>
        <p:blipFill>
          <a:blip r:embed="rId7"/>
          <a:stretch>
            <a:fillRect/>
          </a:stretch>
        </p:blipFill>
        <p:spPr>
          <a:xfrm>
            <a:off x="229614" y="4573831"/>
            <a:ext cx="2148840" cy="1975167"/>
          </a:xfrm>
          <a:prstGeom prst="rect">
            <a:avLst/>
          </a:prstGeom>
        </p:spPr>
      </p:pic>
      <p:sp>
        <p:nvSpPr>
          <p:cNvPr id="8" name="Rectangle 7"/>
          <p:cNvSpPr/>
          <p:nvPr/>
        </p:nvSpPr>
        <p:spPr>
          <a:xfrm>
            <a:off x="229614" y="4015080"/>
            <a:ext cx="11472008" cy="179008"/>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solidFill>
              <a:srgbClr val="D6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p:cNvPicPr>
          <p:nvPr/>
        </p:nvPicPr>
        <p:blipFill>
          <a:blip r:embed="rId8"/>
          <a:stretch>
            <a:fillRect/>
          </a:stretch>
        </p:blipFill>
        <p:spPr>
          <a:xfrm>
            <a:off x="9552782" y="4573894"/>
            <a:ext cx="2148840" cy="1975104"/>
          </a:xfrm>
          <a:prstGeom prst="rect">
            <a:avLst/>
          </a:prstGeom>
        </p:spPr>
      </p:pic>
    </p:spTree>
    <p:extLst>
      <p:ext uri="{BB962C8B-B14F-4D97-AF65-F5344CB8AC3E}">
        <p14:creationId xmlns:p14="http://schemas.microsoft.com/office/powerpoint/2010/main" val="4034020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Rural Finance - Findings</a:t>
            </a:r>
            <a:endParaRPr lang="en-US" dirty="0">
              <a:solidFill>
                <a:schemeClr val="accent4">
                  <a:lumMod val="75000"/>
                </a:schemeClr>
              </a:solidFill>
            </a:endParaRPr>
          </a:p>
        </p:txBody>
      </p:sp>
      <p:sp>
        <p:nvSpPr>
          <p:cNvPr id="2" name="TextBox 1"/>
          <p:cNvSpPr txBox="1"/>
          <p:nvPr/>
        </p:nvSpPr>
        <p:spPr>
          <a:xfrm>
            <a:off x="838200" y="1690687"/>
            <a:ext cx="3838303" cy="4093428"/>
          </a:xfrm>
          <a:prstGeom prst="rect">
            <a:avLst/>
          </a:prstGeom>
          <a:solidFill>
            <a:schemeClr val="bg1">
              <a:lumMod val="95000"/>
            </a:schemeClr>
          </a:solidFill>
        </p:spPr>
        <p:txBody>
          <a:bodyPr wrap="square" rtlCol="0">
            <a:spAutoFit/>
          </a:bodyPr>
          <a:lstStyle/>
          <a:p>
            <a:pPr lvl="0"/>
            <a:r>
              <a:rPr lang="en-US" sz="2000" b="1" dirty="0"/>
              <a:t>Geographic Targeting </a:t>
            </a:r>
          </a:p>
          <a:p>
            <a:pPr lvl="0"/>
            <a:endParaRPr lang="en-US" sz="2000" dirty="0"/>
          </a:p>
          <a:p>
            <a:pPr marL="342900" lvl="0" indent="-342900">
              <a:buFont typeface="Wingdings" panose="05000000000000000000" pitchFamily="2" charset="2"/>
              <a:buChar char="§"/>
            </a:pPr>
            <a:r>
              <a:rPr lang="en-US" sz="2000" dirty="0" smtClean="0"/>
              <a:t>SFD activities:</a:t>
            </a:r>
          </a:p>
          <a:p>
            <a:pPr marL="800100" lvl="1" indent="-342900">
              <a:buFont typeface="Wingdings" panose="05000000000000000000" pitchFamily="2" charset="2"/>
              <a:buChar char="§"/>
            </a:pPr>
            <a:r>
              <a:rPr lang="en-US" sz="2000" dirty="0" smtClean="0"/>
              <a:t>Intermediaries: 3 </a:t>
            </a:r>
            <a:r>
              <a:rPr lang="en-US" sz="2000" dirty="0"/>
              <a:t>banks, 2 ACs and 91 CDAs </a:t>
            </a:r>
            <a:endParaRPr lang="en-US" sz="2000" dirty="0" smtClean="0"/>
          </a:p>
          <a:p>
            <a:pPr marL="800100" lvl="1" indent="-342900">
              <a:buFont typeface="Wingdings" panose="05000000000000000000" pitchFamily="2" charset="2"/>
              <a:buChar char="§"/>
            </a:pPr>
            <a:r>
              <a:rPr lang="en-US" sz="2000" dirty="0" smtClean="0"/>
              <a:t>Activities across 9 governorates.</a:t>
            </a:r>
          </a:p>
          <a:p>
            <a:pPr marL="342900" lvl="0" indent="-342900">
              <a:buFont typeface="Wingdings" panose="05000000000000000000" pitchFamily="2" charset="2"/>
              <a:buChar char="§"/>
            </a:pPr>
            <a:endParaRPr lang="en-US" sz="2000" dirty="0" smtClean="0"/>
          </a:p>
          <a:p>
            <a:pPr marL="342900" lvl="0" indent="-342900">
              <a:buFont typeface="Wingdings" panose="05000000000000000000" pitchFamily="2" charset="2"/>
              <a:buChar char="§"/>
            </a:pPr>
            <a:endParaRPr lang="en-US" sz="2000" dirty="0" smtClean="0"/>
          </a:p>
          <a:p>
            <a:pPr marL="342900" lvl="0" indent="-342900">
              <a:buFont typeface="Wingdings" panose="05000000000000000000" pitchFamily="2" charset="2"/>
              <a:buChar char="§"/>
            </a:pPr>
            <a:r>
              <a:rPr lang="en-US" sz="2000" dirty="0" smtClean="0"/>
              <a:t>ADP activities:</a:t>
            </a:r>
          </a:p>
          <a:p>
            <a:pPr marL="800100" lvl="1" indent="-342900">
              <a:buFont typeface="Wingdings" panose="05000000000000000000" pitchFamily="2" charset="2"/>
              <a:buChar char="§"/>
            </a:pPr>
            <a:r>
              <a:rPr lang="en-US" sz="2000" dirty="0" smtClean="0"/>
              <a:t>funds involved 7 banks </a:t>
            </a:r>
          </a:p>
          <a:p>
            <a:pPr marL="800100" lvl="1" indent="-342900">
              <a:buFont typeface="Wingdings" panose="05000000000000000000" pitchFamily="2" charset="2"/>
              <a:buChar char="§"/>
            </a:pPr>
            <a:r>
              <a:rPr lang="en-US" sz="2000" dirty="0" err="1" smtClean="0"/>
              <a:t>Activites</a:t>
            </a:r>
            <a:r>
              <a:rPr lang="en-US" sz="2000" dirty="0" smtClean="0"/>
              <a:t> in 7 governorates. </a:t>
            </a:r>
          </a:p>
          <a:p>
            <a:pPr marL="342900" lvl="0" indent="-342900">
              <a:buFont typeface="Wingdings" panose="05000000000000000000" pitchFamily="2" charset="2"/>
              <a:buChar char="§"/>
            </a:pPr>
            <a:endParaRPr lang="en-US" sz="2000" dirty="0" smtClean="0"/>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254654177"/>
              </p:ext>
            </p:extLst>
          </p:nvPr>
        </p:nvGraphicFramePr>
        <p:xfrm>
          <a:off x="6226039" y="1759109"/>
          <a:ext cx="5254625" cy="2037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299775584"/>
              </p:ext>
            </p:extLst>
          </p:nvPr>
        </p:nvGraphicFramePr>
        <p:xfrm>
          <a:off x="6226039" y="4267676"/>
          <a:ext cx="5254625" cy="1543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3149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Rural Finance - Findings</a:t>
            </a:r>
            <a:endParaRPr lang="en-US" dirty="0">
              <a:solidFill>
                <a:schemeClr val="accent4">
                  <a:lumMod val="75000"/>
                </a:schemeClr>
              </a:solidFill>
            </a:endParaRPr>
          </a:p>
        </p:txBody>
      </p:sp>
      <p:sp>
        <p:nvSpPr>
          <p:cNvPr id="2" name="TextBox 1"/>
          <p:cNvSpPr txBox="1"/>
          <p:nvPr/>
        </p:nvSpPr>
        <p:spPr>
          <a:xfrm>
            <a:off x="838200" y="1690687"/>
            <a:ext cx="4872487" cy="4247317"/>
          </a:xfrm>
          <a:prstGeom prst="rect">
            <a:avLst/>
          </a:prstGeom>
          <a:solidFill>
            <a:schemeClr val="bg1">
              <a:lumMod val="95000"/>
            </a:schemeClr>
          </a:solidFill>
        </p:spPr>
        <p:txBody>
          <a:bodyPr wrap="square" rtlCol="0">
            <a:spAutoFit/>
          </a:bodyPr>
          <a:lstStyle/>
          <a:p>
            <a:pPr marL="342900" lvl="1" indent="-342900" algn="just">
              <a:lnSpc>
                <a:spcPct val="150000"/>
              </a:lnSpc>
              <a:buFont typeface="Wingdings" panose="05000000000000000000" pitchFamily="2" charset="2"/>
              <a:buChar char="§"/>
            </a:pPr>
            <a:r>
              <a:rPr lang="en-US" sz="2000" dirty="0" smtClean="0">
                <a:solidFill>
                  <a:prstClr val="black"/>
                </a:solidFill>
              </a:rPr>
              <a:t>Annual Growth rate of revolving funds was estimated at an average of 0.5 %  from 2009 to 2012.</a:t>
            </a:r>
          </a:p>
          <a:p>
            <a:pPr marL="342900" lvl="1" indent="-342900" algn="just">
              <a:lnSpc>
                <a:spcPct val="150000"/>
              </a:lnSpc>
              <a:buFont typeface="Wingdings" panose="05000000000000000000" pitchFamily="2" charset="2"/>
              <a:buChar char="§"/>
            </a:pPr>
            <a:r>
              <a:rPr lang="en-US" sz="2000" dirty="0" smtClean="0">
                <a:solidFill>
                  <a:prstClr val="black"/>
                </a:solidFill>
              </a:rPr>
              <a:t>A declining trend was experienced since 2011.</a:t>
            </a:r>
          </a:p>
          <a:p>
            <a:pPr marL="342900" lvl="1" indent="-342900" algn="just">
              <a:lnSpc>
                <a:spcPct val="150000"/>
              </a:lnSpc>
              <a:buFont typeface="Wingdings" panose="05000000000000000000" pitchFamily="2" charset="2"/>
              <a:buChar char="§"/>
            </a:pPr>
            <a:r>
              <a:rPr lang="en-US" sz="2000" dirty="0" smtClean="0">
                <a:solidFill>
                  <a:prstClr val="black"/>
                </a:solidFill>
              </a:rPr>
              <a:t>Additional/alternative financial resources are needed for sustainable operations and effects of rural finance. </a:t>
            </a:r>
          </a:p>
          <a:p>
            <a:pPr marL="342900" lvl="1" indent="-342900" algn="just">
              <a:lnSpc>
                <a:spcPct val="150000"/>
              </a:lnSpc>
              <a:buFont typeface="Wingdings" panose="05000000000000000000" pitchFamily="2" charset="2"/>
              <a:buChar char="§"/>
            </a:pPr>
            <a:endParaRPr lang="en-US" sz="2000" dirty="0" smtClean="0">
              <a:solidFill>
                <a:prstClr val="black"/>
              </a:solidFill>
            </a:endParaRPr>
          </a:p>
        </p:txBody>
      </p:sp>
      <p:graphicFrame>
        <p:nvGraphicFramePr>
          <p:cNvPr id="5" name="Chart 4"/>
          <p:cNvGraphicFramePr/>
          <p:nvPr>
            <p:extLst>
              <p:ext uri="{D42A27DB-BD31-4B8C-83A1-F6EECF244321}">
                <p14:modId xmlns:p14="http://schemas.microsoft.com/office/powerpoint/2010/main" val="2603867024"/>
              </p:ext>
            </p:extLst>
          </p:nvPr>
        </p:nvGraphicFramePr>
        <p:xfrm>
          <a:off x="5865638" y="2128345"/>
          <a:ext cx="5276850" cy="2995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6545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Rural Finance </a:t>
            </a:r>
            <a:r>
              <a:rPr lang="en-US" sz="3600" b="1" spc="-50" dirty="0">
                <a:solidFill>
                  <a:srgbClr val="FFC000">
                    <a:lumMod val="75000"/>
                  </a:srgbClr>
                </a:solidFill>
              </a:rPr>
              <a:t>-</a:t>
            </a:r>
            <a:r>
              <a:rPr lang="en-US" sz="3600" b="1" spc="-50" dirty="0" smtClean="0">
                <a:solidFill>
                  <a:srgbClr val="FFC000">
                    <a:lumMod val="75000"/>
                  </a:srgbClr>
                </a:solidFill>
              </a:rPr>
              <a:t> Recommendation</a:t>
            </a:r>
            <a:endParaRPr lang="en-US" dirty="0">
              <a:solidFill>
                <a:schemeClr val="accent4">
                  <a:lumMod val="75000"/>
                </a:schemeClr>
              </a:solidFill>
            </a:endParaRPr>
          </a:p>
        </p:txBody>
      </p:sp>
      <p:sp>
        <p:nvSpPr>
          <p:cNvPr id="2" name="TextBox 1"/>
          <p:cNvSpPr txBox="1"/>
          <p:nvPr/>
        </p:nvSpPr>
        <p:spPr>
          <a:xfrm>
            <a:off x="838200" y="1690687"/>
            <a:ext cx="10304288" cy="3477875"/>
          </a:xfrm>
          <a:prstGeom prst="rect">
            <a:avLst/>
          </a:prstGeom>
          <a:solidFill>
            <a:schemeClr val="bg1">
              <a:lumMod val="95000"/>
            </a:schemeClr>
          </a:solidFill>
        </p:spPr>
        <p:txBody>
          <a:bodyPr wrap="square" rtlCol="0">
            <a:spAutoFit/>
          </a:bodyPr>
          <a:lstStyle/>
          <a:p>
            <a:pPr marL="342900" lvl="0" indent="-342900">
              <a:buFont typeface="Wingdings" panose="05000000000000000000" pitchFamily="2" charset="2"/>
              <a:buChar char="§"/>
            </a:pPr>
            <a:r>
              <a:rPr lang="en-US" sz="2000" dirty="0" smtClean="0">
                <a:ea typeface="Times New Roman" panose="02020603050405020304" pitchFamily="18" charset="0"/>
              </a:rPr>
              <a:t>A </a:t>
            </a:r>
            <a:r>
              <a:rPr lang="en-US" sz="2000" b="1" dirty="0">
                <a:ea typeface="Times New Roman" panose="02020603050405020304" pitchFamily="18" charset="0"/>
              </a:rPr>
              <a:t>situation </a:t>
            </a:r>
            <a:r>
              <a:rPr lang="en-US" sz="2000" b="1" dirty="0" smtClean="0">
                <a:ea typeface="Times New Roman" panose="02020603050405020304" pitchFamily="18" charset="0"/>
              </a:rPr>
              <a:t>analysis</a:t>
            </a:r>
            <a:r>
              <a:rPr lang="en-US" sz="2000" dirty="0" smtClean="0">
                <a:ea typeface="Times New Roman" panose="02020603050405020304" pitchFamily="18" charset="0"/>
              </a:rPr>
              <a:t> is needed </a:t>
            </a:r>
            <a:r>
              <a:rPr lang="en-US" sz="2000" dirty="0">
                <a:ea typeface="Times New Roman" panose="02020603050405020304" pitchFamily="18" charset="0"/>
              </a:rPr>
              <a:t>to gauge the </a:t>
            </a:r>
            <a:r>
              <a:rPr lang="en-US" sz="2000" b="1" dirty="0">
                <a:ea typeface="Times New Roman" panose="02020603050405020304" pitchFamily="18" charset="0"/>
              </a:rPr>
              <a:t>actual demand </a:t>
            </a:r>
            <a:r>
              <a:rPr lang="en-US" sz="2000" dirty="0">
                <a:ea typeface="Times New Roman" panose="02020603050405020304" pitchFamily="18" charset="0"/>
              </a:rPr>
              <a:t>on </a:t>
            </a:r>
            <a:r>
              <a:rPr lang="en-US" sz="2000" dirty="0" smtClean="0">
                <a:ea typeface="Times New Roman" panose="02020603050405020304" pitchFamily="18" charset="0"/>
              </a:rPr>
              <a:t>microfinance.</a:t>
            </a:r>
          </a:p>
          <a:p>
            <a:pPr marL="342900" lvl="0" indent="-342900">
              <a:buFont typeface="Wingdings" panose="05000000000000000000" pitchFamily="2" charset="2"/>
              <a:buChar char="§"/>
            </a:pPr>
            <a:endParaRPr lang="en-US" sz="2000" b="1" dirty="0"/>
          </a:p>
          <a:p>
            <a:pPr marL="342900" indent="-342900">
              <a:buFont typeface="Wingdings" panose="05000000000000000000" pitchFamily="2" charset="2"/>
              <a:buChar char="§"/>
            </a:pPr>
            <a:r>
              <a:rPr lang="en-US" sz="2000" b="1" dirty="0"/>
              <a:t>Disaggregate data of beneficiaries </a:t>
            </a:r>
            <a:r>
              <a:rPr lang="en-US" sz="2000" dirty="0"/>
              <a:t>for measuring targeting of disadvantaged groups to rural financial services.</a:t>
            </a:r>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Introduce </a:t>
            </a:r>
            <a:r>
              <a:rPr lang="en-US" sz="2000" dirty="0"/>
              <a:t>a variety of innovative </a:t>
            </a:r>
            <a:r>
              <a:rPr lang="en-US" sz="2000" b="1" dirty="0"/>
              <a:t>micro-finance products</a:t>
            </a:r>
            <a:r>
              <a:rPr lang="en-US" sz="2000" dirty="0"/>
              <a:t> and intermediaries that cater to the needs of the different stakeholders</a:t>
            </a:r>
            <a:r>
              <a:rPr lang="en-US" sz="2000" dirty="0" smtClean="0"/>
              <a:t>.</a:t>
            </a:r>
          </a:p>
          <a:p>
            <a:endParaRPr lang="en-US" sz="2000" dirty="0"/>
          </a:p>
          <a:p>
            <a:pPr marL="342900" indent="-342900">
              <a:buFont typeface="Wingdings" panose="05000000000000000000" pitchFamily="2" charset="2"/>
              <a:buChar char="§"/>
            </a:pPr>
            <a:r>
              <a:rPr lang="en-US" sz="2000" dirty="0"/>
              <a:t>Promote </a:t>
            </a:r>
            <a:r>
              <a:rPr lang="en-US" sz="2000" b="1" dirty="0"/>
              <a:t>capacities of CDAs </a:t>
            </a:r>
            <a:r>
              <a:rPr lang="en-US" sz="2000" dirty="0"/>
              <a:t>to enhance </a:t>
            </a:r>
            <a:r>
              <a:rPr lang="en-US" sz="2000" b="1" dirty="0"/>
              <a:t>effectiveness and efficiency</a:t>
            </a:r>
            <a:r>
              <a:rPr lang="en-US" sz="2000" dirty="0"/>
              <a:t> of loan </a:t>
            </a:r>
            <a:r>
              <a:rPr lang="en-US" sz="2000" dirty="0" smtClean="0"/>
              <a:t>management:</a:t>
            </a:r>
          </a:p>
          <a:p>
            <a:endParaRPr lang="en-US" sz="2000" dirty="0" smtClean="0"/>
          </a:p>
          <a:p>
            <a:pPr marL="342900" lvl="0" indent="-342900">
              <a:buFont typeface="Wingdings" panose="05000000000000000000" pitchFamily="2" charset="2"/>
              <a:buChar char="§"/>
            </a:pPr>
            <a:r>
              <a:rPr lang="en-US" sz="2000" b="1" dirty="0" smtClean="0"/>
              <a:t>Enhance </a:t>
            </a:r>
            <a:r>
              <a:rPr lang="en-US" sz="2000" dirty="0" smtClean="0"/>
              <a:t>the </a:t>
            </a:r>
            <a:r>
              <a:rPr lang="en-US" sz="2000" dirty="0"/>
              <a:t>coordination with </a:t>
            </a:r>
            <a:r>
              <a:rPr lang="en-US" sz="2000" b="1" dirty="0"/>
              <a:t>credit </a:t>
            </a:r>
            <a:r>
              <a:rPr lang="en-US" sz="2000" b="1" dirty="0" smtClean="0"/>
              <a:t>bureau</a:t>
            </a:r>
            <a:r>
              <a:rPr lang="en-US" sz="2000" dirty="0" smtClean="0"/>
              <a:t>, </a:t>
            </a:r>
            <a:r>
              <a:rPr lang="en-US" sz="2000" dirty="0"/>
              <a:t>as well as </a:t>
            </a:r>
            <a:r>
              <a:rPr lang="en-US" sz="2000" b="1" dirty="0"/>
              <a:t>EFSA training</a:t>
            </a:r>
            <a:r>
              <a:rPr lang="en-US" sz="2000" dirty="0" smtClean="0"/>
              <a:t>.</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897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endParaRPr lang="en-US" dirty="0">
              <a:solidFill>
                <a:schemeClr val="accent4">
                  <a:lumMod val="75000"/>
                </a:schemeClr>
              </a:solidFill>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956021535"/>
              </p:ext>
            </p:extLst>
          </p:nvPr>
        </p:nvGraphicFramePr>
        <p:xfrm>
          <a:off x="1390923" y="70241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565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Irrigation and Water Resource Management</a:t>
            </a:r>
            <a:endParaRPr lang="en-US" dirty="0">
              <a:solidFill>
                <a:schemeClr val="accent4">
                  <a:lumMod val="75000"/>
                </a:schemeClr>
              </a:solidFill>
            </a:endParaRPr>
          </a:p>
        </p:txBody>
      </p:sp>
      <p:sp>
        <p:nvSpPr>
          <p:cNvPr id="2" name="TextBox 1"/>
          <p:cNvSpPr txBox="1"/>
          <p:nvPr/>
        </p:nvSpPr>
        <p:spPr>
          <a:xfrm>
            <a:off x="838200" y="1690687"/>
            <a:ext cx="5789174" cy="4247317"/>
          </a:xfrm>
          <a:prstGeom prst="rect">
            <a:avLst/>
          </a:prstGeom>
          <a:solidFill>
            <a:schemeClr val="bg1">
              <a:lumMod val="95000"/>
            </a:schemeClr>
          </a:solidFill>
        </p:spPr>
        <p:txBody>
          <a:bodyPr wrap="square" rtlCol="0">
            <a:spAutoFit/>
          </a:bodyPr>
          <a:lstStyle/>
          <a:p>
            <a:pPr lvl="0">
              <a:lnSpc>
                <a:spcPct val="150000"/>
              </a:lnSpc>
            </a:pPr>
            <a:r>
              <a:rPr lang="en-US" sz="2000" b="1" dirty="0" smtClean="0"/>
              <a:t>Objectives </a:t>
            </a:r>
          </a:p>
          <a:p>
            <a:pPr marL="342900" lvl="0" indent="-342900">
              <a:lnSpc>
                <a:spcPct val="150000"/>
              </a:lnSpc>
              <a:buFont typeface="Wingdings" panose="05000000000000000000" pitchFamily="2" charset="2"/>
              <a:buChar char="§"/>
            </a:pPr>
            <a:r>
              <a:rPr lang="en-US" sz="2000" dirty="0" smtClean="0"/>
              <a:t>Enhance </a:t>
            </a:r>
            <a:r>
              <a:rPr lang="en-US" sz="2000" dirty="0"/>
              <a:t>irrigation systems </a:t>
            </a:r>
            <a:r>
              <a:rPr lang="en-US" sz="2000" dirty="0" smtClean="0"/>
              <a:t>to rationalize irrigation water use. </a:t>
            </a:r>
          </a:p>
          <a:p>
            <a:pPr lvl="0">
              <a:lnSpc>
                <a:spcPct val="150000"/>
              </a:lnSpc>
            </a:pPr>
            <a:endParaRPr lang="en-US" sz="2000" dirty="0" smtClean="0"/>
          </a:p>
          <a:p>
            <a:pPr marL="342900" lvl="0" indent="-342900">
              <a:lnSpc>
                <a:spcPct val="150000"/>
              </a:lnSpc>
              <a:buFont typeface="Wingdings" panose="05000000000000000000" pitchFamily="2" charset="2"/>
              <a:buChar char="§"/>
            </a:pPr>
            <a:r>
              <a:rPr lang="en-US" sz="2000" dirty="0" smtClean="0"/>
              <a:t>Improve </a:t>
            </a:r>
            <a:r>
              <a:rPr lang="en-US" sz="2000" dirty="0"/>
              <a:t>water management practices for more equitable </a:t>
            </a:r>
            <a:r>
              <a:rPr lang="en-US" sz="2000" dirty="0" smtClean="0"/>
              <a:t>distribution. </a:t>
            </a:r>
          </a:p>
          <a:p>
            <a:pPr lvl="0">
              <a:lnSpc>
                <a:spcPct val="150000"/>
              </a:lnSpc>
            </a:pPr>
            <a:endParaRPr lang="en-US" sz="2000" dirty="0" smtClean="0"/>
          </a:p>
          <a:p>
            <a:pPr marL="342900" lvl="0" indent="-342900">
              <a:lnSpc>
                <a:spcPct val="150000"/>
              </a:lnSpc>
              <a:buFont typeface="Wingdings" panose="05000000000000000000" pitchFamily="2" charset="2"/>
              <a:buChar char="§"/>
            </a:pPr>
            <a:r>
              <a:rPr lang="en-US" sz="2000" dirty="0" smtClean="0"/>
              <a:t>Promote more </a:t>
            </a:r>
            <a:r>
              <a:rPr lang="en-US" sz="2000" dirty="0"/>
              <a:t>effective participation of users and stakeholders in the process of managing </a:t>
            </a:r>
            <a:r>
              <a:rPr lang="en-US" sz="2000" dirty="0" smtClean="0"/>
              <a:t>water.</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4958" y="2295917"/>
            <a:ext cx="4802973" cy="2897188"/>
          </a:xfrm>
          <a:prstGeom prst="rect">
            <a:avLst/>
          </a:prstGeom>
        </p:spPr>
      </p:pic>
    </p:spTree>
    <p:extLst>
      <p:ext uri="{BB962C8B-B14F-4D97-AF65-F5344CB8AC3E}">
        <p14:creationId xmlns:p14="http://schemas.microsoft.com/office/powerpoint/2010/main" val="3164976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Irrigation and Water Resource Management</a:t>
            </a:r>
            <a:endParaRPr lang="en-US" dirty="0">
              <a:solidFill>
                <a:schemeClr val="accent4">
                  <a:lumMod val="75000"/>
                </a:schemeClr>
              </a:solidFill>
            </a:endParaRPr>
          </a:p>
        </p:txBody>
      </p:sp>
      <p:sp>
        <p:nvSpPr>
          <p:cNvPr id="2" name="TextBox 1"/>
          <p:cNvSpPr txBox="1"/>
          <p:nvPr/>
        </p:nvSpPr>
        <p:spPr>
          <a:xfrm>
            <a:off x="838200" y="1690687"/>
            <a:ext cx="5976668" cy="3939540"/>
          </a:xfrm>
          <a:prstGeom prst="rect">
            <a:avLst/>
          </a:prstGeom>
          <a:solidFill>
            <a:schemeClr val="bg1">
              <a:lumMod val="95000"/>
            </a:schemeClr>
          </a:solidFill>
        </p:spPr>
        <p:txBody>
          <a:bodyPr wrap="square" rtlCol="0">
            <a:spAutoFit/>
          </a:bodyPr>
          <a:lstStyle/>
          <a:p>
            <a:pPr lvl="0"/>
            <a:r>
              <a:rPr lang="en-US" sz="2000" b="1" dirty="0" smtClean="0"/>
              <a:t>The Rehabilitation and Modernization of Irrigation Infrastructure</a:t>
            </a:r>
          </a:p>
          <a:p>
            <a:pPr lvl="0">
              <a:lnSpc>
                <a:spcPct val="150000"/>
              </a:lnSpc>
            </a:pPr>
            <a:endParaRPr lang="en-US" sz="2000" b="1" dirty="0" smtClean="0"/>
          </a:p>
          <a:p>
            <a:pPr marL="342900" lvl="0" indent="-342900">
              <a:buFont typeface="Wingdings" panose="05000000000000000000" pitchFamily="2" charset="2"/>
              <a:buChar char="§"/>
            </a:pPr>
            <a:r>
              <a:rPr lang="en-US" sz="2000" b="1" dirty="0" smtClean="0">
                <a:solidFill>
                  <a:srgbClr val="000000"/>
                </a:solidFill>
                <a:ea typeface="Calibri" panose="020F0502020204030204" pitchFamily="34" charset="0"/>
              </a:rPr>
              <a:t>Old Lands (On-Farm)</a:t>
            </a:r>
            <a:r>
              <a:rPr lang="en-US" sz="2000" b="1" dirty="0" smtClean="0"/>
              <a:t> </a:t>
            </a:r>
          </a:p>
          <a:p>
            <a:pPr marL="800100" lvl="1" indent="-342900">
              <a:buFont typeface="Courier New" panose="02070309020205020404" pitchFamily="49" charset="0"/>
              <a:buChar char="o"/>
            </a:pPr>
            <a:r>
              <a:rPr lang="en-US" sz="2000" dirty="0"/>
              <a:t>Rehabilitation of irrigation canals.</a:t>
            </a:r>
          </a:p>
          <a:p>
            <a:pPr marL="800100" lvl="1" indent="-342900">
              <a:buFont typeface="Courier New" panose="02070309020205020404" pitchFamily="49" charset="0"/>
              <a:buChar char="o"/>
            </a:pPr>
            <a:r>
              <a:rPr lang="en-US" sz="2000" dirty="0" smtClean="0"/>
              <a:t>Replacing individual </a:t>
            </a:r>
            <a:r>
              <a:rPr lang="en-US" sz="2000" dirty="0"/>
              <a:t>small pumps </a:t>
            </a:r>
            <a:r>
              <a:rPr lang="en-US" sz="2000" dirty="0" smtClean="0"/>
              <a:t>by </a:t>
            </a:r>
            <a:r>
              <a:rPr lang="en-US" sz="2000" dirty="0"/>
              <a:t>a single collective electric pumping </a:t>
            </a:r>
            <a:r>
              <a:rPr lang="en-US" sz="2000" dirty="0" smtClean="0"/>
              <a:t>station.</a:t>
            </a:r>
          </a:p>
          <a:p>
            <a:pPr lvl="1"/>
            <a:endParaRPr lang="en-US" sz="2000" dirty="0" smtClean="0"/>
          </a:p>
          <a:p>
            <a:pPr marL="342900" lvl="0" indent="-342900">
              <a:buFont typeface="Wingdings" panose="05000000000000000000" pitchFamily="2" charset="2"/>
              <a:buChar char="§"/>
            </a:pPr>
            <a:r>
              <a:rPr lang="en-US" sz="2000" b="1" dirty="0" smtClean="0"/>
              <a:t>New Lands </a:t>
            </a:r>
          </a:p>
          <a:p>
            <a:pPr marL="800100" lvl="1" indent="-342900">
              <a:buFont typeface="Courier New" panose="02070309020205020404" pitchFamily="49" charset="0"/>
              <a:buChar char="o"/>
            </a:pPr>
            <a:r>
              <a:rPr lang="en-US" sz="2000" dirty="0" smtClean="0"/>
              <a:t>New </a:t>
            </a:r>
            <a:r>
              <a:rPr lang="en-US" sz="2000" dirty="0"/>
              <a:t>irrigation techniques </a:t>
            </a:r>
            <a:r>
              <a:rPr lang="en-US" sz="2000" dirty="0" smtClean="0"/>
              <a:t>i.e., fixed sprinklers, drip irrigation, and field </a:t>
            </a:r>
            <a:r>
              <a:rPr lang="en-US" sz="2000" dirty="0"/>
              <a:t>drainage </a:t>
            </a:r>
            <a:r>
              <a:rPr lang="en-US" sz="2000" dirty="0" smtClean="0"/>
              <a:t>(</a:t>
            </a:r>
            <a:r>
              <a:rPr lang="en-US" sz="2000" dirty="0" err="1" smtClean="0"/>
              <a:t>mesqa</a:t>
            </a:r>
            <a:r>
              <a:rPr lang="en-US" sz="2000" dirty="0" smtClean="0"/>
              <a:t> level).</a:t>
            </a:r>
          </a:p>
          <a:p>
            <a:pPr marL="800100" lvl="1" indent="-342900">
              <a:buFont typeface="Courier New" panose="02070309020205020404" pitchFamily="49" charset="0"/>
              <a:buChar char="o"/>
            </a:pPr>
            <a:r>
              <a:rPr lang="en-US" sz="2000" dirty="0" smtClean="0">
                <a:solidFill>
                  <a:srgbClr val="000000"/>
                </a:solidFill>
                <a:latin typeface="Times New Roman" panose="02020603050405020304" pitchFamily="18" charset="0"/>
                <a:ea typeface="Times New Roman" panose="02020603050405020304" pitchFamily="18" charset="0"/>
              </a:rPr>
              <a:t>Solar </a:t>
            </a:r>
            <a:r>
              <a:rPr lang="en-US" sz="2000" dirty="0">
                <a:solidFill>
                  <a:srgbClr val="000000"/>
                </a:solidFill>
                <a:latin typeface="Times New Roman" panose="02020603050405020304" pitchFamily="18" charset="0"/>
                <a:ea typeface="Times New Roman" panose="02020603050405020304" pitchFamily="18" charset="0"/>
              </a:rPr>
              <a:t>water pumps and biogas </a:t>
            </a:r>
            <a:r>
              <a:rPr lang="en-US" sz="2000" dirty="0" smtClean="0">
                <a:solidFill>
                  <a:srgbClr val="000000"/>
                </a:solidFill>
                <a:latin typeface="Times New Roman" panose="02020603050405020304" pitchFamily="18" charset="0"/>
                <a:ea typeface="Times New Roman" panose="02020603050405020304" pitchFamily="18" charset="0"/>
              </a:rPr>
              <a:t>units.</a:t>
            </a:r>
            <a:endParaRPr lang="en-US" sz="2000" dirty="0" smtClean="0"/>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013363"/>
            <a:ext cx="4830793" cy="3111529"/>
          </a:xfrm>
          <a:prstGeom prst="rect">
            <a:avLst/>
          </a:prstGeom>
        </p:spPr>
      </p:pic>
      <p:sp>
        <p:nvSpPr>
          <p:cNvPr id="5" name="TextBox 4"/>
          <p:cNvSpPr txBox="1"/>
          <p:nvPr/>
        </p:nvSpPr>
        <p:spPr>
          <a:xfrm>
            <a:off x="7527851" y="5273747"/>
            <a:ext cx="3804684" cy="400110"/>
          </a:xfrm>
          <a:prstGeom prst="rect">
            <a:avLst/>
          </a:prstGeom>
          <a:noFill/>
        </p:spPr>
        <p:txBody>
          <a:bodyPr wrap="square" rtlCol="0">
            <a:spAutoFit/>
          </a:bodyPr>
          <a:lstStyle/>
          <a:p>
            <a:pPr algn="ctr"/>
            <a:r>
              <a:rPr lang="en-US" sz="2000" dirty="0">
                <a:solidFill>
                  <a:prstClr val="black"/>
                </a:solidFill>
              </a:rPr>
              <a:t>electric pumping station</a:t>
            </a:r>
            <a:endParaRPr lang="en-US" dirty="0"/>
          </a:p>
        </p:txBody>
      </p:sp>
    </p:spTree>
    <p:extLst>
      <p:ext uri="{BB962C8B-B14F-4D97-AF65-F5344CB8AC3E}">
        <p14:creationId xmlns:p14="http://schemas.microsoft.com/office/powerpoint/2010/main" val="242527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Irrigation and Water Resource Management</a:t>
            </a:r>
            <a:endParaRPr lang="en-US" dirty="0">
              <a:solidFill>
                <a:schemeClr val="accent4">
                  <a:lumMod val="75000"/>
                </a:schemeClr>
              </a:solidFill>
            </a:endParaRPr>
          </a:p>
        </p:txBody>
      </p:sp>
      <p:sp>
        <p:nvSpPr>
          <p:cNvPr id="2" name="TextBox 1"/>
          <p:cNvSpPr txBox="1"/>
          <p:nvPr/>
        </p:nvSpPr>
        <p:spPr>
          <a:xfrm>
            <a:off x="838201" y="1690687"/>
            <a:ext cx="5658852" cy="3785652"/>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Water Users Organizations</a:t>
            </a:r>
          </a:p>
          <a:p>
            <a:pPr marL="342900" indent="-342900">
              <a:lnSpc>
                <a:spcPct val="150000"/>
              </a:lnSpc>
              <a:buFont typeface="Wingdings" panose="05000000000000000000" pitchFamily="2" charset="2"/>
              <a:buChar char="§"/>
            </a:pPr>
            <a:r>
              <a:rPr lang="en-US" sz="2000" b="1" dirty="0" smtClean="0"/>
              <a:t>Promote Collective Action </a:t>
            </a:r>
            <a:r>
              <a:rPr lang="en-US" sz="2000" dirty="0" smtClean="0"/>
              <a:t>organizations</a:t>
            </a:r>
          </a:p>
          <a:p>
            <a:pPr marL="342900" indent="-342900">
              <a:lnSpc>
                <a:spcPct val="150000"/>
              </a:lnSpc>
              <a:buFont typeface="Wingdings" panose="05000000000000000000" pitchFamily="2" charset="2"/>
              <a:buChar char="§"/>
            </a:pPr>
            <a:r>
              <a:rPr lang="en-US" sz="2000" dirty="0" smtClean="0"/>
              <a:t>Represent </a:t>
            </a:r>
            <a:r>
              <a:rPr lang="en-US" sz="2000" dirty="0"/>
              <a:t>the </a:t>
            </a:r>
            <a:r>
              <a:rPr lang="en-US" sz="2000" dirty="0" smtClean="0"/>
              <a:t>interests and concerns </a:t>
            </a:r>
            <a:r>
              <a:rPr lang="en-US" sz="2000" dirty="0"/>
              <a:t>of the water users and farmers. </a:t>
            </a:r>
            <a:endParaRPr lang="en-US" sz="2000" dirty="0" smtClean="0"/>
          </a:p>
          <a:p>
            <a:pPr marL="342900" indent="-342900">
              <a:lnSpc>
                <a:spcPct val="150000"/>
              </a:lnSpc>
              <a:buFont typeface="Wingdings" panose="05000000000000000000" pitchFamily="2" charset="2"/>
              <a:buChar char="§"/>
            </a:pPr>
            <a:r>
              <a:rPr lang="en-US" sz="2000" dirty="0" smtClean="0"/>
              <a:t>Contribute </a:t>
            </a:r>
            <a:r>
              <a:rPr lang="en-US" sz="2000" dirty="0"/>
              <a:t>to the </a:t>
            </a:r>
            <a:r>
              <a:rPr lang="en-US" sz="2000" b="1" dirty="0" smtClean="0"/>
              <a:t>operation and maintenance </a:t>
            </a:r>
            <a:r>
              <a:rPr lang="en-US" sz="2000" dirty="0" smtClean="0"/>
              <a:t>of irrigation facilities. </a:t>
            </a:r>
          </a:p>
          <a:p>
            <a:pPr marL="342900" indent="-342900">
              <a:lnSpc>
                <a:spcPct val="150000"/>
              </a:lnSpc>
              <a:buFont typeface="Wingdings" panose="05000000000000000000" pitchFamily="2" charset="2"/>
              <a:buChar char="§"/>
            </a:pPr>
            <a:r>
              <a:rPr lang="en-US" sz="2000" dirty="0" smtClean="0"/>
              <a:t>Regulate the allocation of water to ensure equitable distribution among users.</a:t>
            </a:r>
            <a:endParaRPr lang="en-US" sz="2000" b="1" dirty="0">
              <a:solidFill>
                <a:prstClr val="black"/>
              </a:solidFill>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558606449"/>
              </p:ext>
            </p:extLst>
          </p:nvPr>
        </p:nvGraphicFramePr>
        <p:xfrm>
          <a:off x="6813887" y="1690687"/>
          <a:ext cx="4144209" cy="3551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1247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Irrigation and Water Resource Management</a:t>
            </a:r>
            <a:endParaRPr lang="en-US" dirty="0">
              <a:solidFill>
                <a:schemeClr val="accent4">
                  <a:lumMod val="75000"/>
                </a:schemeClr>
              </a:solidFill>
            </a:endParaRPr>
          </a:p>
        </p:txBody>
      </p:sp>
      <p:sp>
        <p:nvSpPr>
          <p:cNvPr id="2" name="TextBox 1"/>
          <p:cNvSpPr txBox="1"/>
          <p:nvPr/>
        </p:nvSpPr>
        <p:spPr>
          <a:xfrm>
            <a:off x="838200" y="1690687"/>
            <a:ext cx="10304288" cy="4062651"/>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Findings</a:t>
            </a:r>
          </a:p>
          <a:p>
            <a:pPr marL="342900" indent="-342900">
              <a:lnSpc>
                <a:spcPct val="150000"/>
              </a:lnSpc>
              <a:buFont typeface="Wingdings" panose="05000000000000000000" pitchFamily="2" charset="2"/>
              <a:buChar char="§"/>
            </a:pPr>
            <a:r>
              <a:rPr lang="en-US" sz="1900" dirty="0"/>
              <a:t>The modernization of on-farm irrigation systems proved to be more equitable, convenient and more cost and time-effective in enhancing </a:t>
            </a:r>
            <a:r>
              <a:rPr lang="en-US" sz="1900" b="1" dirty="0"/>
              <a:t>water-use efficiency </a:t>
            </a:r>
            <a:r>
              <a:rPr lang="en-US" sz="1900" dirty="0"/>
              <a:t>than traditional techniques.</a:t>
            </a:r>
          </a:p>
          <a:p>
            <a:pPr marL="342900" indent="-342900">
              <a:lnSpc>
                <a:spcPct val="150000"/>
              </a:lnSpc>
              <a:buFont typeface="Wingdings" panose="05000000000000000000" pitchFamily="2" charset="2"/>
              <a:buChar char="§"/>
            </a:pPr>
            <a:r>
              <a:rPr lang="en-US" sz="1900" dirty="0" smtClean="0"/>
              <a:t>The implementations </a:t>
            </a:r>
            <a:r>
              <a:rPr lang="en-US" sz="1900" dirty="0"/>
              <a:t>of the </a:t>
            </a:r>
            <a:r>
              <a:rPr lang="en-US" sz="1900" dirty="0" smtClean="0"/>
              <a:t>modernization of irrigation </a:t>
            </a:r>
            <a:r>
              <a:rPr lang="en-US" sz="1900" dirty="0"/>
              <a:t>systems in the old lands </a:t>
            </a:r>
            <a:r>
              <a:rPr lang="en-US" sz="1900" dirty="0" smtClean="0"/>
              <a:t>encountered </a:t>
            </a:r>
            <a:r>
              <a:rPr lang="en-US" sz="1900" b="1" dirty="0" smtClean="0"/>
              <a:t>delays</a:t>
            </a:r>
            <a:r>
              <a:rPr lang="en-US" sz="1900" dirty="0" smtClean="0"/>
              <a:t>.</a:t>
            </a:r>
          </a:p>
          <a:p>
            <a:pPr marL="342900" indent="-342900">
              <a:lnSpc>
                <a:spcPct val="150000"/>
              </a:lnSpc>
              <a:buFont typeface="Wingdings" panose="05000000000000000000" pitchFamily="2" charset="2"/>
              <a:buChar char="§"/>
            </a:pPr>
            <a:r>
              <a:rPr lang="en-US" sz="1900" dirty="0" smtClean="0"/>
              <a:t>Concerns about </a:t>
            </a:r>
            <a:r>
              <a:rPr lang="en-US" sz="1900" b="1" dirty="0" smtClean="0"/>
              <a:t>quality</a:t>
            </a:r>
            <a:r>
              <a:rPr lang="en-US" sz="1900" dirty="0" smtClean="0"/>
              <a:t> </a:t>
            </a:r>
            <a:r>
              <a:rPr lang="en-US" sz="1900" dirty="0"/>
              <a:t>of the modernized </a:t>
            </a:r>
            <a:r>
              <a:rPr lang="en-US" sz="1900" dirty="0" smtClean="0"/>
              <a:t>systems were raised.</a:t>
            </a:r>
          </a:p>
          <a:p>
            <a:pPr marL="342900" indent="-342900">
              <a:lnSpc>
                <a:spcPct val="150000"/>
              </a:lnSpc>
              <a:buFont typeface="Wingdings" panose="05000000000000000000" pitchFamily="2" charset="2"/>
              <a:buChar char="§"/>
            </a:pPr>
            <a:r>
              <a:rPr lang="en-US" sz="1900" dirty="0" smtClean="0"/>
              <a:t>The </a:t>
            </a:r>
            <a:r>
              <a:rPr lang="en-US" sz="1900" dirty="0"/>
              <a:t>absence of a </a:t>
            </a:r>
            <a:r>
              <a:rPr lang="en-US" sz="1900" b="1" dirty="0"/>
              <a:t>regular maintenance </a:t>
            </a:r>
            <a:r>
              <a:rPr lang="en-US" sz="1900" dirty="0"/>
              <a:t>mechanism is considered a major </a:t>
            </a:r>
            <a:r>
              <a:rPr lang="en-US" sz="1900" b="1" dirty="0"/>
              <a:t>sustainability constraint</a:t>
            </a:r>
            <a:r>
              <a:rPr lang="en-US" sz="1900" dirty="0" smtClean="0"/>
              <a:t>.</a:t>
            </a:r>
          </a:p>
          <a:p>
            <a:pPr marL="342900" indent="-342900">
              <a:lnSpc>
                <a:spcPct val="150000"/>
              </a:lnSpc>
              <a:buFont typeface="Wingdings" panose="05000000000000000000" pitchFamily="2" charset="2"/>
              <a:buChar char="§"/>
            </a:pPr>
            <a:r>
              <a:rPr lang="en-US" sz="1900" dirty="0"/>
              <a:t>The limited </a:t>
            </a:r>
            <a:r>
              <a:rPr lang="en-US" sz="1900" b="1" dirty="0"/>
              <a:t>legal </a:t>
            </a:r>
            <a:r>
              <a:rPr lang="en-US" sz="1900" b="1" dirty="0" smtClean="0"/>
              <a:t>status and capacities </a:t>
            </a:r>
            <a:r>
              <a:rPr lang="en-US" sz="1900" dirty="0"/>
              <a:t>of the different </a:t>
            </a:r>
            <a:r>
              <a:rPr lang="en-US" sz="1900" b="1" dirty="0"/>
              <a:t>WUOs</a:t>
            </a:r>
            <a:r>
              <a:rPr lang="en-US" sz="1900" dirty="0"/>
              <a:t> is </a:t>
            </a:r>
            <a:r>
              <a:rPr lang="en-US" sz="1900" dirty="0" smtClean="0"/>
              <a:t>a challenge for </a:t>
            </a:r>
            <a:r>
              <a:rPr lang="en-US" sz="1900" b="1" dirty="0" smtClean="0"/>
              <a:t>effectiveness </a:t>
            </a:r>
            <a:r>
              <a:rPr lang="en-US" sz="1900" dirty="0" smtClean="0"/>
              <a:t>and</a:t>
            </a:r>
            <a:r>
              <a:rPr lang="en-US" sz="1900" b="1" dirty="0" smtClean="0"/>
              <a:t> sustainability</a:t>
            </a:r>
            <a:r>
              <a:rPr lang="en-US" sz="1900" dirty="0" smtClean="0"/>
              <a:t>.</a:t>
            </a:r>
            <a:endParaRPr lang="en-US" sz="1900" b="1" dirty="0">
              <a:solidFill>
                <a:prstClr val="black"/>
              </a:solidFill>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63394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Irrigation and Water Resource Management</a:t>
            </a:r>
            <a:endParaRPr lang="en-US" dirty="0">
              <a:solidFill>
                <a:schemeClr val="accent4">
                  <a:lumMod val="75000"/>
                </a:schemeClr>
              </a:solidFill>
            </a:endParaRPr>
          </a:p>
        </p:txBody>
      </p:sp>
      <p:sp>
        <p:nvSpPr>
          <p:cNvPr id="2" name="TextBox 1"/>
          <p:cNvSpPr txBox="1"/>
          <p:nvPr/>
        </p:nvSpPr>
        <p:spPr>
          <a:xfrm>
            <a:off x="838200" y="1690687"/>
            <a:ext cx="10304288" cy="3924151"/>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Recommendation</a:t>
            </a:r>
          </a:p>
          <a:p>
            <a:pPr>
              <a:lnSpc>
                <a:spcPct val="150000"/>
              </a:lnSpc>
            </a:pPr>
            <a:endParaRPr lang="en-US" sz="2000" b="1" dirty="0" smtClean="0">
              <a:solidFill>
                <a:prstClr val="black"/>
              </a:solidFill>
            </a:endParaRPr>
          </a:p>
          <a:p>
            <a:pPr marL="342900" lvl="0" indent="-342900">
              <a:lnSpc>
                <a:spcPct val="150000"/>
              </a:lnSpc>
              <a:buFont typeface="Wingdings" panose="05000000000000000000" pitchFamily="2" charset="2"/>
              <a:buChar char="§"/>
            </a:pPr>
            <a:r>
              <a:rPr lang="en-US" dirty="0" smtClean="0">
                <a:solidFill>
                  <a:prstClr val="black"/>
                </a:solidFill>
              </a:rPr>
              <a:t>Ensure </a:t>
            </a:r>
            <a:r>
              <a:rPr lang="en-US" b="1" dirty="0" smtClean="0">
                <a:solidFill>
                  <a:prstClr val="black"/>
                </a:solidFill>
              </a:rPr>
              <a:t>compatibility with </a:t>
            </a:r>
            <a:r>
              <a:rPr lang="en-US" b="1" dirty="0">
                <a:solidFill>
                  <a:prstClr val="black"/>
                </a:solidFill>
              </a:rPr>
              <a:t>larger irrigation systems </a:t>
            </a:r>
            <a:r>
              <a:rPr lang="en-US" dirty="0">
                <a:solidFill>
                  <a:prstClr val="black"/>
                </a:solidFill>
              </a:rPr>
              <a:t>,</a:t>
            </a:r>
            <a:r>
              <a:rPr lang="en-US" dirty="0" smtClean="0">
                <a:solidFill>
                  <a:prstClr val="black"/>
                </a:solidFill>
              </a:rPr>
              <a:t> guarantee </a:t>
            </a:r>
            <a:r>
              <a:rPr lang="en-US" dirty="0">
                <a:solidFill>
                  <a:prstClr val="black"/>
                </a:solidFill>
              </a:rPr>
              <a:t>consistent water </a:t>
            </a:r>
            <a:r>
              <a:rPr lang="en-US" dirty="0" smtClean="0">
                <a:solidFill>
                  <a:prstClr val="black"/>
                </a:solidFill>
              </a:rPr>
              <a:t>supply and clear </a:t>
            </a:r>
            <a:r>
              <a:rPr lang="en-US" dirty="0">
                <a:solidFill>
                  <a:prstClr val="black"/>
                </a:solidFill>
              </a:rPr>
              <a:t>arrangements for water </a:t>
            </a:r>
            <a:r>
              <a:rPr lang="en-US" dirty="0" smtClean="0">
                <a:solidFill>
                  <a:prstClr val="black"/>
                </a:solidFill>
              </a:rPr>
              <a:t>rotation.</a:t>
            </a:r>
          </a:p>
          <a:p>
            <a:pPr marL="342900" lvl="0" indent="-342900">
              <a:lnSpc>
                <a:spcPct val="150000"/>
              </a:lnSpc>
              <a:buFont typeface="Wingdings" panose="05000000000000000000" pitchFamily="2" charset="2"/>
              <a:buChar char="§"/>
            </a:pPr>
            <a:r>
              <a:rPr lang="en-US" dirty="0" smtClean="0">
                <a:solidFill>
                  <a:prstClr val="black"/>
                </a:solidFill>
              </a:rPr>
              <a:t>Introduce </a:t>
            </a:r>
            <a:r>
              <a:rPr lang="en-US" dirty="0">
                <a:solidFill>
                  <a:prstClr val="black"/>
                </a:solidFill>
              </a:rPr>
              <a:t>more </a:t>
            </a:r>
            <a:r>
              <a:rPr lang="en-US" b="1" dirty="0">
                <a:solidFill>
                  <a:prstClr val="black"/>
                </a:solidFill>
              </a:rPr>
              <a:t>diversified on-farm irrigation models </a:t>
            </a:r>
            <a:r>
              <a:rPr lang="en-US" dirty="0">
                <a:solidFill>
                  <a:prstClr val="black"/>
                </a:solidFill>
              </a:rPr>
              <a:t>and </a:t>
            </a:r>
            <a:r>
              <a:rPr lang="en-US" b="1" dirty="0">
                <a:solidFill>
                  <a:prstClr val="black"/>
                </a:solidFill>
              </a:rPr>
              <a:t>irrigation technologies </a:t>
            </a:r>
            <a:r>
              <a:rPr lang="en-US" dirty="0">
                <a:solidFill>
                  <a:prstClr val="black"/>
                </a:solidFill>
              </a:rPr>
              <a:t>to better correspond to the specificities and conditions of the targeted areas.</a:t>
            </a:r>
          </a:p>
          <a:p>
            <a:pPr marL="342900" lvl="0" indent="-342900">
              <a:lnSpc>
                <a:spcPct val="150000"/>
              </a:lnSpc>
              <a:buFont typeface="Wingdings" panose="05000000000000000000" pitchFamily="2" charset="2"/>
              <a:buChar char="§"/>
            </a:pPr>
            <a:r>
              <a:rPr lang="en-US" dirty="0">
                <a:solidFill>
                  <a:prstClr val="black"/>
                </a:solidFill>
              </a:rPr>
              <a:t>Enhance a more </a:t>
            </a:r>
            <a:r>
              <a:rPr lang="en-US" b="1" dirty="0">
                <a:solidFill>
                  <a:prstClr val="black"/>
                </a:solidFill>
              </a:rPr>
              <a:t>participatory planning </a:t>
            </a:r>
            <a:r>
              <a:rPr lang="en-US" dirty="0">
                <a:solidFill>
                  <a:prstClr val="black"/>
                </a:solidFill>
              </a:rPr>
              <a:t>approach </a:t>
            </a:r>
            <a:r>
              <a:rPr lang="en-US" dirty="0" smtClean="0">
                <a:solidFill>
                  <a:prstClr val="black"/>
                </a:solidFill>
              </a:rPr>
              <a:t>at </a:t>
            </a:r>
            <a:r>
              <a:rPr lang="en-US" dirty="0">
                <a:solidFill>
                  <a:prstClr val="black"/>
                </a:solidFill>
              </a:rPr>
              <a:t>the local </a:t>
            </a:r>
            <a:r>
              <a:rPr lang="en-US" dirty="0" smtClean="0">
                <a:solidFill>
                  <a:prstClr val="black"/>
                </a:solidFill>
              </a:rPr>
              <a:t>level. </a:t>
            </a:r>
          </a:p>
          <a:p>
            <a:pPr marL="342900" lvl="0" indent="-342900">
              <a:lnSpc>
                <a:spcPct val="150000"/>
              </a:lnSpc>
              <a:buFont typeface="Wingdings" panose="05000000000000000000" pitchFamily="2" charset="2"/>
              <a:buChar char="§"/>
            </a:pPr>
            <a:r>
              <a:rPr lang="en-US" dirty="0" smtClean="0">
                <a:solidFill>
                  <a:prstClr val="black"/>
                </a:solidFill>
              </a:rPr>
              <a:t>Empower </a:t>
            </a:r>
            <a:r>
              <a:rPr lang="en-US" dirty="0">
                <a:solidFill>
                  <a:prstClr val="black"/>
                </a:solidFill>
              </a:rPr>
              <a:t>and </a:t>
            </a:r>
            <a:r>
              <a:rPr lang="en-US" b="1" dirty="0">
                <a:solidFill>
                  <a:prstClr val="black"/>
                </a:solidFill>
              </a:rPr>
              <a:t>enhance the role of WUOs</a:t>
            </a:r>
            <a:r>
              <a:rPr lang="en-US" dirty="0">
                <a:solidFill>
                  <a:prstClr val="black"/>
                </a:solidFill>
              </a:rPr>
              <a:t> through stronger institutional capacity and advocate for the necessary </a:t>
            </a:r>
            <a:r>
              <a:rPr lang="en-US" b="1" dirty="0">
                <a:solidFill>
                  <a:prstClr val="black"/>
                </a:solidFill>
              </a:rPr>
              <a:t>legal framework</a:t>
            </a:r>
            <a:r>
              <a:rPr lang="en-US" dirty="0" smtClean="0">
                <a:solidFill>
                  <a:prstClr val="black"/>
                </a:solidFill>
              </a:rPr>
              <a:t>.</a:t>
            </a:r>
            <a:endParaRPr lang="en-US" sz="2000" b="1" dirty="0">
              <a:solidFill>
                <a:prstClr val="black"/>
              </a:solidFill>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009736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endParaRPr lang="en-US" dirty="0">
              <a:solidFill>
                <a:schemeClr val="accent4">
                  <a:lumMod val="75000"/>
                </a:schemeClr>
              </a:solidFill>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577305105"/>
              </p:ext>
            </p:extLst>
          </p:nvPr>
        </p:nvGraphicFramePr>
        <p:xfrm>
          <a:off x="1390923" y="70241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402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90000">
              <a:schemeClr val="bg1"/>
            </a:gs>
            <a:gs pos="91000">
              <a:srgbClr val="D6A300"/>
            </a:gs>
            <a:gs pos="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chemeClr val="accent4">
                    <a:lumMod val="75000"/>
                  </a:schemeClr>
                </a:solidFill>
              </a:rPr>
              <a:t>Outline</a:t>
            </a:r>
            <a:endParaRPr lang="en-US" dirty="0">
              <a:solidFill>
                <a:schemeClr val="accent4">
                  <a:lumMod val="75000"/>
                </a:schemeClr>
              </a:solidFill>
            </a:endParaRPr>
          </a:p>
        </p:txBody>
      </p:sp>
      <p:graphicFrame>
        <p:nvGraphicFramePr>
          <p:cNvPr id="3" name="Diagram 2"/>
          <p:cNvGraphicFramePr/>
          <p:nvPr>
            <p:extLst>
              <p:ext uri="{D42A27DB-BD31-4B8C-83A1-F6EECF244321}">
                <p14:modId xmlns:p14="http://schemas.microsoft.com/office/powerpoint/2010/main" val="1401959092"/>
              </p:ext>
            </p:extLst>
          </p:nvPr>
        </p:nvGraphicFramePr>
        <p:xfrm>
          <a:off x="838200" y="1397978"/>
          <a:ext cx="8128000" cy="4516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9483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Agricultural Enterprise and Marketing Promotion</a:t>
            </a:r>
            <a:endParaRPr lang="en-US" dirty="0">
              <a:solidFill>
                <a:schemeClr val="accent4">
                  <a:lumMod val="75000"/>
                </a:schemeClr>
              </a:solidFill>
            </a:endParaRPr>
          </a:p>
        </p:txBody>
      </p:sp>
      <p:sp>
        <p:nvSpPr>
          <p:cNvPr id="2" name="TextBox 1"/>
          <p:cNvSpPr txBox="1"/>
          <p:nvPr/>
        </p:nvSpPr>
        <p:spPr>
          <a:xfrm>
            <a:off x="838200" y="1690687"/>
            <a:ext cx="5736021" cy="4247317"/>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Objectives</a:t>
            </a:r>
          </a:p>
          <a:p>
            <a:pPr marL="342900" indent="-342900">
              <a:lnSpc>
                <a:spcPct val="150000"/>
              </a:lnSpc>
              <a:buFont typeface="Wingdings" panose="05000000000000000000" pitchFamily="2" charset="2"/>
              <a:buChar char="§"/>
            </a:pPr>
            <a:r>
              <a:rPr lang="en-US" sz="2000" dirty="0"/>
              <a:t>Support small-scale farmers to </a:t>
            </a:r>
            <a:r>
              <a:rPr lang="en-US" sz="2000" b="1" dirty="0"/>
              <a:t>act </a:t>
            </a:r>
            <a:r>
              <a:rPr lang="en-US" sz="2000" b="1" dirty="0" smtClean="0"/>
              <a:t>collectively.</a:t>
            </a:r>
          </a:p>
          <a:p>
            <a:pPr marL="342900" indent="-342900">
              <a:lnSpc>
                <a:spcPct val="150000"/>
              </a:lnSpc>
              <a:buFont typeface="Wingdings" panose="05000000000000000000" pitchFamily="2" charset="2"/>
              <a:buChar char="§"/>
            </a:pPr>
            <a:endParaRPr lang="en-US" sz="2000" b="1" dirty="0"/>
          </a:p>
          <a:p>
            <a:pPr marL="342900" indent="-342900">
              <a:lnSpc>
                <a:spcPct val="150000"/>
              </a:lnSpc>
              <a:buFont typeface="Wingdings" panose="05000000000000000000" pitchFamily="2" charset="2"/>
              <a:buChar char="§"/>
            </a:pPr>
            <a:r>
              <a:rPr lang="en-US" sz="2000" dirty="0" smtClean="0"/>
              <a:t>Capitalize </a:t>
            </a:r>
            <a:r>
              <a:rPr lang="en-US" sz="2000" dirty="0"/>
              <a:t>on available </a:t>
            </a:r>
            <a:r>
              <a:rPr lang="en-US" sz="2000" b="1" dirty="0"/>
              <a:t>economic opportunities </a:t>
            </a:r>
            <a:r>
              <a:rPr lang="en-US" sz="2000" dirty="0"/>
              <a:t>in national and international markets.</a:t>
            </a:r>
          </a:p>
          <a:p>
            <a:pPr marL="342900" lvl="1" indent="-342900">
              <a:lnSpc>
                <a:spcPct val="150000"/>
              </a:lnSpc>
              <a:buFont typeface="Wingdings" panose="05000000000000000000" pitchFamily="2" charset="2"/>
              <a:buChar char="§"/>
            </a:pPr>
            <a:endParaRPr lang="en-US" sz="2000" dirty="0" smtClean="0"/>
          </a:p>
          <a:p>
            <a:pPr marL="342900" lvl="1" indent="-342900">
              <a:lnSpc>
                <a:spcPct val="150000"/>
              </a:lnSpc>
              <a:buFont typeface="Wingdings" panose="05000000000000000000" pitchFamily="2" charset="2"/>
              <a:buChar char="§"/>
            </a:pPr>
            <a:r>
              <a:rPr lang="en-US" sz="2000" dirty="0" smtClean="0"/>
              <a:t>Supporting </a:t>
            </a:r>
            <a:r>
              <a:rPr lang="en-US" sz="2000" dirty="0"/>
              <a:t>marketing linkages to </a:t>
            </a:r>
            <a:r>
              <a:rPr lang="en-US" sz="2000" b="1" dirty="0"/>
              <a:t>value chains</a:t>
            </a:r>
            <a:r>
              <a:rPr lang="en-US" sz="2000" dirty="0" smtClean="0"/>
              <a:t>.</a:t>
            </a:r>
          </a:p>
          <a:p>
            <a:pPr marL="342900" lvl="1" indent="-342900">
              <a:lnSpc>
                <a:spcPct val="150000"/>
              </a:lnSpc>
              <a:buFont typeface="Wingdings" panose="05000000000000000000" pitchFamily="2" charset="2"/>
              <a:buChar char="§"/>
            </a:pPr>
            <a:endParaRPr lang="en-US" sz="2000" dirty="0">
              <a:solidFill>
                <a:srgbClr val="000000"/>
              </a:solidFill>
              <a:latin typeface="Times New Roman" panose="02020603050405020304" pitchFamily="18" charset="0"/>
              <a:ea typeface="Times New Roman" panose="02020603050405020304" pitchFamily="18" charset="0"/>
            </a:endParaRPr>
          </a:p>
          <a:p>
            <a:pPr marL="342900" lvl="1" indent="-342900">
              <a:lnSpc>
                <a:spcPct val="150000"/>
              </a:lnSpc>
              <a:buFont typeface="Wingdings" panose="05000000000000000000" pitchFamily="2" charset="2"/>
              <a:buChar char="§"/>
            </a:pPr>
            <a:r>
              <a:rPr lang="en-US" sz="2000" dirty="0" smtClean="0">
                <a:solidFill>
                  <a:srgbClr val="000000"/>
                </a:solidFill>
                <a:latin typeface="Times New Roman" panose="02020603050405020304" pitchFamily="18" charset="0"/>
                <a:ea typeface="Times New Roman" panose="02020603050405020304" pitchFamily="18" charset="0"/>
              </a:rPr>
              <a:t>Enhance dissemination of </a:t>
            </a:r>
            <a:r>
              <a:rPr lang="en-US" sz="2000" b="1" dirty="0" smtClean="0">
                <a:solidFill>
                  <a:srgbClr val="000000"/>
                </a:solidFill>
                <a:latin typeface="Times New Roman" panose="02020603050405020304" pitchFamily="18" charset="0"/>
                <a:ea typeface="Times New Roman" panose="02020603050405020304" pitchFamily="18" charset="0"/>
              </a:rPr>
              <a:t>market Information</a:t>
            </a:r>
            <a:r>
              <a:rPr lang="en-US" sz="2000" dirty="0" smtClean="0">
                <a:solidFill>
                  <a:srgbClr val="000000"/>
                </a:solidFill>
                <a:latin typeface="Times New Roman" panose="02020603050405020304" pitchFamily="18" charset="0"/>
                <a:ea typeface="Times New Roman" panose="02020603050405020304" pitchFamily="18" charset="0"/>
              </a:rPr>
              <a:t>.</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11" name="Picture 10"/>
          <p:cNvPicPr>
            <a:picLocks noChangeAspect="1"/>
          </p:cNvPicPr>
          <p:nvPr/>
        </p:nvPicPr>
        <p:blipFill>
          <a:blip r:embed="rId4"/>
          <a:stretch>
            <a:fillRect/>
          </a:stretch>
        </p:blipFill>
        <p:spPr>
          <a:xfrm>
            <a:off x="6709344" y="2698680"/>
            <a:ext cx="4572396" cy="2708892"/>
          </a:xfrm>
          <a:prstGeom prst="rect">
            <a:avLst/>
          </a:prstGeom>
        </p:spPr>
      </p:pic>
      <p:sp>
        <p:nvSpPr>
          <p:cNvPr id="12" name="TextBox 11"/>
          <p:cNvSpPr txBox="1"/>
          <p:nvPr/>
        </p:nvSpPr>
        <p:spPr>
          <a:xfrm>
            <a:off x="6779172" y="1970690"/>
            <a:ext cx="4363316" cy="646331"/>
          </a:xfrm>
          <a:prstGeom prst="rect">
            <a:avLst/>
          </a:prstGeom>
          <a:noFill/>
        </p:spPr>
        <p:txBody>
          <a:bodyPr wrap="square" rtlCol="0">
            <a:spAutoFit/>
          </a:bodyPr>
          <a:lstStyle/>
          <a:p>
            <a:pPr algn="ctr"/>
            <a:r>
              <a:rPr lang="en-US" b="1" dirty="0"/>
              <a:t>Top Commodity Contributors to Total Exports, Egypt 2015-2016</a:t>
            </a:r>
            <a:endParaRPr lang="en-US" dirty="0"/>
          </a:p>
        </p:txBody>
      </p:sp>
    </p:spTree>
    <p:extLst>
      <p:ext uri="{BB962C8B-B14F-4D97-AF65-F5344CB8AC3E}">
        <p14:creationId xmlns:p14="http://schemas.microsoft.com/office/powerpoint/2010/main" val="2323445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Agricultural </a:t>
            </a:r>
            <a:r>
              <a:rPr lang="en-US" sz="3600" b="1" spc="-50" dirty="0">
                <a:solidFill>
                  <a:srgbClr val="FFC000">
                    <a:lumMod val="75000"/>
                  </a:srgbClr>
                </a:solidFill>
              </a:rPr>
              <a:t>Enterprise and Marketing Promotion</a:t>
            </a:r>
            <a:endParaRPr lang="en-US" dirty="0">
              <a:solidFill>
                <a:schemeClr val="accent4">
                  <a:lumMod val="75000"/>
                </a:schemeClr>
              </a:solidFill>
            </a:endParaRPr>
          </a:p>
        </p:txBody>
      </p:sp>
      <p:sp>
        <p:nvSpPr>
          <p:cNvPr id="2" name="TextBox 1"/>
          <p:cNvSpPr txBox="1"/>
          <p:nvPr/>
        </p:nvSpPr>
        <p:spPr>
          <a:xfrm>
            <a:off x="838200" y="1690688"/>
            <a:ext cx="6416842" cy="4247317"/>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Findings</a:t>
            </a:r>
            <a:endParaRPr lang="en-US" sz="2000" dirty="0">
              <a:solidFill>
                <a:prstClr val="black"/>
              </a:solidFill>
            </a:endParaRPr>
          </a:p>
          <a:p>
            <a:pPr marL="342900" indent="-342900">
              <a:lnSpc>
                <a:spcPct val="150000"/>
              </a:lnSpc>
              <a:buFont typeface="Wingdings" panose="05000000000000000000" pitchFamily="2" charset="2"/>
              <a:buChar char="§"/>
            </a:pPr>
            <a:r>
              <a:rPr lang="en-US" sz="2000" dirty="0" smtClean="0">
                <a:solidFill>
                  <a:prstClr val="black"/>
                </a:solidFill>
              </a:rPr>
              <a:t>Limited </a:t>
            </a:r>
            <a:r>
              <a:rPr lang="en-US" sz="2000" b="1" dirty="0" smtClean="0">
                <a:solidFill>
                  <a:prstClr val="black"/>
                </a:solidFill>
              </a:rPr>
              <a:t>financial allocations </a:t>
            </a:r>
            <a:r>
              <a:rPr lang="en-US" sz="2000" dirty="0" smtClean="0">
                <a:solidFill>
                  <a:prstClr val="black"/>
                </a:solidFill>
              </a:rPr>
              <a:t>and </a:t>
            </a:r>
            <a:r>
              <a:rPr lang="en-US" sz="2000" b="1" dirty="0" smtClean="0">
                <a:solidFill>
                  <a:prstClr val="black"/>
                </a:solidFill>
              </a:rPr>
              <a:t>technical support </a:t>
            </a:r>
            <a:r>
              <a:rPr lang="en-US" sz="2000" dirty="0" smtClean="0">
                <a:solidFill>
                  <a:prstClr val="black"/>
                </a:solidFill>
              </a:rPr>
              <a:t>to FMAs.</a:t>
            </a:r>
          </a:p>
          <a:p>
            <a:pPr marL="342900" indent="-342900">
              <a:lnSpc>
                <a:spcPct val="150000"/>
              </a:lnSpc>
              <a:buFont typeface="Wingdings" panose="05000000000000000000" pitchFamily="2" charset="2"/>
              <a:buChar char="§"/>
            </a:pPr>
            <a:r>
              <a:rPr lang="en-US" sz="2000" dirty="0" smtClean="0">
                <a:solidFill>
                  <a:prstClr val="black"/>
                </a:solidFill>
              </a:rPr>
              <a:t>The </a:t>
            </a:r>
            <a:r>
              <a:rPr lang="en-US" sz="2000" b="1" dirty="0" smtClean="0">
                <a:solidFill>
                  <a:prstClr val="black"/>
                </a:solidFill>
              </a:rPr>
              <a:t>effectiveness</a:t>
            </a:r>
            <a:r>
              <a:rPr lang="en-US" sz="2000" dirty="0" smtClean="0">
                <a:solidFill>
                  <a:prstClr val="black"/>
                </a:solidFill>
              </a:rPr>
              <a:t> of FMA’s and capacity building activities varied from the new-lands to the old-lands.</a:t>
            </a:r>
          </a:p>
          <a:p>
            <a:pPr marL="342900" indent="-342900">
              <a:lnSpc>
                <a:spcPct val="150000"/>
              </a:lnSpc>
              <a:buFont typeface="Wingdings" panose="05000000000000000000" pitchFamily="2" charset="2"/>
              <a:buChar char="§"/>
            </a:pPr>
            <a:r>
              <a:rPr lang="en-US" sz="2000" dirty="0" smtClean="0">
                <a:solidFill>
                  <a:prstClr val="black"/>
                </a:solidFill>
              </a:rPr>
              <a:t>Successful </a:t>
            </a:r>
            <a:r>
              <a:rPr lang="en-US" sz="2000" b="1" dirty="0" smtClean="0">
                <a:solidFill>
                  <a:prstClr val="black"/>
                </a:solidFill>
              </a:rPr>
              <a:t>linkages to value chains </a:t>
            </a:r>
            <a:r>
              <a:rPr lang="en-US" sz="2000" dirty="0" smtClean="0">
                <a:solidFill>
                  <a:prstClr val="black"/>
                </a:solidFill>
              </a:rPr>
              <a:t>and export markets were experienced.</a:t>
            </a:r>
          </a:p>
          <a:p>
            <a:pPr marL="342900" indent="-342900">
              <a:lnSpc>
                <a:spcPct val="150000"/>
              </a:lnSpc>
              <a:buFont typeface="Wingdings" panose="05000000000000000000" pitchFamily="2" charset="2"/>
              <a:buChar char="§"/>
            </a:pPr>
            <a:r>
              <a:rPr lang="en-US" sz="2000" dirty="0" smtClean="0">
                <a:solidFill>
                  <a:prstClr val="black"/>
                </a:solidFill>
              </a:rPr>
              <a:t>The dissemination of </a:t>
            </a:r>
            <a:r>
              <a:rPr lang="en-US" sz="2000" b="1" dirty="0" smtClean="0">
                <a:solidFill>
                  <a:prstClr val="black"/>
                </a:solidFill>
              </a:rPr>
              <a:t>marketing information was limited </a:t>
            </a:r>
            <a:r>
              <a:rPr lang="en-US" sz="2000" dirty="0" smtClean="0">
                <a:solidFill>
                  <a:prstClr val="black"/>
                </a:solidFill>
              </a:rPr>
              <a:t>in scope and outreach.   </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
        <p:nvSpPr>
          <p:cNvPr id="3" name="TextBox 2"/>
          <p:cNvSpPr txBox="1"/>
          <p:nvPr/>
        </p:nvSpPr>
        <p:spPr>
          <a:xfrm>
            <a:off x="8101263" y="5470358"/>
            <a:ext cx="3041225" cy="584775"/>
          </a:xfrm>
          <a:prstGeom prst="rect">
            <a:avLst/>
          </a:prstGeom>
          <a:noFill/>
        </p:spPr>
        <p:txBody>
          <a:bodyPr wrap="square" rtlCol="0">
            <a:spAutoFit/>
          </a:bodyPr>
          <a:lstStyle/>
          <a:p>
            <a:pPr algn="ctr"/>
            <a:r>
              <a:rPr lang="en-US" sz="1600" dirty="0" smtClean="0"/>
              <a:t>Farmers’ Products in international Markets (UERDP)</a:t>
            </a:r>
            <a:endParaRPr lang="en-US" sz="1600" dirty="0"/>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912100" y="1967655"/>
            <a:ext cx="3441700" cy="3246028"/>
          </a:xfrm>
          <a:prstGeom prst="rect">
            <a:avLst/>
          </a:prstGeom>
          <a:noFill/>
          <a:ln>
            <a:noFill/>
          </a:ln>
        </p:spPr>
      </p:pic>
    </p:spTree>
    <p:extLst>
      <p:ext uri="{BB962C8B-B14F-4D97-AF65-F5344CB8AC3E}">
        <p14:creationId xmlns:p14="http://schemas.microsoft.com/office/powerpoint/2010/main" val="3437629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Agricultural </a:t>
            </a:r>
            <a:r>
              <a:rPr lang="en-US" sz="3600" b="1" spc="-50" dirty="0">
                <a:solidFill>
                  <a:srgbClr val="FFC000">
                    <a:lumMod val="75000"/>
                  </a:srgbClr>
                </a:solidFill>
              </a:rPr>
              <a:t>Enterprise and Marketing Promotion</a:t>
            </a:r>
            <a:endParaRPr lang="en-US" dirty="0">
              <a:solidFill>
                <a:schemeClr val="accent4">
                  <a:lumMod val="75000"/>
                </a:schemeClr>
              </a:solidFill>
            </a:endParaRPr>
          </a:p>
        </p:txBody>
      </p:sp>
      <p:sp>
        <p:nvSpPr>
          <p:cNvPr id="2" name="TextBox 1"/>
          <p:cNvSpPr txBox="1"/>
          <p:nvPr/>
        </p:nvSpPr>
        <p:spPr>
          <a:xfrm>
            <a:off x="838200" y="1690687"/>
            <a:ext cx="6248400" cy="4247317"/>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Recommendations</a:t>
            </a:r>
          </a:p>
          <a:p>
            <a:pPr marL="342900" indent="-342900">
              <a:lnSpc>
                <a:spcPct val="150000"/>
              </a:lnSpc>
              <a:buFont typeface="Wingdings" panose="05000000000000000000" pitchFamily="2" charset="2"/>
              <a:buChar char="§"/>
            </a:pPr>
            <a:r>
              <a:rPr lang="en-US" sz="2000" dirty="0" smtClean="0">
                <a:solidFill>
                  <a:prstClr val="black"/>
                </a:solidFill>
              </a:rPr>
              <a:t>Provision of </a:t>
            </a:r>
            <a:r>
              <a:rPr lang="en-US" sz="2000" b="1" dirty="0" smtClean="0">
                <a:solidFill>
                  <a:prstClr val="black"/>
                </a:solidFill>
              </a:rPr>
              <a:t>financial resources </a:t>
            </a:r>
            <a:r>
              <a:rPr lang="en-US" sz="2000" dirty="0" smtClean="0">
                <a:solidFill>
                  <a:prstClr val="black"/>
                </a:solidFill>
              </a:rPr>
              <a:t>and </a:t>
            </a:r>
            <a:r>
              <a:rPr lang="en-US" sz="2000" b="1" dirty="0">
                <a:solidFill>
                  <a:prstClr val="black"/>
                </a:solidFill>
              </a:rPr>
              <a:t>productive assets </a:t>
            </a:r>
            <a:r>
              <a:rPr lang="en-US" sz="2000" dirty="0" smtClean="0">
                <a:solidFill>
                  <a:prstClr val="black"/>
                </a:solidFill>
              </a:rPr>
              <a:t>are needed to empower FMAs.</a:t>
            </a:r>
            <a:endParaRPr lang="en-US" sz="2000" dirty="0">
              <a:solidFill>
                <a:prstClr val="black"/>
              </a:solidFill>
            </a:endParaRPr>
          </a:p>
          <a:p>
            <a:pPr marL="342900" indent="-342900">
              <a:lnSpc>
                <a:spcPct val="150000"/>
              </a:lnSpc>
              <a:buFont typeface="Wingdings" panose="05000000000000000000" pitchFamily="2" charset="2"/>
              <a:buChar char="§"/>
            </a:pPr>
            <a:r>
              <a:rPr lang="en-US" sz="2000" b="1" dirty="0" smtClean="0">
                <a:solidFill>
                  <a:prstClr val="black"/>
                </a:solidFill>
              </a:rPr>
              <a:t>Technical and advisory suppor</a:t>
            </a:r>
            <a:r>
              <a:rPr lang="en-US" sz="2000" dirty="0" smtClean="0">
                <a:solidFill>
                  <a:prstClr val="black"/>
                </a:solidFill>
              </a:rPr>
              <a:t>t are necessary for small farmers. </a:t>
            </a:r>
            <a:endParaRPr lang="en-US" sz="2000" dirty="0">
              <a:solidFill>
                <a:prstClr val="black"/>
              </a:solidFill>
            </a:endParaRPr>
          </a:p>
          <a:p>
            <a:pPr marL="342900" indent="-342900">
              <a:lnSpc>
                <a:spcPct val="150000"/>
              </a:lnSpc>
              <a:buFont typeface="Wingdings" panose="05000000000000000000" pitchFamily="2" charset="2"/>
              <a:buChar char="§"/>
            </a:pPr>
            <a:r>
              <a:rPr lang="en-US" sz="2000" dirty="0" smtClean="0">
                <a:solidFill>
                  <a:prstClr val="black"/>
                </a:solidFill>
              </a:rPr>
              <a:t>Accessible, timely and </a:t>
            </a:r>
            <a:r>
              <a:rPr lang="en-US" sz="2000" dirty="0">
                <a:solidFill>
                  <a:prstClr val="black"/>
                </a:solidFill>
              </a:rPr>
              <a:t>cost effective </a:t>
            </a:r>
            <a:r>
              <a:rPr lang="en-US" sz="2000" b="1" dirty="0" smtClean="0">
                <a:solidFill>
                  <a:prstClr val="black"/>
                </a:solidFill>
              </a:rPr>
              <a:t>marketing information </a:t>
            </a:r>
            <a:r>
              <a:rPr lang="en-US" sz="2000" dirty="0" smtClean="0">
                <a:solidFill>
                  <a:prstClr val="black"/>
                </a:solidFill>
              </a:rPr>
              <a:t>are necessary. </a:t>
            </a:r>
            <a:endParaRPr lang="en-US" sz="2000" dirty="0">
              <a:solidFill>
                <a:prstClr val="black"/>
              </a:solidFill>
            </a:endParaRPr>
          </a:p>
          <a:p>
            <a:pPr marL="342900" indent="-342900">
              <a:lnSpc>
                <a:spcPct val="150000"/>
              </a:lnSpc>
              <a:buFont typeface="Wingdings" panose="05000000000000000000" pitchFamily="2" charset="2"/>
              <a:buChar char="§"/>
            </a:pPr>
            <a:r>
              <a:rPr lang="en-US" sz="2000" dirty="0" smtClean="0">
                <a:solidFill>
                  <a:prstClr val="black"/>
                </a:solidFill>
              </a:rPr>
              <a:t>Promotion of </a:t>
            </a:r>
            <a:r>
              <a:rPr lang="en-US" sz="2000" b="1" dirty="0">
                <a:solidFill>
                  <a:prstClr val="black"/>
                </a:solidFill>
              </a:rPr>
              <a:t>contract farming system </a:t>
            </a:r>
            <a:r>
              <a:rPr lang="en-US" sz="2000" dirty="0" smtClean="0">
                <a:solidFill>
                  <a:prstClr val="black"/>
                </a:solidFill>
              </a:rPr>
              <a:t>to</a:t>
            </a:r>
            <a:r>
              <a:rPr lang="en-US" sz="2000" b="1" dirty="0" smtClean="0">
                <a:solidFill>
                  <a:prstClr val="black"/>
                </a:solidFill>
              </a:rPr>
              <a:t> </a:t>
            </a:r>
            <a:r>
              <a:rPr lang="en-US" sz="2000" dirty="0" smtClean="0">
                <a:solidFill>
                  <a:prstClr val="black"/>
                </a:solidFill>
              </a:rPr>
              <a:t>include </a:t>
            </a:r>
            <a:r>
              <a:rPr lang="en-US" sz="2000" dirty="0">
                <a:solidFill>
                  <a:prstClr val="black"/>
                </a:solidFill>
              </a:rPr>
              <a:t>a </a:t>
            </a:r>
            <a:r>
              <a:rPr lang="en-US" sz="2000" b="1" dirty="0">
                <a:solidFill>
                  <a:prstClr val="black"/>
                </a:solidFill>
              </a:rPr>
              <a:t>compensation mechanism </a:t>
            </a:r>
            <a:r>
              <a:rPr lang="en-US" sz="2000" dirty="0">
                <a:solidFill>
                  <a:prstClr val="black"/>
                </a:solidFill>
              </a:rPr>
              <a:t>to ensure the commitment</a:t>
            </a:r>
            <a:r>
              <a:rPr lang="en-US" sz="2000" dirty="0" smtClean="0">
                <a:solidFill>
                  <a:prstClr val="black"/>
                </a:solidFill>
              </a:rPr>
              <a:t>.</a:t>
            </a:r>
            <a:endParaRPr lang="en-US" sz="2000" dirty="0">
              <a:solidFill>
                <a:prstClr val="black"/>
              </a:solidFill>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8" name="Picture 7"/>
          <p:cNvPicPr>
            <a:picLocks/>
          </p:cNvPicPr>
          <p:nvPr/>
        </p:nvPicPr>
        <p:blipFill>
          <a:blip r:embed="rId4"/>
          <a:stretch>
            <a:fillRect/>
          </a:stretch>
        </p:blipFill>
        <p:spPr>
          <a:xfrm>
            <a:off x="7331242" y="1921519"/>
            <a:ext cx="4140173" cy="3516755"/>
          </a:xfrm>
          <a:prstGeom prst="rect">
            <a:avLst/>
          </a:prstGeom>
        </p:spPr>
      </p:pic>
      <p:sp>
        <p:nvSpPr>
          <p:cNvPr id="3" name="TextBox 2"/>
          <p:cNvSpPr txBox="1"/>
          <p:nvPr/>
        </p:nvSpPr>
        <p:spPr>
          <a:xfrm>
            <a:off x="7491663" y="5614737"/>
            <a:ext cx="3650825" cy="369332"/>
          </a:xfrm>
          <a:prstGeom prst="rect">
            <a:avLst/>
          </a:prstGeom>
          <a:noFill/>
        </p:spPr>
        <p:txBody>
          <a:bodyPr wrap="square" rtlCol="0">
            <a:spAutoFit/>
          </a:bodyPr>
          <a:lstStyle/>
          <a:p>
            <a:pPr algn="ctr"/>
            <a:r>
              <a:rPr lang="en-US" dirty="0" smtClean="0"/>
              <a:t>FMA activities in UERDP</a:t>
            </a:r>
            <a:endParaRPr lang="en-US" dirty="0"/>
          </a:p>
        </p:txBody>
      </p:sp>
    </p:spTree>
    <p:extLst>
      <p:ext uri="{BB962C8B-B14F-4D97-AF65-F5344CB8AC3E}">
        <p14:creationId xmlns:p14="http://schemas.microsoft.com/office/powerpoint/2010/main" val="1280988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67298508"/>
              </p:ext>
            </p:extLst>
          </p:nvPr>
        </p:nvGraphicFramePr>
        <p:xfrm>
          <a:off x="1390923" y="70241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0194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Research and Extension Services</a:t>
            </a:r>
            <a:endParaRPr lang="en-US" dirty="0">
              <a:solidFill>
                <a:schemeClr val="accent4">
                  <a:lumMod val="75000"/>
                </a:schemeClr>
              </a:solidFill>
            </a:endParaRPr>
          </a:p>
        </p:txBody>
      </p:sp>
      <p:sp>
        <p:nvSpPr>
          <p:cNvPr id="2" name="TextBox 1"/>
          <p:cNvSpPr txBox="1"/>
          <p:nvPr/>
        </p:nvSpPr>
        <p:spPr>
          <a:xfrm>
            <a:off x="838200" y="1690687"/>
            <a:ext cx="6862011" cy="3785652"/>
          </a:xfrm>
          <a:prstGeom prst="rect">
            <a:avLst/>
          </a:prstGeom>
          <a:solidFill>
            <a:schemeClr val="bg1">
              <a:lumMod val="95000"/>
            </a:schemeClr>
          </a:solidFill>
        </p:spPr>
        <p:txBody>
          <a:bodyPr wrap="square" rtlCol="0">
            <a:spAutoFit/>
          </a:bodyPr>
          <a:lstStyle/>
          <a:p>
            <a:pPr>
              <a:lnSpc>
                <a:spcPct val="150000"/>
              </a:lnSpc>
            </a:pPr>
            <a:r>
              <a:rPr lang="en-US" sz="2000" b="1" dirty="0" smtClean="0">
                <a:solidFill>
                  <a:prstClr val="black"/>
                </a:solidFill>
              </a:rPr>
              <a:t>Objectives</a:t>
            </a:r>
          </a:p>
          <a:p>
            <a:pPr marL="342900" indent="-342900">
              <a:lnSpc>
                <a:spcPct val="150000"/>
              </a:lnSpc>
              <a:buFont typeface="Wingdings" panose="05000000000000000000" pitchFamily="2" charset="2"/>
              <a:buChar char="§"/>
            </a:pPr>
            <a:r>
              <a:rPr lang="en-GB" sz="2000" dirty="0" smtClean="0"/>
              <a:t>Strengthening </a:t>
            </a:r>
            <a:r>
              <a:rPr lang="en-GB" sz="2000" b="1" dirty="0"/>
              <a:t>linkages</a:t>
            </a:r>
            <a:r>
              <a:rPr lang="en-GB" sz="2000" dirty="0"/>
              <a:t> between </a:t>
            </a:r>
            <a:r>
              <a:rPr lang="en-GB" sz="2000" b="1" dirty="0"/>
              <a:t>research and extension</a:t>
            </a:r>
            <a:r>
              <a:rPr lang="en-GB" sz="2000" dirty="0"/>
              <a:t> </a:t>
            </a:r>
            <a:r>
              <a:rPr lang="en-GB" sz="2000" dirty="0" smtClean="0"/>
              <a:t>services.</a:t>
            </a:r>
          </a:p>
          <a:p>
            <a:pPr marL="342900" indent="-342900">
              <a:lnSpc>
                <a:spcPct val="150000"/>
              </a:lnSpc>
              <a:buFont typeface="Wingdings" panose="05000000000000000000" pitchFamily="2" charset="2"/>
              <a:buChar char="§"/>
            </a:pPr>
            <a:r>
              <a:rPr lang="en-GB" sz="2000" dirty="0"/>
              <a:t>Enhancing small farms’ </a:t>
            </a:r>
            <a:r>
              <a:rPr lang="en-GB" sz="2000" b="1" dirty="0"/>
              <a:t>productivity </a:t>
            </a:r>
            <a:r>
              <a:rPr lang="en-GB" sz="2000" b="1" dirty="0" smtClean="0"/>
              <a:t> and </a:t>
            </a:r>
            <a:r>
              <a:rPr lang="en-US" sz="2000" b="1" dirty="0" smtClean="0"/>
              <a:t>diversification</a:t>
            </a:r>
            <a:r>
              <a:rPr lang="en-US" sz="2000" dirty="0" smtClean="0"/>
              <a:t> of </a:t>
            </a:r>
            <a:r>
              <a:rPr lang="en-US" sz="2000" dirty="0"/>
              <a:t>crop </a:t>
            </a:r>
            <a:r>
              <a:rPr lang="en-US" sz="2000" dirty="0" smtClean="0"/>
              <a:t>models.</a:t>
            </a:r>
            <a:r>
              <a:rPr lang="en-GB" sz="2000" dirty="0" smtClean="0"/>
              <a:t> </a:t>
            </a:r>
          </a:p>
          <a:p>
            <a:pPr marL="342900" indent="-342900">
              <a:lnSpc>
                <a:spcPct val="150000"/>
              </a:lnSpc>
              <a:buFont typeface="Wingdings" panose="05000000000000000000" pitchFamily="2" charset="2"/>
              <a:buChar char="§"/>
            </a:pPr>
            <a:r>
              <a:rPr lang="en-GB" sz="2000" dirty="0" smtClean="0"/>
              <a:t>Introducing </a:t>
            </a:r>
            <a:r>
              <a:rPr lang="en-GB" sz="2000" dirty="0"/>
              <a:t>of </a:t>
            </a:r>
            <a:r>
              <a:rPr lang="en-GB" sz="2000" b="1" dirty="0"/>
              <a:t>efficient </a:t>
            </a:r>
            <a:r>
              <a:rPr lang="en-GB" sz="2000" b="1" dirty="0" smtClean="0"/>
              <a:t>farm and irrigation </a:t>
            </a:r>
            <a:r>
              <a:rPr lang="en-GB" sz="2000" b="1" dirty="0"/>
              <a:t>management </a:t>
            </a:r>
            <a:r>
              <a:rPr lang="en-GB" sz="2000" dirty="0"/>
              <a:t>systems. </a:t>
            </a:r>
            <a:endParaRPr lang="en-GB" sz="2000" dirty="0" smtClean="0"/>
          </a:p>
          <a:p>
            <a:pPr marL="342900" indent="-342900">
              <a:lnSpc>
                <a:spcPct val="150000"/>
              </a:lnSpc>
              <a:buFont typeface="Wingdings" panose="05000000000000000000" pitchFamily="2" charset="2"/>
              <a:buChar char="§"/>
            </a:pPr>
            <a:r>
              <a:rPr lang="en-GB" sz="2000" dirty="0" smtClean="0"/>
              <a:t>Promoting </a:t>
            </a:r>
            <a:r>
              <a:rPr lang="en-GB" sz="2000" b="1" dirty="0" smtClean="0"/>
              <a:t>demand-driven research </a:t>
            </a:r>
            <a:r>
              <a:rPr lang="en-GB" sz="2000" dirty="0" smtClean="0"/>
              <a:t>and</a:t>
            </a:r>
            <a:r>
              <a:rPr lang="en-GB" sz="2000" b="1" dirty="0" smtClean="0"/>
              <a:t> </a:t>
            </a:r>
            <a:r>
              <a:rPr lang="en-GB" sz="2000" dirty="0" smtClean="0"/>
              <a:t>technical </a:t>
            </a:r>
            <a:r>
              <a:rPr lang="en-GB" sz="2000" b="1" dirty="0" smtClean="0"/>
              <a:t>training</a:t>
            </a:r>
            <a:r>
              <a:rPr lang="en-GB" sz="2000" dirty="0" smtClean="0"/>
              <a:t>. </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3" name="Picture 2"/>
          <p:cNvPicPr>
            <a:picLocks noChangeAspect="1"/>
          </p:cNvPicPr>
          <p:nvPr/>
        </p:nvPicPr>
        <p:blipFill>
          <a:blip r:embed="rId4"/>
          <a:stretch>
            <a:fillRect/>
          </a:stretch>
        </p:blipFill>
        <p:spPr>
          <a:xfrm>
            <a:off x="7982815" y="1789522"/>
            <a:ext cx="3159673" cy="3332953"/>
          </a:xfrm>
          <a:prstGeom prst="rect">
            <a:avLst/>
          </a:prstGeom>
        </p:spPr>
      </p:pic>
      <p:sp>
        <p:nvSpPr>
          <p:cNvPr id="5" name="TextBox 4"/>
          <p:cNvSpPr txBox="1"/>
          <p:nvPr/>
        </p:nvSpPr>
        <p:spPr>
          <a:xfrm>
            <a:off x="7982815" y="5390539"/>
            <a:ext cx="2973943" cy="646331"/>
          </a:xfrm>
          <a:prstGeom prst="rect">
            <a:avLst/>
          </a:prstGeom>
          <a:noFill/>
        </p:spPr>
        <p:txBody>
          <a:bodyPr wrap="square" rtlCol="0">
            <a:spAutoFit/>
          </a:bodyPr>
          <a:lstStyle/>
          <a:p>
            <a:pPr algn="ctr"/>
            <a:r>
              <a:rPr lang="en-US" dirty="0" smtClean="0"/>
              <a:t>Increased land productivity and crop variety </a:t>
            </a:r>
            <a:endParaRPr lang="en-US" dirty="0"/>
          </a:p>
        </p:txBody>
      </p:sp>
    </p:spTree>
    <p:extLst>
      <p:ext uri="{BB962C8B-B14F-4D97-AF65-F5344CB8AC3E}">
        <p14:creationId xmlns:p14="http://schemas.microsoft.com/office/powerpoint/2010/main" val="831286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Research and Extension Services</a:t>
            </a:r>
            <a:endParaRPr lang="en-US" dirty="0">
              <a:solidFill>
                <a:schemeClr val="accent4">
                  <a:lumMod val="75000"/>
                </a:schemeClr>
              </a:solidFill>
            </a:endParaRPr>
          </a:p>
        </p:txBody>
      </p:sp>
      <p:sp>
        <p:nvSpPr>
          <p:cNvPr id="2" name="TextBox 1"/>
          <p:cNvSpPr txBox="1"/>
          <p:nvPr/>
        </p:nvSpPr>
        <p:spPr>
          <a:xfrm>
            <a:off x="838200" y="1690687"/>
            <a:ext cx="6654421" cy="3785652"/>
          </a:xfrm>
          <a:prstGeom prst="rect">
            <a:avLst/>
          </a:prstGeom>
          <a:solidFill>
            <a:schemeClr val="bg1">
              <a:lumMod val="95000"/>
            </a:schemeClr>
          </a:solidFill>
        </p:spPr>
        <p:txBody>
          <a:bodyPr wrap="square" rtlCol="0">
            <a:spAutoFit/>
          </a:bodyPr>
          <a:lstStyle/>
          <a:p>
            <a:pPr>
              <a:lnSpc>
                <a:spcPct val="150000"/>
              </a:lnSpc>
            </a:pPr>
            <a:r>
              <a:rPr lang="en-GB" sz="2000" b="1" dirty="0">
                <a:solidFill>
                  <a:prstClr val="black"/>
                </a:solidFill>
              </a:rPr>
              <a:t>The activities </a:t>
            </a:r>
            <a:r>
              <a:rPr lang="en-GB" sz="2000" b="1" dirty="0" smtClean="0">
                <a:solidFill>
                  <a:prstClr val="black"/>
                </a:solidFill>
              </a:rPr>
              <a:t>included</a:t>
            </a:r>
            <a:endParaRPr lang="en-US" sz="2000" b="1" dirty="0">
              <a:solidFill>
                <a:prstClr val="black"/>
              </a:solidFill>
            </a:endParaRPr>
          </a:p>
          <a:p>
            <a:pPr>
              <a:lnSpc>
                <a:spcPct val="150000"/>
              </a:lnSpc>
            </a:pPr>
            <a:r>
              <a:rPr lang="en-GB" sz="2000" b="1" dirty="0" smtClean="0"/>
              <a:t>In new-lands</a:t>
            </a:r>
          </a:p>
          <a:p>
            <a:pPr marL="342900" indent="-342900">
              <a:lnSpc>
                <a:spcPct val="150000"/>
              </a:lnSpc>
              <a:buFont typeface="Wingdings" panose="05000000000000000000" pitchFamily="2" charset="2"/>
              <a:buChar char="§"/>
            </a:pPr>
            <a:r>
              <a:rPr lang="en-GB" sz="2000" dirty="0" smtClean="0"/>
              <a:t>Improving </a:t>
            </a:r>
            <a:r>
              <a:rPr lang="en-GB" sz="2000" b="1" dirty="0" smtClean="0"/>
              <a:t>irrigation and drainage </a:t>
            </a:r>
            <a:r>
              <a:rPr lang="en-GB" sz="2000" dirty="0" smtClean="0"/>
              <a:t>of reclaimed lands.</a:t>
            </a:r>
          </a:p>
          <a:p>
            <a:pPr marL="342900" indent="-342900">
              <a:lnSpc>
                <a:spcPct val="150000"/>
              </a:lnSpc>
              <a:buFont typeface="Wingdings" panose="05000000000000000000" pitchFamily="2" charset="2"/>
              <a:buChar char="§"/>
            </a:pPr>
            <a:r>
              <a:rPr lang="en-GB" sz="2000" dirty="0" smtClean="0"/>
              <a:t>Introduced</a:t>
            </a:r>
            <a:r>
              <a:rPr lang="en-GB" sz="2000" b="1" dirty="0" smtClean="0"/>
              <a:t> high-value-added crops</a:t>
            </a:r>
            <a:r>
              <a:rPr lang="en-GB" sz="2000" dirty="0"/>
              <a:t>.</a:t>
            </a:r>
            <a:endParaRPr lang="en-GB" sz="2000" dirty="0" smtClean="0"/>
          </a:p>
          <a:p>
            <a:pPr>
              <a:lnSpc>
                <a:spcPct val="150000"/>
              </a:lnSpc>
            </a:pPr>
            <a:r>
              <a:rPr lang="en-GB" sz="2000" b="1" dirty="0" smtClean="0"/>
              <a:t>In Old-lands</a:t>
            </a:r>
          </a:p>
          <a:p>
            <a:pPr marL="342900" indent="-342900">
              <a:lnSpc>
                <a:spcPct val="150000"/>
              </a:lnSpc>
              <a:buFont typeface="Wingdings" panose="05000000000000000000" pitchFamily="2" charset="2"/>
              <a:buChar char="§"/>
            </a:pPr>
            <a:r>
              <a:rPr lang="en-GB" sz="2000" dirty="0" smtClean="0"/>
              <a:t>Implementing </a:t>
            </a:r>
            <a:r>
              <a:rPr lang="en-GB" sz="2000" b="1" dirty="0" smtClean="0"/>
              <a:t>farming </a:t>
            </a:r>
            <a:r>
              <a:rPr lang="en-GB" sz="2000" b="1" dirty="0"/>
              <a:t>systems research </a:t>
            </a:r>
            <a:r>
              <a:rPr lang="en-GB" sz="2000" b="1" dirty="0" smtClean="0"/>
              <a:t>model</a:t>
            </a:r>
            <a:r>
              <a:rPr lang="en-GB" sz="2000" dirty="0" smtClean="0"/>
              <a:t>.</a:t>
            </a:r>
          </a:p>
          <a:p>
            <a:pPr marL="342900" indent="-342900">
              <a:lnSpc>
                <a:spcPct val="150000"/>
              </a:lnSpc>
              <a:buFont typeface="Wingdings" panose="05000000000000000000" pitchFamily="2" charset="2"/>
              <a:buChar char="§"/>
            </a:pPr>
            <a:r>
              <a:rPr lang="en-GB" sz="2000" dirty="0" smtClean="0"/>
              <a:t>Disseminating results through demonstration plots, field days, harvest days and farmers field schools.</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251032" y="1759109"/>
            <a:ext cx="4102768" cy="2957270"/>
          </a:xfrm>
          <a:prstGeom prst="rect">
            <a:avLst/>
          </a:prstGeom>
          <a:noFill/>
          <a:ln>
            <a:noFill/>
          </a:ln>
        </p:spPr>
      </p:pic>
      <p:sp>
        <p:nvSpPr>
          <p:cNvPr id="5" name="TextBox 4"/>
          <p:cNvSpPr txBox="1"/>
          <p:nvPr/>
        </p:nvSpPr>
        <p:spPr>
          <a:xfrm>
            <a:off x="7492621" y="4973053"/>
            <a:ext cx="3649867" cy="369332"/>
          </a:xfrm>
          <a:prstGeom prst="rect">
            <a:avLst/>
          </a:prstGeom>
          <a:noFill/>
        </p:spPr>
        <p:txBody>
          <a:bodyPr wrap="square" rtlCol="0">
            <a:spAutoFit/>
          </a:bodyPr>
          <a:lstStyle/>
          <a:p>
            <a:pPr algn="ctr"/>
            <a:r>
              <a:rPr lang="en-US" dirty="0"/>
              <a:t>Demonstration Plots in UERDP</a:t>
            </a:r>
          </a:p>
        </p:txBody>
      </p:sp>
    </p:spTree>
    <p:extLst>
      <p:ext uri="{BB962C8B-B14F-4D97-AF65-F5344CB8AC3E}">
        <p14:creationId xmlns:p14="http://schemas.microsoft.com/office/powerpoint/2010/main" val="4081308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Research and Extension Services</a:t>
            </a:r>
            <a:endParaRPr lang="en-US" dirty="0">
              <a:solidFill>
                <a:schemeClr val="accent4">
                  <a:lumMod val="75000"/>
                </a:schemeClr>
              </a:solidFill>
            </a:endParaRPr>
          </a:p>
        </p:txBody>
      </p:sp>
      <p:sp>
        <p:nvSpPr>
          <p:cNvPr id="2" name="TextBox 1"/>
          <p:cNvSpPr txBox="1"/>
          <p:nvPr/>
        </p:nvSpPr>
        <p:spPr>
          <a:xfrm>
            <a:off x="838200" y="1690687"/>
            <a:ext cx="10304288" cy="4247317"/>
          </a:xfrm>
          <a:prstGeom prst="rect">
            <a:avLst/>
          </a:prstGeom>
          <a:noFill/>
        </p:spPr>
        <p:txBody>
          <a:bodyPr wrap="square" rtlCol="0">
            <a:spAutoFit/>
          </a:bodyPr>
          <a:lstStyle/>
          <a:p>
            <a:pPr>
              <a:lnSpc>
                <a:spcPct val="150000"/>
              </a:lnSpc>
            </a:pPr>
            <a:r>
              <a:rPr lang="en-GB" sz="2000" b="1" dirty="0" smtClean="0"/>
              <a:t>Findings</a:t>
            </a:r>
            <a:endParaRPr lang="en-GB" sz="2000" b="1" dirty="0">
              <a:solidFill>
                <a:prstClr val="black"/>
              </a:solidFill>
            </a:endParaRPr>
          </a:p>
          <a:p>
            <a:pPr marL="342900" indent="-342900">
              <a:lnSpc>
                <a:spcPct val="150000"/>
              </a:lnSpc>
              <a:buFont typeface="Wingdings" panose="05000000000000000000" pitchFamily="2" charset="2"/>
              <a:buChar char="§"/>
            </a:pPr>
            <a:r>
              <a:rPr lang="en-US" sz="2000" dirty="0"/>
              <a:t>Research was not demand-driven. </a:t>
            </a:r>
            <a:endParaRPr lang="en-US" sz="2000" dirty="0" smtClean="0"/>
          </a:p>
          <a:p>
            <a:pPr marL="342900" indent="-342900">
              <a:lnSpc>
                <a:spcPct val="150000"/>
              </a:lnSpc>
              <a:buFont typeface="Wingdings" panose="05000000000000000000" pitchFamily="2" charset="2"/>
              <a:buChar char="§"/>
            </a:pPr>
            <a:r>
              <a:rPr lang="de-DE" sz="2000" b="1" dirty="0" smtClean="0"/>
              <a:t>Coordination </a:t>
            </a:r>
            <a:r>
              <a:rPr lang="de-DE" sz="2000" b="1" dirty="0"/>
              <a:t>complexities</a:t>
            </a:r>
            <a:r>
              <a:rPr lang="de-DE" sz="2000" dirty="0"/>
              <a:t> between</a:t>
            </a:r>
            <a:r>
              <a:rPr lang="de-DE" sz="2000" b="1" dirty="0"/>
              <a:t> </a:t>
            </a:r>
            <a:r>
              <a:rPr lang="de-DE" sz="2000" dirty="0"/>
              <a:t>research and marketing teams </a:t>
            </a:r>
            <a:r>
              <a:rPr lang="de-DE" sz="2000" dirty="0" smtClean="0"/>
              <a:t>compromized the </a:t>
            </a:r>
            <a:r>
              <a:rPr lang="de-DE" sz="2000" b="1" dirty="0" smtClean="0"/>
              <a:t>effectiveness and sustainability.</a:t>
            </a:r>
            <a:endParaRPr lang="en-US" sz="2000" dirty="0"/>
          </a:p>
          <a:p>
            <a:pPr marL="342900" indent="-342900">
              <a:lnSpc>
                <a:spcPct val="150000"/>
              </a:lnSpc>
              <a:buFont typeface="Wingdings" panose="05000000000000000000" pitchFamily="2" charset="2"/>
              <a:buChar char="§"/>
            </a:pPr>
            <a:r>
              <a:rPr lang="de-DE" sz="2000" dirty="0" smtClean="0"/>
              <a:t>The </a:t>
            </a:r>
            <a:r>
              <a:rPr lang="de-DE" sz="2000" b="1" dirty="0" smtClean="0"/>
              <a:t>effectiveness </a:t>
            </a:r>
            <a:r>
              <a:rPr lang="de-DE" sz="2000" dirty="0" smtClean="0"/>
              <a:t>of the FSR was compromised as the </a:t>
            </a:r>
            <a:r>
              <a:rPr lang="de-DE" sz="2000" b="1" dirty="0"/>
              <a:t>dissemination tools </a:t>
            </a:r>
            <a:r>
              <a:rPr lang="de-DE" sz="2000" dirty="0"/>
              <a:t>adopted </a:t>
            </a:r>
            <a:r>
              <a:rPr lang="de-DE" sz="2000" dirty="0" smtClean="0"/>
              <a:t>were </a:t>
            </a:r>
            <a:r>
              <a:rPr lang="de-DE" sz="2000" dirty="0"/>
              <a:t>not standardized thus</a:t>
            </a:r>
            <a:r>
              <a:rPr lang="de-DE" sz="2000" b="1" dirty="0" smtClean="0"/>
              <a:t> affecting </a:t>
            </a:r>
            <a:r>
              <a:rPr lang="de-DE" sz="2000" b="1" dirty="0"/>
              <a:t>the adoption rates </a:t>
            </a:r>
            <a:r>
              <a:rPr lang="de-DE" sz="2000" dirty="0"/>
              <a:t>at governorate/village levels</a:t>
            </a:r>
            <a:r>
              <a:rPr lang="de-DE" sz="2000" dirty="0" smtClean="0"/>
              <a:t>.</a:t>
            </a:r>
            <a:r>
              <a:rPr lang="de-DE" sz="2000" dirty="0"/>
              <a:t>	</a:t>
            </a:r>
            <a:endParaRPr lang="en-US" sz="2000" dirty="0"/>
          </a:p>
          <a:p>
            <a:pPr marL="342900" indent="-342900">
              <a:lnSpc>
                <a:spcPct val="150000"/>
              </a:lnSpc>
              <a:buFont typeface="Wingdings" panose="05000000000000000000" pitchFamily="2" charset="2"/>
              <a:buChar char="§"/>
            </a:pPr>
            <a:r>
              <a:rPr lang="de-DE" sz="2000" b="1" dirty="0" smtClean="0"/>
              <a:t>Efficiency concerns</a:t>
            </a:r>
            <a:r>
              <a:rPr lang="de-DE" sz="2000" dirty="0" smtClean="0"/>
              <a:t>; </a:t>
            </a:r>
          </a:p>
          <a:p>
            <a:pPr marL="800100" lvl="1" indent="-342900">
              <a:lnSpc>
                <a:spcPct val="150000"/>
              </a:lnSpc>
              <a:buFont typeface="Courier New" panose="02070309020205020404" pitchFamily="49" charset="0"/>
              <a:buChar char="o"/>
            </a:pPr>
            <a:r>
              <a:rPr lang="de-DE" sz="2000" dirty="0" smtClean="0"/>
              <a:t>Limited </a:t>
            </a:r>
            <a:r>
              <a:rPr lang="de-DE" sz="2000" b="1" dirty="0"/>
              <a:t>financial </a:t>
            </a:r>
            <a:r>
              <a:rPr lang="de-DE" sz="2000" b="1" dirty="0" smtClean="0"/>
              <a:t>allocations, </a:t>
            </a:r>
          </a:p>
          <a:p>
            <a:pPr marL="800100" lvl="1" indent="-342900">
              <a:lnSpc>
                <a:spcPct val="150000"/>
              </a:lnSpc>
              <a:buFont typeface="Courier New" panose="02070309020205020404" pitchFamily="49" charset="0"/>
              <a:buChar char="o"/>
            </a:pPr>
            <a:r>
              <a:rPr lang="de-DE" sz="2000" dirty="0" smtClean="0"/>
              <a:t>Shortage </a:t>
            </a:r>
            <a:r>
              <a:rPr lang="de-DE" sz="2000" dirty="0"/>
              <a:t>in</a:t>
            </a:r>
            <a:r>
              <a:rPr lang="de-DE" sz="2000" b="1" dirty="0"/>
              <a:t> number </a:t>
            </a:r>
            <a:r>
              <a:rPr lang="de-DE" sz="2000" dirty="0"/>
              <a:t>and limited </a:t>
            </a:r>
            <a:r>
              <a:rPr lang="de-DE" sz="2000" b="1" dirty="0"/>
              <a:t>technical capacities</a:t>
            </a:r>
            <a:r>
              <a:rPr lang="de-DE" sz="2000" dirty="0"/>
              <a:t> of extension officers</a:t>
            </a:r>
            <a:r>
              <a:rPr lang="de-DE" sz="2000" dirty="0" smtClean="0"/>
              <a:t>.</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77875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Research and Extension Services</a:t>
            </a:r>
            <a:endParaRPr lang="en-US" dirty="0">
              <a:solidFill>
                <a:schemeClr val="accent4">
                  <a:lumMod val="75000"/>
                </a:schemeClr>
              </a:solidFill>
            </a:endParaRPr>
          </a:p>
        </p:txBody>
      </p:sp>
      <p:sp>
        <p:nvSpPr>
          <p:cNvPr id="2" name="TextBox 1"/>
          <p:cNvSpPr txBox="1"/>
          <p:nvPr/>
        </p:nvSpPr>
        <p:spPr>
          <a:xfrm>
            <a:off x="838200" y="1690687"/>
            <a:ext cx="6605337" cy="4247317"/>
          </a:xfrm>
          <a:prstGeom prst="rect">
            <a:avLst/>
          </a:prstGeom>
          <a:solidFill>
            <a:schemeClr val="bg1">
              <a:lumMod val="95000"/>
            </a:schemeClr>
          </a:solidFill>
        </p:spPr>
        <p:txBody>
          <a:bodyPr wrap="square" rtlCol="0">
            <a:spAutoFit/>
          </a:bodyPr>
          <a:lstStyle/>
          <a:p>
            <a:pPr>
              <a:lnSpc>
                <a:spcPct val="150000"/>
              </a:lnSpc>
            </a:pPr>
            <a:r>
              <a:rPr lang="en-GB" sz="2000" b="1" dirty="0" smtClean="0"/>
              <a:t>Recommendations</a:t>
            </a:r>
          </a:p>
          <a:p>
            <a:pPr marL="342900" indent="-342900">
              <a:lnSpc>
                <a:spcPct val="150000"/>
              </a:lnSpc>
              <a:buFont typeface="Wingdings" panose="05000000000000000000" pitchFamily="2" charset="2"/>
              <a:buChar char="§"/>
            </a:pPr>
            <a:r>
              <a:rPr lang="de-DE" sz="2000" dirty="0" smtClean="0"/>
              <a:t>A </a:t>
            </a:r>
            <a:r>
              <a:rPr lang="de-DE" sz="2000" dirty="0"/>
              <a:t>dedicated entity to </a:t>
            </a:r>
            <a:r>
              <a:rPr lang="de-DE" sz="2000" b="1" dirty="0"/>
              <a:t>coordinate activities</a:t>
            </a:r>
            <a:r>
              <a:rPr lang="de-DE" sz="2000" dirty="0"/>
              <a:t> in a systematic way</a:t>
            </a:r>
            <a:r>
              <a:rPr lang="de-DE" sz="2000" dirty="0" smtClean="0"/>
              <a:t>.</a:t>
            </a:r>
          </a:p>
          <a:p>
            <a:pPr marL="342900" indent="-342900">
              <a:lnSpc>
                <a:spcPct val="150000"/>
              </a:lnSpc>
              <a:buFont typeface="Wingdings" panose="05000000000000000000" pitchFamily="2" charset="2"/>
              <a:buChar char="§"/>
            </a:pPr>
            <a:r>
              <a:rPr lang="de-DE" sz="2000" dirty="0" smtClean="0"/>
              <a:t>FSR unit requires: </a:t>
            </a:r>
          </a:p>
          <a:p>
            <a:pPr marL="800100" lvl="1" indent="-342900">
              <a:lnSpc>
                <a:spcPct val="150000"/>
              </a:lnSpc>
              <a:buFont typeface="Courier New" panose="02070309020205020404" pitchFamily="49" charset="0"/>
              <a:buChar char="o"/>
            </a:pPr>
            <a:r>
              <a:rPr lang="de-DE" sz="2000" b="1" dirty="0" smtClean="0"/>
              <a:t>Financial resources.</a:t>
            </a:r>
          </a:p>
          <a:p>
            <a:pPr marL="800100" lvl="1" indent="-342900">
              <a:lnSpc>
                <a:spcPct val="150000"/>
              </a:lnSpc>
              <a:buFont typeface="Courier New" panose="02070309020205020404" pitchFamily="49" charset="0"/>
              <a:buChar char="o"/>
            </a:pPr>
            <a:r>
              <a:rPr lang="de-DE" sz="2000" b="1" dirty="0" smtClean="0"/>
              <a:t>Increased number of qualified researchers</a:t>
            </a:r>
            <a:r>
              <a:rPr lang="de-DE" sz="2000" dirty="0" smtClean="0"/>
              <a:t>. </a:t>
            </a:r>
            <a:endParaRPr lang="en-US" sz="2000" dirty="0" smtClean="0"/>
          </a:p>
          <a:p>
            <a:pPr marL="342900" indent="-342900">
              <a:lnSpc>
                <a:spcPct val="150000"/>
              </a:lnSpc>
              <a:buFont typeface="Wingdings" panose="05000000000000000000" pitchFamily="2" charset="2"/>
              <a:buChar char="§"/>
            </a:pPr>
            <a:r>
              <a:rPr lang="de-DE" sz="2000" b="1" dirty="0" smtClean="0"/>
              <a:t>Capacity building </a:t>
            </a:r>
            <a:r>
              <a:rPr lang="de-DE" sz="2000" dirty="0" smtClean="0"/>
              <a:t>for extension services officers.</a:t>
            </a:r>
          </a:p>
          <a:p>
            <a:pPr marL="342900" indent="-342900">
              <a:lnSpc>
                <a:spcPct val="150000"/>
              </a:lnSpc>
              <a:buFont typeface="Wingdings" panose="05000000000000000000" pitchFamily="2" charset="2"/>
              <a:buChar char="§"/>
            </a:pPr>
            <a:r>
              <a:rPr lang="de-DE" sz="2000" b="1" dirty="0" smtClean="0"/>
              <a:t>Dessimination strategy </a:t>
            </a:r>
            <a:r>
              <a:rPr lang="de-DE" sz="2000" dirty="0" smtClean="0"/>
              <a:t>and system to promote adoption rates of new crops.  </a:t>
            </a:r>
            <a:endParaRPr lang="de-DE" sz="2000" dirty="0"/>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6" name="Picture 5"/>
          <p:cNvPicPr>
            <a:picLocks/>
          </p:cNvPicPr>
          <p:nvPr/>
        </p:nvPicPr>
        <p:blipFill>
          <a:blip r:embed="rId4"/>
          <a:stretch>
            <a:fillRect/>
          </a:stretch>
        </p:blipFill>
        <p:spPr>
          <a:xfrm>
            <a:off x="7614421" y="2385940"/>
            <a:ext cx="3477856" cy="2877783"/>
          </a:xfrm>
          <a:prstGeom prst="rect">
            <a:avLst/>
          </a:prstGeom>
        </p:spPr>
      </p:pic>
      <p:sp>
        <p:nvSpPr>
          <p:cNvPr id="8" name="TextBox 7"/>
          <p:cNvSpPr txBox="1"/>
          <p:nvPr/>
        </p:nvSpPr>
        <p:spPr>
          <a:xfrm>
            <a:off x="7862014" y="5474933"/>
            <a:ext cx="3073309" cy="369332"/>
          </a:xfrm>
          <a:prstGeom prst="rect">
            <a:avLst/>
          </a:prstGeom>
          <a:noFill/>
        </p:spPr>
        <p:txBody>
          <a:bodyPr wrap="square" rtlCol="0">
            <a:spAutoFit/>
          </a:bodyPr>
          <a:lstStyle/>
          <a:p>
            <a:pPr algn="ctr"/>
            <a:r>
              <a:rPr lang="en-US" dirty="0" smtClean="0"/>
              <a:t>Crop Intensification (UERDP)</a:t>
            </a:r>
            <a:endParaRPr lang="en-US" dirty="0"/>
          </a:p>
        </p:txBody>
      </p:sp>
    </p:spTree>
    <p:extLst>
      <p:ext uri="{BB962C8B-B14F-4D97-AF65-F5344CB8AC3E}">
        <p14:creationId xmlns:p14="http://schemas.microsoft.com/office/powerpoint/2010/main" val="2435752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558572405"/>
              </p:ext>
            </p:extLst>
          </p:nvPr>
        </p:nvGraphicFramePr>
        <p:xfrm>
          <a:off x="1390923" y="70241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7906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Gender</a:t>
            </a:r>
            <a:endParaRPr lang="en-US" dirty="0">
              <a:solidFill>
                <a:schemeClr val="accent4">
                  <a:lumMod val="75000"/>
                </a:schemeClr>
              </a:solidFill>
            </a:endParaRPr>
          </a:p>
        </p:txBody>
      </p:sp>
      <p:sp>
        <p:nvSpPr>
          <p:cNvPr id="2" name="TextBox 1"/>
          <p:cNvSpPr txBox="1"/>
          <p:nvPr/>
        </p:nvSpPr>
        <p:spPr>
          <a:xfrm>
            <a:off x="838200" y="1690687"/>
            <a:ext cx="5899484" cy="3785652"/>
          </a:xfrm>
          <a:prstGeom prst="rect">
            <a:avLst/>
          </a:prstGeom>
          <a:noFill/>
        </p:spPr>
        <p:txBody>
          <a:bodyPr wrap="square" rtlCol="0">
            <a:spAutoFit/>
          </a:bodyPr>
          <a:lstStyle/>
          <a:p>
            <a:pPr>
              <a:lnSpc>
                <a:spcPct val="150000"/>
              </a:lnSpc>
            </a:pPr>
            <a:r>
              <a:rPr lang="en-GB" sz="2000" b="1" dirty="0" smtClean="0"/>
              <a:t>Objective</a:t>
            </a:r>
          </a:p>
          <a:p>
            <a:pPr>
              <a:lnSpc>
                <a:spcPct val="150000"/>
              </a:lnSpc>
            </a:pPr>
            <a:endParaRPr lang="en-GB" sz="2000" b="1" dirty="0" smtClean="0"/>
          </a:p>
          <a:p>
            <a:pPr marL="342900" indent="-342900">
              <a:lnSpc>
                <a:spcPct val="150000"/>
              </a:lnSpc>
              <a:buFont typeface="Wingdings" panose="05000000000000000000" pitchFamily="2" charset="2"/>
              <a:buChar char="§"/>
            </a:pPr>
            <a:r>
              <a:rPr lang="en-US" sz="2000" dirty="0"/>
              <a:t>Promote </a:t>
            </a:r>
            <a:r>
              <a:rPr lang="en-US" sz="2000" b="1" dirty="0"/>
              <a:t>economic empowerment </a:t>
            </a:r>
            <a:r>
              <a:rPr lang="en-US" sz="2000" dirty="0" smtClean="0"/>
              <a:t>and </a:t>
            </a:r>
            <a:r>
              <a:rPr lang="en-US" sz="2000" dirty="0"/>
              <a:t>benefit from economic </a:t>
            </a:r>
            <a:r>
              <a:rPr lang="en-US" sz="2000" dirty="0" smtClean="0"/>
              <a:t>activities.</a:t>
            </a:r>
          </a:p>
          <a:p>
            <a:pPr>
              <a:lnSpc>
                <a:spcPct val="150000"/>
              </a:lnSpc>
            </a:pPr>
            <a:r>
              <a:rPr lang="en-US" sz="2000" dirty="0" smtClean="0"/>
              <a:t> </a:t>
            </a:r>
          </a:p>
          <a:p>
            <a:pPr marL="342900" lvl="0" indent="-342900">
              <a:lnSpc>
                <a:spcPct val="150000"/>
              </a:lnSpc>
              <a:buFont typeface="Wingdings" panose="05000000000000000000" pitchFamily="2" charset="2"/>
              <a:buChar char="§"/>
            </a:pPr>
            <a:r>
              <a:rPr lang="en-US" sz="2000" dirty="0"/>
              <a:t>Enhancing women </a:t>
            </a:r>
            <a:r>
              <a:rPr lang="en-US" sz="2000" b="1" dirty="0"/>
              <a:t>involvement in rural developments </a:t>
            </a:r>
            <a:r>
              <a:rPr lang="en-US" sz="2000" dirty="0" smtClean="0"/>
              <a:t>to have </a:t>
            </a:r>
            <a:r>
              <a:rPr lang="en-US" sz="2000" dirty="0"/>
              <a:t>equal voice and influence in rural institutions</a:t>
            </a:r>
            <a:r>
              <a:rPr lang="en-US" sz="2000" dirty="0" smtClean="0"/>
              <a:t>.</a:t>
            </a:r>
            <a:endParaRPr lang="en-US" sz="2000" dirty="0"/>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3" name="Picture 2"/>
          <p:cNvPicPr>
            <a:picLocks noChangeAspect="1"/>
          </p:cNvPicPr>
          <p:nvPr/>
        </p:nvPicPr>
        <p:blipFill>
          <a:blip r:embed="rId4"/>
          <a:stretch>
            <a:fillRect/>
          </a:stretch>
        </p:blipFill>
        <p:spPr>
          <a:xfrm>
            <a:off x="7280792" y="1906036"/>
            <a:ext cx="3861695" cy="3191780"/>
          </a:xfrm>
          <a:prstGeom prst="rect">
            <a:avLst/>
          </a:prstGeom>
        </p:spPr>
      </p:pic>
    </p:spTree>
    <p:extLst>
      <p:ext uri="{BB962C8B-B14F-4D97-AF65-F5344CB8AC3E}">
        <p14:creationId xmlns:p14="http://schemas.microsoft.com/office/powerpoint/2010/main" val="424449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90000">
              <a:schemeClr val="bg1"/>
            </a:gs>
            <a:gs pos="91000">
              <a:srgbClr val="D6A300"/>
            </a:gs>
            <a:gs pos="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chemeClr val="accent4">
                    <a:lumMod val="75000"/>
                  </a:schemeClr>
                </a:solidFill>
              </a:rPr>
              <a:t>Evaluation Scope </a:t>
            </a:r>
            <a:r>
              <a:rPr lang="en-US" sz="3600" b="1" spc="-50" dirty="0" smtClean="0">
                <a:solidFill>
                  <a:schemeClr val="accent4">
                    <a:lumMod val="75000"/>
                  </a:schemeClr>
                </a:solidFill>
              </a:rPr>
              <a:t>and Methodology</a:t>
            </a:r>
            <a:endParaRPr lang="en-US" dirty="0">
              <a:solidFill>
                <a:schemeClr val="accent4">
                  <a:lumMod val="75000"/>
                </a:schemeClr>
              </a:solidFill>
            </a:endParaRPr>
          </a:p>
        </p:txBody>
      </p:sp>
      <p:sp>
        <p:nvSpPr>
          <p:cNvPr id="2" name="TextBox 1"/>
          <p:cNvSpPr txBox="1"/>
          <p:nvPr/>
        </p:nvSpPr>
        <p:spPr>
          <a:xfrm>
            <a:off x="873744" y="1690097"/>
            <a:ext cx="10133958" cy="4247317"/>
          </a:xfrm>
          <a:prstGeom prst="rect">
            <a:avLst/>
          </a:prstGeom>
          <a:solidFill>
            <a:schemeClr val="bg1">
              <a:lumMod val="95000"/>
            </a:schemeClr>
          </a:solidFill>
        </p:spPr>
        <p:txBody>
          <a:bodyPr wrap="square" rtlCol="0">
            <a:spAutoFit/>
          </a:bodyPr>
          <a:lstStyle/>
          <a:p>
            <a:pPr marL="285750" lvl="0" indent="-285750" algn="just">
              <a:lnSpc>
                <a:spcPct val="150000"/>
              </a:lnSpc>
              <a:buFont typeface="Wingdings" panose="05000000000000000000" pitchFamily="2" charset="2"/>
              <a:buChar char="§"/>
            </a:pPr>
            <a:r>
              <a:rPr lang="en-US" sz="2000" dirty="0" smtClean="0">
                <a:solidFill>
                  <a:prstClr val="black"/>
                </a:solidFill>
              </a:rPr>
              <a:t>The evaluation covers the </a:t>
            </a:r>
            <a:r>
              <a:rPr lang="en-US" sz="2000" b="1" dirty="0" smtClean="0">
                <a:solidFill>
                  <a:prstClr val="black"/>
                </a:solidFill>
              </a:rPr>
              <a:t>period from 2006 to 2016</a:t>
            </a:r>
            <a:r>
              <a:rPr lang="en-US" sz="2000" dirty="0">
                <a:solidFill>
                  <a:prstClr val="black"/>
                </a:solidFill>
              </a:rPr>
              <a:t>;</a:t>
            </a:r>
            <a:r>
              <a:rPr lang="en-US" sz="2000" dirty="0" smtClean="0">
                <a:solidFill>
                  <a:prstClr val="black"/>
                </a:solidFill>
              </a:rPr>
              <a:t> </a:t>
            </a:r>
          </a:p>
          <a:p>
            <a:pPr marL="800100" lvl="1" indent="-342900" algn="just">
              <a:lnSpc>
                <a:spcPct val="150000"/>
              </a:lnSpc>
              <a:buFont typeface="Courier New" panose="02070309020205020404" pitchFamily="49" charset="0"/>
              <a:buChar char="o"/>
            </a:pPr>
            <a:r>
              <a:rPr lang="en-US" sz="2000" dirty="0" smtClean="0">
                <a:solidFill>
                  <a:prstClr val="black"/>
                </a:solidFill>
              </a:rPr>
              <a:t>County Strategic Opportunities Program </a:t>
            </a:r>
            <a:r>
              <a:rPr lang="en-US" sz="2000" dirty="0">
                <a:solidFill>
                  <a:prstClr val="black"/>
                </a:solidFill>
              </a:rPr>
              <a:t>(COSOP) </a:t>
            </a:r>
            <a:r>
              <a:rPr lang="en-US" sz="2000" dirty="0" smtClean="0">
                <a:solidFill>
                  <a:prstClr val="black"/>
                </a:solidFill>
              </a:rPr>
              <a:t>2006, and </a:t>
            </a:r>
          </a:p>
          <a:p>
            <a:pPr marL="800100" lvl="1" indent="-342900" algn="just">
              <a:lnSpc>
                <a:spcPct val="150000"/>
              </a:lnSpc>
              <a:buFont typeface="Courier New" panose="02070309020205020404" pitchFamily="49" charset="0"/>
              <a:buChar char="o"/>
            </a:pPr>
            <a:r>
              <a:rPr lang="en-US" sz="2000" dirty="0" smtClean="0">
                <a:solidFill>
                  <a:prstClr val="black"/>
                </a:solidFill>
              </a:rPr>
              <a:t>County Strategic Opportunities Program (</a:t>
            </a:r>
            <a:r>
              <a:rPr lang="en-US" sz="2000" dirty="0">
                <a:solidFill>
                  <a:prstClr val="black"/>
                </a:solidFill>
              </a:rPr>
              <a:t>COSOP) </a:t>
            </a:r>
            <a:r>
              <a:rPr lang="en-US" sz="2000" dirty="0" smtClean="0">
                <a:solidFill>
                  <a:prstClr val="black"/>
                </a:solidFill>
              </a:rPr>
              <a:t>2012</a:t>
            </a:r>
          </a:p>
          <a:p>
            <a:pPr marL="285750" lvl="0" indent="-285750" algn="just">
              <a:lnSpc>
                <a:spcPct val="150000"/>
              </a:lnSpc>
              <a:buFont typeface="Wingdings" panose="05000000000000000000" pitchFamily="2" charset="2"/>
              <a:buChar char="§"/>
            </a:pPr>
            <a:r>
              <a:rPr lang="en-US" sz="2000" dirty="0" smtClean="0">
                <a:solidFill>
                  <a:prstClr val="black"/>
                </a:solidFill>
              </a:rPr>
              <a:t>The evaluation was conducted in </a:t>
            </a:r>
            <a:r>
              <a:rPr lang="en-US" sz="2000" b="1" dirty="0" smtClean="0">
                <a:solidFill>
                  <a:prstClr val="black"/>
                </a:solidFill>
              </a:rPr>
              <a:t>two stages</a:t>
            </a:r>
            <a:r>
              <a:rPr lang="en-US" sz="2000" dirty="0" smtClean="0">
                <a:solidFill>
                  <a:prstClr val="black"/>
                </a:solidFill>
              </a:rPr>
              <a:t>;</a:t>
            </a:r>
          </a:p>
          <a:p>
            <a:pPr marL="800100" lvl="1" indent="-342900" algn="just">
              <a:lnSpc>
                <a:spcPct val="150000"/>
              </a:lnSpc>
              <a:buFont typeface="Courier New" panose="02070309020205020404" pitchFamily="49" charset="0"/>
              <a:buChar char="o"/>
            </a:pPr>
            <a:r>
              <a:rPr lang="en-US" sz="2000" dirty="0" smtClean="0">
                <a:solidFill>
                  <a:prstClr val="black"/>
                </a:solidFill>
              </a:rPr>
              <a:t>In-depth </a:t>
            </a:r>
            <a:r>
              <a:rPr lang="en-US" sz="2000" b="1" dirty="0" smtClean="0">
                <a:solidFill>
                  <a:prstClr val="black"/>
                </a:solidFill>
              </a:rPr>
              <a:t>evaluation</a:t>
            </a:r>
            <a:r>
              <a:rPr lang="en-US" sz="2000" dirty="0" smtClean="0">
                <a:solidFill>
                  <a:prstClr val="black"/>
                </a:solidFill>
              </a:rPr>
              <a:t> of </a:t>
            </a:r>
            <a:r>
              <a:rPr lang="en-US" sz="2000" b="1" dirty="0" smtClean="0">
                <a:solidFill>
                  <a:prstClr val="black"/>
                </a:solidFill>
              </a:rPr>
              <a:t>one selected project</a:t>
            </a:r>
            <a:r>
              <a:rPr lang="en-US" sz="2000" dirty="0" smtClean="0">
                <a:solidFill>
                  <a:prstClr val="black"/>
                </a:solidFill>
              </a:rPr>
              <a:t> that operated during the two COSOPs; </a:t>
            </a:r>
            <a:r>
              <a:rPr lang="en-US" sz="2000" b="1" dirty="0" smtClean="0">
                <a:solidFill>
                  <a:prstClr val="black"/>
                </a:solidFill>
              </a:rPr>
              <a:t>UERDP</a:t>
            </a:r>
            <a:r>
              <a:rPr lang="en-US" sz="2000" dirty="0" smtClean="0">
                <a:solidFill>
                  <a:prstClr val="black"/>
                </a:solidFill>
              </a:rPr>
              <a:t> from 2006-2016.</a:t>
            </a:r>
          </a:p>
          <a:p>
            <a:pPr marL="800100" lvl="1" indent="-342900" algn="just">
              <a:lnSpc>
                <a:spcPct val="150000"/>
              </a:lnSpc>
              <a:buFont typeface="Courier New" panose="02070309020205020404" pitchFamily="49" charset="0"/>
              <a:buChar char="o"/>
            </a:pPr>
            <a:r>
              <a:rPr lang="en-US" sz="2000" b="1" dirty="0" smtClean="0">
                <a:solidFill>
                  <a:prstClr val="black"/>
                </a:solidFill>
              </a:rPr>
              <a:t>Thematic evaluation </a:t>
            </a:r>
            <a:r>
              <a:rPr lang="en-US" sz="2000" dirty="0" smtClean="0">
                <a:solidFill>
                  <a:prstClr val="black"/>
                </a:solidFill>
              </a:rPr>
              <a:t>of IFAD activities across five selected themes; rural finance, irrigation and water resources, marketing and business promotion, research and extension services, and gender.  </a:t>
            </a:r>
          </a:p>
        </p:txBody>
      </p:sp>
    </p:spTree>
    <p:extLst>
      <p:ext uri="{BB962C8B-B14F-4D97-AF65-F5344CB8AC3E}">
        <p14:creationId xmlns:p14="http://schemas.microsoft.com/office/powerpoint/2010/main" val="3291784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Gender</a:t>
            </a:r>
            <a:endParaRPr lang="en-US" dirty="0">
              <a:solidFill>
                <a:schemeClr val="accent4">
                  <a:lumMod val="75000"/>
                </a:schemeClr>
              </a:solidFill>
            </a:endParaRPr>
          </a:p>
        </p:txBody>
      </p:sp>
      <p:sp>
        <p:nvSpPr>
          <p:cNvPr id="2" name="TextBox 1"/>
          <p:cNvSpPr txBox="1"/>
          <p:nvPr/>
        </p:nvSpPr>
        <p:spPr>
          <a:xfrm>
            <a:off x="838200" y="1690687"/>
            <a:ext cx="10304288" cy="3785652"/>
          </a:xfrm>
          <a:prstGeom prst="rect">
            <a:avLst/>
          </a:prstGeom>
          <a:noFill/>
        </p:spPr>
        <p:txBody>
          <a:bodyPr wrap="square" rtlCol="0">
            <a:spAutoFit/>
          </a:bodyPr>
          <a:lstStyle/>
          <a:p>
            <a:pPr>
              <a:lnSpc>
                <a:spcPct val="150000"/>
              </a:lnSpc>
            </a:pPr>
            <a:r>
              <a:rPr lang="en-GB" sz="2000" b="1" dirty="0" smtClean="0"/>
              <a:t>Findings:</a:t>
            </a:r>
          </a:p>
          <a:p>
            <a:pPr marL="342900" indent="-342900">
              <a:lnSpc>
                <a:spcPct val="150000"/>
              </a:lnSpc>
              <a:buFont typeface="Wingdings" panose="05000000000000000000" pitchFamily="2" charset="2"/>
              <a:buChar char="§"/>
            </a:pPr>
            <a:r>
              <a:rPr lang="en-GB" sz="2000" b="1" dirty="0"/>
              <a:t>Unclear financial allocation</a:t>
            </a:r>
            <a:r>
              <a:rPr lang="en-GB" sz="2000" dirty="0"/>
              <a:t> for gender-targeted activities.</a:t>
            </a:r>
            <a:endParaRPr lang="en-GB" sz="2000" dirty="0">
              <a:solidFill>
                <a:prstClr val="black"/>
              </a:solidFill>
            </a:endParaRPr>
          </a:p>
          <a:p>
            <a:pPr marL="342900" indent="-342900">
              <a:lnSpc>
                <a:spcPct val="150000"/>
              </a:lnSpc>
              <a:buFont typeface="Wingdings" panose="05000000000000000000" pitchFamily="2" charset="2"/>
              <a:buChar char="§"/>
            </a:pPr>
            <a:r>
              <a:rPr lang="en-GB" sz="2000" dirty="0">
                <a:solidFill>
                  <a:prstClr val="black"/>
                </a:solidFill>
              </a:rPr>
              <a:t> </a:t>
            </a:r>
            <a:r>
              <a:rPr lang="en-GB" sz="2000" dirty="0"/>
              <a:t>Projects’ design, tended to consider rural women as a </a:t>
            </a:r>
            <a:r>
              <a:rPr lang="en-GB" sz="2000" b="1" dirty="0"/>
              <a:t>homogenous group</a:t>
            </a:r>
            <a:r>
              <a:rPr lang="en-GB" sz="2000" dirty="0"/>
              <a:t>. </a:t>
            </a:r>
          </a:p>
          <a:p>
            <a:pPr marL="342900" indent="-342900">
              <a:lnSpc>
                <a:spcPct val="150000"/>
              </a:lnSpc>
              <a:buFont typeface="Wingdings" panose="05000000000000000000" pitchFamily="2" charset="2"/>
              <a:buChar char="§"/>
            </a:pPr>
            <a:r>
              <a:rPr lang="en-US" sz="2000" dirty="0"/>
              <a:t>Very few results were ‘</a:t>
            </a:r>
            <a:r>
              <a:rPr lang="en-US" sz="2000" b="1" dirty="0"/>
              <a:t>gender transformative</a:t>
            </a:r>
            <a:r>
              <a:rPr lang="en-US" sz="2000" dirty="0"/>
              <a:t>’.</a:t>
            </a:r>
            <a:endParaRPr lang="en-US" sz="2000" dirty="0">
              <a:solidFill>
                <a:prstClr val="black"/>
              </a:solidFill>
            </a:endParaRPr>
          </a:p>
          <a:p>
            <a:pPr marL="342900" indent="-342900">
              <a:lnSpc>
                <a:spcPct val="150000"/>
              </a:lnSpc>
              <a:buFont typeface="Wingdings" panose="05000000000000000000" pitchFamily="2" charset="2"/>
              <a:buChar char="§"/>
            </a:pPr>
            <a:r>
              <a:rPr lang="en-GB" sz="2000" dirty="0" smtClean="0">
                <a:solidFill>
                  <a:prstClr val="black"/>
                </a:solidFill>
              </a:rPr>
              <a:t>More than </a:t>
            </a:r>
            <a:r>
              <a:rPr lang="en-GB" sz="2000" b="1" dirty="0" smtClean="0">
                <a:solidFill>
                  <a:prstClr val="black"/>
                </a:solidFill>
              </a:rPr>
              <a:t>50% Micro-finance </a:t>
            </a:r>
            <a:r>
              <a:rPr lang="en-GB" sz="2000" dirty="0" smtClean="0">
                <a:solidFill>
                  <a:prstClr val="black"/>
                </a:solidFill>
              </a:rPr>
              <a:t>loans were received by women. </a:t>
            </a:r>
          </a:p>
          <a:p>
            <a:pPr marL="342900" indent="-342900">
              <a:lnSpc>
                <a:spcPct val="150000"/>
              </a:lnSpc>
              <a:buFont typeface="Wingdings" panose="05000000000000000000" pitchFamily="2" charset="2"/>
              <a:buChar char="§"/>
            </a:pPr>
            <a:r>
              <a:rPr lang="en-GB" sz="2000" dirty="0" smtClean="0">
                <a:solidFill>
                  <a:prstClr val="black"/>
                </a:solidFill>
              </a:rPr>
              <a:t>Women’s participation </a:t>
            </a:r>
            <a:r>
              <a:rPr lang="en-GB" sz="2000" dirty="0">
                <a:solidFill>
                  <a:prstClr val="black"/>
                </a:solidFill>
              </a:rPr>
              <a:t>in local level institutions </a:t>
            </a:r>
            <a:r>
              <a:rPr lang="en-GB" sz="2000" dirty="0" smtClean="0">
                <a:solidFill>
                  <a:prstClr val="black"/>
                </a:solidFill>
              </a:rPr>
              <a:t>varied</a:t>
            </a:r>
            <a:r>
              <a:rPr lang="en-GB" sz="2000" dirty="0">
                <a:solidFill>
                  <a:prstClr val="black"/>
                </a:solidFill>
              </a:rPr>
              <a:t>;</a:t>
            </a:r>
            <a:r>
              <a:rPr lang="en-GB" sz="2000" dirty="0" smtClean="0">
                <a:solidFill>
                  <a:prstClr val="black"/>
                </a:solidFill>
              </a:rPr>
              <a:t> yet, </a:t>
            </a:r>
            <a:r>
              <a:rPr lang="en-GB" sz="2000" b="1" dirty="0">
                <a:solidFill>
                  <a:prstClr val="black"/>
                </a:solidFill>
              </a:rPr>
              <a:t>effectiveness was not detected</a:t>
            </a:r>
            <a:r>
              <a:rPr lang="en-GB" sz="2000" dirty="0">
                <a:solidFill>
                  <a:prstClr val="black"/>
                </a:solidFill>
              </a:rPr>
              <a:t>.</a:t>
            </a:r>
            <a:endParaRPr lang="en-GB" sz="2000" dirty="0" smtClean="0">
              <a:solidFill>
                <a:prstClr val="black"/>
              </a:solidFill>
            </a:endParaRPr>
          </a:p>
          <a:p>
            <a:pPr marL="342900" indent="-342900">
              <a:lnSpc>
                <a:spcPct val="150000"/>
              </a:lnSpc>
              <a:buFont typeface="Wingdings" panose="05000000000000000000" pitchFamily="2" charset="2"/>
              <a:buChar char="§"/>
            </a:pPr>
            <a:r>
              <a:rPr lang="en-GB" sz="2000" b="1" dirty="0" smtClean="0">
                <a:solidFill>
                  <a:prstClr val="black"/>
                </a:solidFill>
              </a:rPr>
              <a:t>Participation in community development </a:t>
            </a:r>
            <a:r>
              <a:rPr lang="en-GB" sz="2000" dirty="0" smtClean="0">
                <a:solidFill>
                  <a:prstClr val="black"/>
                </a:solidFill>
              </a:rPr>
              <a:t>associations and non-traditional activities was </a:t>
            </a:r>
            <a:r>
              <a:rPr lang="en-GB" sz="2000" b="1" dirty="0" smtClean="0">
                <a:solidFill>
                  <a:prstClr val="black"/>
                </a:solidFill>
              </a:rPr>
              <a:t>very low</a:t>
            </a:r>
            <a:r>
              <a:rPr lang="en-GB" sz="2000" dirty="0" smtClean="0">
                <a:solidFill>
                  <a:prstClr val="black"/>
                </a:solidFill>
              </a:rPr>
              <a:t>.</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560152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Gender</a:t>
            </a:r>
            <a:endParaRPr lang="en-US" dirty="0">
              <a:solidFill>
                <a:schemeClr val="accent4">
                  <a:lumMod val="75000"/>
                </a:schemeClr>
              </a:solidFill>
            </a:endParaRPr>
          </a:p>
        </p:txBody>
      </p:sp>
      <p:sp>
        <p:nvSpPr>
          <p:cNvPr id="2" name="TextBox 1"/>
          <p:cNvSpPr txBox="1"/>
          <p:nvPr/>
        </p:nvSpPr>
        <p:spPr>
          <a:xfrm>
            <a:off x="838200" y="1690687"/>
            <a:ext cx="6974305" cy="4247317"/>
          </a:xfrm>
          <a:prstGeom prst="rect">
            <a:avLst/>
          </a:prstGeom>
          <a:noFill/>
        </p:spPr>
        <p:txBody>
          <a:bodyPr wrap="square" rtlCol="0">
            <a:spAutoFit/>
          </a:bodyPr>
          <a:lstStyle/>
          <a:p>
            <a:pPr>
              <a:lnSpc>
                <a:spcPct val="150000"/>
              </a:lnSpc>
            </a:pPr>
            <a:r>
              <a:rPr lang="en-GB" sz="2000" b="1" dirty="0" smtClean="0"/>
              <a:t>Recommendations</a:t>
            </a:r>
          </a:p>
          <a:p>
            <a:pPr marL="342900" indent="-342900" algn="just">
              <a:lnSpc>
                <a:spcPct val="150000"/>
              </a:lnSpc>
              <a:buFont typeface="Wingdings" panose="05000000000000000000" pitchFamily="2" charset="2"/>
              <a:buChar char="§"/>
            </a:pPr>
            <a:r>
              <a:rPr lang="en-US" sz="2000" dirty="0" smtClean="0">
                <a:solidFill>
                  <a:srgbClr val="000000"/>
                </a:solidFill>
                <a:latin typeface="Times New Roman" panose="02020603050405020304" pitchFamily="18" charset="0"/>
                <a:ea typeface="Arial" panose="020B0604020202020204" pitchFamily="34" charset="0"/>
              </a:rPr>
              <a:t>Conducting initial </a:t>
            </a:r>
            <a:r>
              <a:rPr lang="en-US" sz="2000" b="1" dirty="0">
                <a:solidFill>
                  <a:srgbClr val="000000"/>
                </a:solidFill>
                <a:latin typeface="Times New Roman" panose="02020603050405020304" pitchFamily="18" charset="0"/>
                <a:ea typeface="Arial" panose="020B0604020202020204" pitchFamily="34" charset="0"/>
              </a:rPr>
              <a:t>needs assessments </a:t>
            </a:r>
            <a:r>
              <a:rPr lang="en-US" sz="2000" dirty="0" smtClean="0">
                <a:solidFill>
                  <a:srgbClr val="000000"/>
                </a:solidFill>
                <a:latin typeface="Times New Roman" panose="02020603050405020304" pitchFamily="18" charset="0"/>
                <a:ea typeface="Arial" panose="020B0604020202020204" pitchFamily="34" charset="0"/>
              </a:rPr>
              <a:t>for targeted groups. </a:t>
            </a:r>
            <a:endParaRPr lang="en-US" sz="2000" dirty="0">
              <a:solidFill>
                <a:srgbClr val="000000"/>
              </a:solidFill>
              <a:latin typeface="Times New Roman" panose="02020603050405020304" pitchFamily="18" charset="0"/>
              <a:ea typeface="Arial" panose="020B0604020202020204" pitchFamily="34" charset="0"/>
            </a:endParaRPr>
          </a:p>
          <a:p>
            <a:pPr marL="342900" lvl="0" indent="-342900" algn="just">
              <a:lnSpc>
                <a:spcPct val="150000"/>
              </a:lnSpc>
              <a:buFont typeface="Wingdings" panose="05000000000000000000" pitchFamily="2" charset="2"/>
              <a:buChar char="§"/>
            </a:pPr>
            <a:r>
              <a:rPr lang="en-US" sz="2000" dirty="0" smtClean="0">
                <a:solidFill>
                  <a:srgbClr val="000000"/>
                </a:solidFill>
                <a:latin typeface="Times New Roman" panose="02020603050405020304" pitchFamily="18" charset="0"/>
                <a:ea typeface="Arial" panose="020B0604020202020204" pitchFamily="34" charset="0"/>
              </a:rPr>
              <a:t>Integrating </a:t>
            </a:r>
            <a:r>
              <a:rPr lang="en-US" sz="2000" b="1" dirty="0" smtClean="0">
                <a:solidFill>
                  <a:srgbClr val="000000"/>
                </a:solidFill>
                <a:latin typeface="Times New Roman" panose="02020603050405020304" pitchFamily="18" charset="0"/>
                <a:ea typeface="Arial" panose="020B0604020202020204" pitchFamily="34" charset="0"/>
              </a:rPr>
              <a:t>gender </a:t>
            </a:r>
            <a:r>
              <a:rPr lang="en-US" sz="2000" b="1" dirty="0">
                <a:solidFill>
                  <a:srgbClr val="000000"/>
                </a:solidFill>
                <a:latin typeface="Times New Roman" panose="02020603050405020304" pitchFamily="18" charset="0"/>
                <a:ea typeface="Arial" panose="020B0604020202020204" pitchFamily="34" charset="0"/>
              </a:rPr>
              <a:t>analysis </a:t>
            </a:r>
            <a:r>
              <a:rPr lang="en-US" sz="2000" b="1" dirty="0" smtClean="0">
                <a:solidFill>
                  <a:srgbClr val="000000"/>
                </a:solidFill>
                <a:latin typeface="Times New Roman" panose="02020603050405020304" pitchFamily="18" charset="0"/>
                <a:ea typeface="Arial" panose="020B0604020202020204" pitchFamily="34" charset="0"/>
              </a:rPr>
              <a:t>and </a:t>
            </a:r>
            <a:r>
              <a:rPr lang="en-US" sz="2000" b="1" dirty="0">
                <a:solidFill>
                  <a:srgbClr val="000000"/>
                </a:solidFill>
                <a:latin typeface="Times New Roman" panose="02020603050405020304" pitchFamily="18" charset="0"/>
                <a:ea typeface="Arial" panose="020B0604020202020204" pitchFamily="34" charset="0"/>
              </a:rPr>
              <a:t>strategy</a:t>
            </a:r>
            <a:r>
              <a:rPr lang="en-US" sz="2000" dirty="0">
                <a:solidFill>
                  <a:srgbClr val="000000"/>
                </a:solidFill>
                <a:latin typeface="Times New Roman" panose="02020603050405020304" pitchFamily="18" charset="0"/>
                <a:ea typeface="Arial" panose="020B0604020202020204" pitchFamily="34" charset="0"/>
              </a:rPr>
              <a:t> into projects’ planning </a:t>
            </a:r>
            <a:r>
              <a:rPr lang="en-US" sz="2000" dirty="0" smtClean="0">
                <a:solidFill>
                  <a:srgbClr val="000000"/>
                </a:solidFill>
                <a:latin typeface="Times New Roman" panose="02020603050405020304" pitchFamily="18" charset="0"/>
                <a:ea typeface="Arial" panose="020B0604020202020204" pitchFamily="34" charset="0"/>
              </a:rPr>
              <a:t>and design. </a:t>
            </a:r>
          </a:p>
          <a:p>
            <a:pPr marL="342900" marR="0" lvl="0" indent="-342900" algn="just">
              <a:lnSpc>
                <a:spcPct val="150000"/>
              </a:lnSpc>
              <a:spcBef>
                <a:spcPts val="0"/>
              </a:spcBef>
              <a:spcAft>
                <a:spcPts val="0"/>
              </a:spcAft>
              <a:buFont typeface="Wingdings" panose="05000000000000000000" pitchFamily="2" charset="2"/>
              <a:buChar char="§"/>
            </a:pPr>
            <a:r>
              <a:rPr lang="en-US" sz="2000" dirty="0" smtClean="0">
                <a:solidFill>
                  <a:srgbClr val="000000"/>
                </a:solidFill>
                <a:latin typeface="Times New Roman" panose="02020603050405020304" pitchFamily="18" charset="0"/>
                <a:ea typeface="Arial" panose="020B0604020202020204" pitchFamily="34" charset="0"/>
              </a:rPr>
              <a:t>Strengthening </a:t>
            </a:r>
            <a:r>
              <a:rPr lang="en-US" sz="2000" dirty="0">
                <a:solidFill>
                  <a:srgbClr val="000000"/>
                </a:solidFill>
                <a:latin typeface="Times New Roman" panose="02020603050405020304" pitchFamily="18" charset="0"/>
                <a:ea typeface="Arial" panose="020B0604020202020204" pitchFamily="34" charset="0"/>
              </a:rPr>
              <a:t>women groups to counter </a:t>
            </a:r>
            <a:r>
              <a:rPr lang="en-US" sz="2000" b="1" dirty="0">
                <a:solidFill>
                  <a:srgbClr val="000000"/>
                </a:solidFill>
                <a:latin typeface="Times New Roman" panose="02020603050405020304" pitchFamily="18" charset="0"/>
                <a:ea typeface="Arial" panose="020B0604020202020204" pitchFamily="34" charset="0"/>
              </a:rPr>
              <a:t>adverse cultural barriers </a:t>
            </a:r>
            <a:r>
              <a:rPr lang="en-US" sz="2000" dirty="0">
                <a:solidFill>
                  <a:srgbClr val="000000"/>
                </a:solidFill>
                <a:latin typeface="Times New Roman" panose="02020603050405020304" pitchFamily="18" charset="0"/>
                <a:ea typeface="Arial" panose="020B0604020202020204" pitchFamily="34" charset="0"/>
              </a:rPr>
              <a:t>towards their full participation in </a:t>
            </a:r>
            <a:r>
              <a:rPr lang="en-US" sz="2000" dirty="0" smtClean="0">
                <a:solidFill>
                  <a:srgbClr val="000000"/>
                </a:solidFill>
                <a:latin typeface="Times New Roman" panose="02020603050405020304" pitchFamily="18" charset="0"/>
                <a:ea typeface="Arial" panose="020B0604020202020204" pitchFamily="34" charset="0"/>
              </a:rPr>
              <a:t>rural </a:t>
            </a:r>
            <a:r>
              <a:rPr lang="en-US" sz="2000" dirty="0">
                <a:solidFill>
                  <a:srgbClr val="000000"/>
                </a:solidFill>
                <a:latin typeface="Times New Roman" panose="02020603050405020304" pitchFamily="18" charset="0"/>
                <a:ea typeface="Arial" panose="020B0604020202020204" pitchFamily="34" charset="0"/>
              </a:rPr>
              <a:t>activities. </a:t>
            </a:r>
            <a:endParaRPr lang="en-US" sz="2000" dirty="0">
              <a:solidFill>
                <a:srgbClr val="000000"/>
              </a:solidFill>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en-US" sz="2000" dirty="0">
                <a:solidFill>
                  <a:srgbClr val="000000"/>
                </a:solidFill>
                <a:latin typeface="Times New Roman" panose="02020603050405020304" pitchFamily="18" charset="0"/>
                <a:ea typeface="Arial" panose="020B0604020202020204" pitchFamily="34" charset="0"/>
              </a:rPr>
              <a:t>Giving more emphasis on </a:t>
            </a:r>
            <a:r>
              <a:rPr lang="en-US" sz="2000" b="1" dirty="0" smtClean="0">
                <a:solidFill>
                  <a:srgbClr val="000000"/>
                </a:solidFill>
                <a:latin typeface="Times New Roman" panose="02020603050405020304" pitchFamily="18" charset="0"/>
                <a:ea typeface="Arial" panose="020B0604020202020204" pitchFamily="34" charset="0"/>
              </a:rPr>
              <a:t>reaching out to </a:t>
            </a:r>
            <a:r>
              <a:rPr lang="en-US" sz="2000" b="1" dirty="0">
                <a:solidFill>
                  <a:srgbClr val="000000"/>
                </a:solidFill>
                <a:latin typeface="Times New Roman" panose="02020603050405020304" pitchFamily="18" charset="0"/>
                <a:ea typeface="Arial" panose="020B0604020202020204" pitchFamily="34" charset="0"/>
              </a:rPr>
              <a:t>educated rural women </a:t>
            </a:r>
            <a:r>
              <a:rPr lang="en-US" sz="2000" dirty="0">
                <a:solidFill>
                  <a:srgbClr val="000000"/>
                </a:solidFill>
                <a:latin typeface="Times New Roman" panose="02020603050405020304" pitchFamily="18" charset="0"/>
                <a:ea typeface="Arial" panose="020B0604020202020204" pitchFamily="34" charset="0"/>
              </a:rPr>
              <a:t>across all activities </a:t>
            </a:r>
            <a:r>
              <a:rPr lang="en-US" sz="2000" dirty="0" smtClean="0">
                <a:solidFill>
                  <a:srgbClr val="000000"/>
                </a:solidFill>
                <a:latin typeface="Times New Roman" panose="02020603050405020304" pitchFamily="18" charset="0"/>
                <a:ea typeface="Arial" panose="020B0604020202020204" pitchFamily="34" charset="0"/>
              </a:rPr>
              <a:t>to increase </a:t>
            </a:r>
            <a:r>
              <a:rPr lang="en-US" sz="2000" dirty="0">
                <a:solidFill>
                  <a:srgbClr val="000000"/>
                </a:solidFill>
                <a:latin typeface="Times New Roman" panose="02020603050405020304" pitchFamily="18" charset="0"/>
                <a:ea typeface="Arial" panose="020B0604020202020204" pitchFamily="34" charset="0"/>
              </a:rPr>
              <a:t>women involvement in non-traditional activities</a:t>
            </a:r>
            <a:r>
              <a:rPr lang="en-US" sz="2000" dirty="0" smtClean="0">
                <a:solidFill>
                  <a:srgbClr val="000000"/>
                </a:solidFill>
                <a:latin typeface="Times New Roman" panose="02020603050405020304" pitchFamily="18" charset="0"/>
                <a:ea typeface="Arial" panose="020B0604020202020204" pitchFamily="34" charset="0"/>
              </a:rPr>
              <a:t>.</a:t>
            </a:r>
            <a:endParaRPr lang="en-US" sz="2000" dirty="0">
              <a:solidFill>
                <a:srgbClr val="000000"/>
              </a:solidFill>
              <a:latin typeface="Arial" panose="020B0604020202020204" pitchFamily="34" charset="0"/>
              <a:ea typeface="Arial" panose="020B0604020202020204" pitchFamily="34" charset="0"/>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3" name="Picture 2"/>
          <p:cNvPicPr>
            <a:picLocks noChangeAspect="1"/>
          </p:cNvPicPr>
          <p:nvPr/>
        </p:nvPicPr>
        <p:blipFill>
          <a:blip r:embed="rId4"/>
          <a:stretch>
            <a:fillRect/>
          </a:stretch>
        </p:blipFill>
        <p:spPr>
          <a:xfrm>
            <a:off x="8085221" y="2145243"/>
            <a:ext cx="3615121" cy="3485534"/>
          </a:xfrm>
          <a:prstGeom prst="rect">
            <a:avLst/>
          </a:prstGeom>
        </p:spPr>
      </p:pic>
    </p:spTree>
    <p:extLst>
      <p:ext uri="{BB962C8B-B14F-4D97-AF65-F5344CB8AC3E}">
        <p14:creationId xmlns:p14="http://schemas.microsoft.com/office/powerpoint/2010/main" val="2751796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a:solidFill>
                  <a:srgbClr val="FFC000">
                    <a:lumMod val="75000"/>
                  </a:srgbClr>
                </a:solidFill>
              </a:rPr>
              <a:t>General Areas for </a:t>
            </a:r>
            <a:r>
              <a:rPr lang="en-US" sz="3600" b="1" spc="-50" dirty="0" smtClean="0">
                <a:solidFill>
                  <a:srgbClr val="FFC000">
                    <a:lumMod val="75000"/>
                  </a:srgbClr>
                </a:solidFill>
              </a:rPr>
              <a:t>Improvements</a:t>
            </a:r>
            <a:endParaRPr lang="en-US" dirty="0">
              <a:solidFill>
                <a:schemeClr val="accent4">
                  <a:lumMod val="75000"/>
                </a:schemeClr>
              </a:solidFill>
            </a:endParaRPr>
          </a:p>
        </p:txBody>
      </p:sp>
      <p:sp>
        <p:nvSpPr>
          <p:cNvPr id="2" name="TextBox 1"/>
          <p:cNvSpPr txBox="1"/>
          <p:nvPr/>
        </p:nvSpPr>
        <p:spPr>
          <a:xfrm>
            <a:off x="838200" y="1690687"/>
            <a:ext cx="10304288" cy="3739485"/>
          </a:xfrm>
          <a:prstGeom prst="rect">
            <a:avLst/>
          </a:prstGeom>
          <a:noFill/>
        </p:spPr>
        <p:txBody>
          <a:bodyPr wrap="square" rtlCol="0">
            <a:spAutoFit/>
          </a:bodyPr>
          <a:lstStyle/>
          <a:p>
            <a:pPr>
              <a:lnSpc>
                <a:spcPct val="150000"/>
              </a:lnSpc>
            </a:pPr>
            <a:endParaRPr lang="en-GB" sz="2000" b="1" dirty="0" smtClean="0"/>
          </a:p>
          <a:p>
            <a:pPr marL="342900" indent="-342900" algn="just">
              <a:lnSpc>
                <a:spcPct val="115000"/>
              </a:lnSpc>
              <a:buFont typeface="Wingdings" panose="05000000000000000000" pitchFamily="2" charset="2"/>
              <a:buChar char="§"/>
            </a:pPr>
            <a:r>
              <a:rPr lang="en-US" sz="2000" b="1" dirty="0" smtClean="0">
                <a:solidFill>
                  <a:srgbClr val="000000"/>
                </a:solidFill>
                <a:latin typeface="Times New Roman" panose="02020603050405020304" pitchFamily="18" charset="0"/>
                <a:ea typeface="Arial" panose="020B0604020202020204" pitchFamily="34" charset="0"/>
              </a:rPr>
              <a:t>Situation analyses </a:t>
            </a:r>
            <a:r>
              <a:rPr lang="en-US" sz="2000" dirty="0" smtClean="0">
                <a:solidFill>
                  <a:srgbClr val="000000"/>
                </a:solidFill>
                <a:latin typeface="Times New Roman" panose="02020603050405020304" pitchFamily="18" charset="0"/>
                <a:ea typeface="Arial" panose="020B0604020202020204" pitchFamily="34" charset="0"/>
              </a:rPr>
              <a:t>and </a:t>
            </a:r>
            <a:r>
              <a:rPr lang="en-US" sz="2000" b="1" dirty="0" smtClean="0">
                <a:solidFill>
                  <a:srgbClr val="000000"/>
                </a:solidFill>
                <a:latin typeface="Times New Roman" panose="02020603050405020304" pitchFamily="18" charset="0"/>
                <a:ea typeface="Arial" panose="020B0604020202020204" pitchFamily="34" charset="0"/>
              </a:rPr>
              <a:t>needs </a:t>
            </a:r>
            <a:r>
              <a:rPr lang="en-US" sz="2000" b="1" dirty="0">
                <a:solidFill>
                  <a:srgbClr val="000000"/>
                </a:solidFill>
                <a:latin typeface="Times New Roman" panose="02020603050405020304" pitchFamily="18" charset="0"/>
                <a:ea typeface="Arial" panose="020B0604020202020204" pitchFamily="34" charset="0"/>
              </a:rPr>
              <a:t>assessments </a:t>
            </a:r>
            <a:r>
              <a:rPr lang="en-US" sz="2000" dirty="0" smtClean="0">
                <a:solidFill>
                  <a:srgbClr val="000000"/>
                </a:solidFill>
                <a:latin typeface="Times New Roman" panose="02020603050405020304" pitchFamily="18" charset="0"/>
                <a:ea typeface="Arial" panose="020B0604020202020204" pitchFamily="34" charset="0"/>
              </a:rPr>
              <a:t>for optimal models of intervention. </a:t>
            </a:r>
          </a:p>
          <a:p>
            <a:pPr marL="342900" indent="-342900" algn="just">
              <a:lnSpc>
                <a:spcPct val="115000"/>
              </a:lnSpc>
              <a:buFont typeface="Wingdings" panose="05000000000000000000" pitchFamily="2" charset="2"/>
              <a:buChar char="§"/>
            </a:pPr>
            <a:endParaRPr lang="en-US" sz="2000" dirty="0" smtClean="0">
              <a:solidFill>
                <a:srgbClr val="000000"/>
              </a:solidFill>
              <a:latin typeface="Times New Roman" panose="02020603050405020304" pitchFamily="18" charset="0"/>
              <a:ea typeface="Arial" panose="020B0604020202020204" pitchFamily="34" charset="0"/>
            </a:endParaRPr>
          </a:p>
          <a:p>
            <a:pPr marL="342900" indent="-342900" algn="just">
              <a:lnSpc>
                <a:spcPct val="115000"/>
              </a:lnSpc>
              <a:buFont typeface="Wingdings" panose="05000000000000000000" pitchFamily="2" charset="2"/>
              <a:buChar char="§"/>
            </a:pPr>
            <a:r>
              <a:rPr lang="en-US" sz="2000" b="1" dirty="0" smtClean="0">
                <a:solidFill>
                  <a:srgbClr val="000000"/>
                </a:solidFill>
                <a:latin typeface="Times New Roman" panose="02020603050405020304" pitchFamily="18" charset="0"/>
                <a:ea typeface="Arial" panose="020B0604020202020204" pitchFamily="34" charset="0"/>
              </a:rPr>
              <a:t>Participatory planning</a:t>
            </a:r>
            <a:r>
              <a:rPr lang="en-US" sz="2000" dirty="0" smtClean="0">
                <a:solidFill>
                  <a:srgbClr val="000000"/>
                </a:solidFill>
                <a:latin typeface="Times New Roman" panose="02020603050405020304" pitchFamily="18" charset="0"/>
                <a:ea typeface="Arial" panose="020B0604020202020204" pitchFamily="34" charset="0"/>
              </a:rPr>
              <a:t> and design is highly advisable.</a:t>
            </a:r>
            <a:endParaRPr lang="en-US" sz="2000" dirty="0">
              <a:solidFill>
                <a:srgbClr val="000000"/>
              </a:solidFill>
              <a:latin typeface="Times New Roman" panose="02020603050405020304" pitchFamily="18" charset="0"/>
              <a:ea typeface="Arial" panose="020B0604020202020204" pitchFamily="34" charset="0"/>
            </a:endParaRPr>
          </a:p>
          <a:p>
            <a:pPr marL="342900" lvl="0" indent="-342900" algn="just">
              <a:lnSpc>
                <a:spcPct val="115000"/>
              </a:lnSpc>
              <a:buFont typeface="Wingdings" panose="05000000000000000000" pitchFamily="2" charset="2"/>
              <a:buChar char="§"/>
            </a:pPr>
            <a:endParaRPr lang="en-US" sz="2000" dirty="0" smtClean="0">
              <a:solidFill>
                <a:srgbClr val="000000"/>
              </a:solidFill>
              <a:latin typeface="Times New Roman" panose="02020603050405020304" pitchFamily="18" charset="0"/>
              <a:ea typeface="Arial" panose="020B0604020202020204" pitchFamily="34" charset="0"/>
            </a:endParaRPr>
          </a:p>
          <a:p>
            <a:pPr marL="342900" lvl="0" indent="-342900" algn="just">
              <a:lnSpc>
                <a:spcPct val="115000"/>
              </a:lnSpc>
              <a:buFont typeface="Wingdings" panose="05000000000000000000" pitchFamily="2" charset="2"/>
              <a:buChar char="§"/>
            </a:pPr>
            <a:r>
              <a:rPr lang="en-US" sz="2000" b="1" dirty="0" smtClean="0">
                <a:solidFill>
                  <a:srgbClr val="000000"/>
                </a:solidFill>
                <a:latin typeface="Times New Roman" panose="02020603050405020304" pitchFamily="18" charset="0"/>
                <a:ea typeface="Arial" panose="020B0604020202020204" pitchFamily="34" charset="0"/>
              </a:rPr>
              <a:t>Efficiency concerns </a:t>
            </a:r>
            <a:r>
              <a:rPr lang="en-US" sz="2000" dirty="0" smtClean="0">
                <a:solidFill>
                  <a:srgbClr val="000000"/>
                </a:solidFill>
                <a:latin typeface="Times New Roman" panose="02020603050405020304" pitchFamily="18" charset="0"/>
                <a:ea typeface="Arial" panose="020B0604020202020204" pitchFamily="34" charset="0"/>
              </a:rPr>
              <a:t>regarding resource allocations and capacities of local-level organizations. </a:t>
            </a:r>
          </a:p>
          <a:p>
            <a:pPr lvl="0" algn="just">
              <a:lnSpc>
                <a:spcPct val="115000"/>
              </a:lnSpc>
            </a:pPr>
            <a:endParaRPr lang="en-US" sz="2000" dirty="0">
              <a:solidFill>
                <a:srgbClr val="000000"/>
              </a:solidFill>
              <a:latin typeface="Arial" panose="020B0604020202020204" pitchFamily="34" charset="0"/>
              <a:ea typeface="Arial" panose="020B0604020202020204" pitchFamily="34" charset="0"/>
            </a:endParaRPr>
          </a:p>
          <a:p>
            <a:pPr marL="342900" marR="0" lvl="0" indent="-342900" algn="just">
              <a:lnSpc>
                <a:spcPct val="115000"/>
              </a:lnSpc>
              <a:spcBef>
                <a:spcPts val="0"/>
              </a:spcBef>
              <a:spcAft>
                <a:spcPts val="0"/>
              </a:spcAft>
              <a:buFont typeface="Wingdings" panose="05000000000000000000" pitchFamily="2" charset="2"/>
              <a:buChar char="§"/>
            </a:pPr>
            <a:r>
              <a:rPr lang="en-US" sz="2000" dirty="0" smtClean="0">
                <a:solidFill>
                  <a:srgbClr val="000000"/>
                </a:solidFill>
                <a:latin typeface="Times New Roman" panose="02020603050405020304" pitchFamily="18" charset="0"/>
                <a:ea typeface="Arial" panose="020B0604020202020204" pitchFamily="34" charset="0"/>
              </a:rPr>
              <a:t>Adoption of </a:t>
            </a:r>
            <a:r>
              <a:rPr lang="en-US" sz="2000" b="1" dirty="0" smtClean="0">
                <a:solidFill>
                  <a:srgbClr val="000000"/>
                </a:solidFill>
                <a:latin typeface="Times New Roman" panose="02020603050405020304" pitchFamily="18" charset="0"/>
                <a:ea typeface="Arial" panose="020B0604020202020204" pitchFamily="34" charset="0"/>
              </a:rPr>
              <a:t>integrated management approach </a:t>
            </a:r>
            <a:r>
              <a:rPr lang="en-US" sz="2000" dirty="0" smtClean="0">
                <a:solidFill>
                  <a:srgbClr val="000000"/>
                </a:solidFill>
                <a:latin typeface="Times New Roman" panose="02020603050405020304" pitchFamily="18" charset="0"/>
                <a:ea typeface="Arial" panose="020B0604020202020204" pitchFamily="34" charset="0"/>
              </a:rPr>
              <a:t>to enhance effectiveness and sustainability. </a:t>
            </a:r>
            <a:r>
              <a:rPr lang="de-DE" sz="2000" dirty="0">
                <a:solidFill>
                  <a:srgbClr val="000000"/>
                </a:solidFill>
                <a:latin typeface="MS Gothic" panose="020B0609070205080204" pitchFamily="49" charset="-128"/>
                <a:ea typeface="Arial" panose="020B0604020202020204" pitchFamily="34" charset="0"/>
                <a:cs typeface="MS Gothic" panose="020B0609070205080204" pitchFamily="49" charset="-128"/>
              </a:rPr>
              <a:t> </a:t>
            </a:r>
            <a:r>
              <a:rPr lang="de-DE" sz="2000" dirty="0" smtClean="0">
                <a:solidFill>
                  <a:srgbClr val="000000"/>
                </a:solidFill>
                <a:latin typeface="MS Gothic" panose="020B0609070205080204" pitchFamily="49" charset="-128"/>
                <a:ea typeface="Arial" panose="020B0604020202020204" pitchFamily="34" charset="0"/>
                <a:cs typeface="MS Gothic" panose="020B0609070205080204" pitchFamily="49" charset="-128"/>
              </a:rPr>
              <a:t> </a:t>
            </a:r>
          </a:p>
          <a:p>
            <a:pPr marR="0" lvl="0" algn="just">
              <a:lnSpc>
                <a:spcPct val="115000"/>
              </a:lnSpc>
              <a:spcBef>
                <a:spcPts val="0"/>
              </a:spcBef>
              <a:spcAft>
                <a:spcPts val="0"/>
              </a:spcAft>
            </a:pPr>
            <a:endParaRPr lang="en-US" sz="2000" dirty="0">
              <a:solidFill>
                <a:srgbClr val="000000"/>
              </a:solidFill>
              <a:latin typeface="Arial" panose="020B0604020202020204" pitchFamily="34" charset="0"/>
              <a:ea typeface="Arial" panose="020B0604020202020204" pitchFamily="34" charset="0"/>
            </a:endParaRPr>
          </a:p>
          <a:p>
            <a:pPr marL="342900" marR="0" lvl="0" indent="-342900" algn="just">
              <a:lnSpc>
                <a:spcPct val="115000"/>
              </a:lnSpc>
              <a:spcBef>
                <a:spcPts val="0"/>
              </a:spcBef>
              <a:spcAft>
                <a:spcPts val="0"/>
              </a:spcAft>
              <a:buFont typeface="Wingdings" panose="05000000000000000000" pitchFamily="2" charset="2"/>
              <a:buChar char="§"/>
            </a:pPr>
            <a:r>
              <a:rPr lang="en-US" sz="2000" dirty="0" smtClean="0">
                <a:solidFill>
                  <a:srgbClr val="000000"/>
                </a:solidFill>
                <a:latin typeface="Times New Roman" panose="02020603050405020304" pitchFamily="18" charset="0"/>
                <a:ea typeface="Arial" panose="020B0604020202020204" pitchFamily="34" charset="0"/>
              </a:rPr>
              <a:t>Enhanced </a:t>
            </a:r>
            <a:r>
              <a:rPr lang="en-US" sz="2000" b="1" dirty="0" smtClean="0">
                <a:solidFill>
                  <a:srgbClr val="000000"/>
                </a:solidFill>
                <a:latin typeface="Times New Roman" panose="02020603050405020304" pitchFamily="18" charset="0"/>
                <a:ea typeface="Arial" panose="020B0604020202020204" pitchFamily="34" charset="0"/>
              </a:rPr>
              <a:t>coordination</a:t>
            </a:r>
            <a:r>
              <a:rPr lang="en-US" sz="2000" dirty="0" smtClean="0">
                <a:solidFill>
                  <a:srgbClr val="000000"/>
                </a:solidFill>
                <a:latin typeface="Times New Roman" panose="02020603050405020304" pitchFamily="18" charset="0"/>
                <a:ea typeface="Arial" panose="020B0604020202020204" pitchFamily="34" charset="0"/>
              </a:rPr>
              <a:t> with national counterparts to </a:t>
            </a:r>
            <a:r>
              <a:rPr lang="en-US" sz="2000" b="1" dirty="0" smtClean="0">
                <a:solidFill>
                  <a:srgbClr val="000000"/>
                </a:solidFill>
                <a:latin typeface="Times New Roman" panose="02020603050405020304" pitchFamily="18" charset="0"/>
                <a:ea typeface="Arial" panose="020B0604020202020204" pitchFamily="34" charset="0"/>
              </a:rPr>
              <a:t>identify and scale-up successful models</a:t>
            </a:r>
            <a:r>
              <a:rPr lang="en-US" sz="2000" dirty="0" smtClean="0">
                <a:solidFill>
                  <a:srgbClr val="000000"/>
                </a:solidFill>
                <a:latin typeface="Times New Roman" panose="02020603050405020304" pitchFamily="18" charset="0"/>
                <a:ea typeface="Arial" panose="020B0604020202020204" pitchFamily="34" charset="0"/>
              </a:rPr>
              <a:t>.</a:t>
            </a:r>
            <a:endParaRPr lang="en-US" sz="2000" dirty="0">
              <a:solidFill>
                <a:srgbClr val="000000"/>
              </a:solidFill>
              <a:latin typeface="Arial" panose="020B0604020202020204" pitchFamily="34" charset="0"/>
              <a:ea typeface="Arial" panose="020B0604020202020204" pitchFamily="34" charset="0"/>
            </a:endParaRP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626189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896" y="1563252"/>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2516155" y="3131408"/>
            <a:ext cx="7262327" cy="1325563"/>
          </a:xfrm>
        </p:spPr>
        <p:txBody>
          <a:bodyPr/>
          <a:lstStyle/>
          <a:p>
            <a:pPr algn="ctr"/>
            <a:r>
              <a:rPr lang="en-US" sz="3600" b="1" spc="-50" dirty="0" smtClean="0">
                <a:solidFill>
                  <a:srgbClr val="FFC000">
                    <a:lumMod val="75000"/>
                  </a:srgbClr>
                </a:solidFill>
              </a:rPr>
              <a:t>Thank You</a:t>
            </a:r>
            <a:endParaRPr lang="en-US" dirty="0">
              <a:solidFill>
                <a:schemeClr val="accent4">
                  <a:lumMod val="75000"/>
                </a:schemeClr>
              </a:solidFill>
            </a:endParaRPr>
          </a:p>
        </p:txBody>
      </p:sp>
      <p:sp>
        <p:nvSpPr>
          <p:cNvPr id="2" name="TextBox 1"/>
          <p:cNvSpPr txBox="1"/>
          <p:nvPr/>
        </p:nvSpPr>
        <p:spPr>
          <a:xfrm>
            <a:off x="1008531" y="1873152"/>
            <a:ext cx="6420969" cy="1015663"/>
          </a:xfrm>
          <a:prstGeom prst="rect">
            <a:avLst/>
          </a:prstGeom>
          <a:noFill/>
        </p:spPr>
        <p:txBody>
          <a:bodyPr wrap="square" rtlCol="0">
            <a:spAutoFit/>
          </a:bodyPr>
          <a:lstStyle/>
          <a:p>
            <a:pPr algn="just">
              <a:lnSpc>
                <a:spcPct val="150000"/>
              </a:lnSpc>
            </a:pPr>
            <a:endParaRPr lang="en-US" sz="2000" dirty="0" smtClean="0">
              <a:solidFill>
                <a:prstClr val="black"/>
              </a:solidFill>
            </a:endParaRPr>
          </a:p>
          <a:p>
            <a:pPr marL="285750" indent="-285750" algn="just">
              <a:lnSpc>
                <a:spcPct val="150000"/>
              </a:lnSpc>
              <a:buFont typeface="Wingdings" panose="05000000000000000000" pitchFamily="2" charset="2"/>
              <a:buChar char="§"/>
            </a:pPr>
            <a:endParaRPr lang="en-US" sz="2000" dirty="0" smtClean="0">
              <a:solidFill>
                <a:prstClr val="black"/>
              </a:solidFill>
            </a:endParaRPr>
          </a:p>
        </p:txBody>
      </p:sp>
    </p:spTree>
    <p:extLst>
      <p:ext uri="{BB962C8B-B14F-4D97-AF65-F5344CB8AC3E}">
        <p14:creationId xmlns:p14="http://schemas.microsoft.com/office/powerpoint/2010/main" val="134018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a:solidFill>
                  <a:schemeClr val="accent4">
                    <a:lumMod val="75000"/>
                  </a:schemeClr>
                </a:solidFill>
              </a:rPr>
              <a:t>IFAD projects </a:t>
            </a:r>
            <a:r>
              <a:rPr lang="en-US" sz="3600" b="1" spc="-50" dirty="0" smtClean="0">
                <a:solidFill>
                  <a:schemeClr val="accent4">
                    <a:lumMod val="75000"/>
                  </a:schemeClr>
                </a:solidFill>
              </a:rPr>
              <a:t>during the period 2006-2016</a:t>
            </a:r>
            <a:endParaRPr lang="en-US" dirty="0">
              <a:solidFill>
                <a:schemeClr val="accent4">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35494526"/>
              </p:ext>
            </p:extLst>
          </p:nvPr>
        </p:nvGraphicFramePr>
        <p:xfrm>
          <a:off x="838200" y="1730179"/>
          <a:ext cx="9874523" cy="4114548"/>
        </p:xfrm>
        <a:graphic>
          <a:graphicData uri="http://schemas.openxmlformats.org/drawingml/2006/table">
            <a:tbl>
              <a:tblPr firstRow="1" firstCol="1" bandRow="1">
                <a:tableStyleId>{F2DE63D5-997A-4646-A377-4702673A728D}</a:tableStyleId>
              </a:tblPr>
              <a:tblGrid>
                <a:gridCol w="865008">
                  <a:extLst>
                    <a:ext uri="{9D8B030D-6E8A-4147-A177-3AD203B41FA5}">
                      <a16:colId xmlns:a16="http://schemas.microsoft.com/office/drawing/2014/main" val="839920606"/>
                    </a:ext>
                  </a:extLst>
                </a:gridCol>
                <a:gridCol w="2269166">
                  <a:extLst>
                    <a:ext uri="{9D8B030D-6E8A-4147-A177-3AD203B41FA5}">
                      <a16:colId xmlns:a16="http://schemas.microsoft.com/office/drawing/2014/main" val="475446148"/>
                    </a:ext>
                  </a:extLst>
                </a:gridCol>
                <a:gridCol w="1348070">
                  <a:extLst>
                    <a:ext uri="{9D8B030D-6E8A-4147-A177-3AD203B41FA5}">
                      <a16:colId xmlns:a16="http://schemas.microsoft.com/office/drawing/2014/main" val="4119014894"/>
                    </a:ext>
                  </a:extLst>
                </a:gridCol>
                <a:gridCol w="1023790">
                  <a:extLst>
                    <a:ext uri="{9D8B030D-6E8A-4147-A177-3AD203B41FA5}">
                      <a16:colId xmlns:a16="http://schemas.microsoft.com/office/drawing/2014/main" val="1403043318"/>
                    </a:ext>
                  </a:extLst>
                </a:gridCol>
                <a:gridCol w="324279">
                  <a:extLst>
                    <a:ext uri="{9D8B030D-6E8A-4147-A177-3AD203B41FA5}">
                      <a16:colId xmlns:a16="http://schemas.microsoft.com/office/drawing/2014/main" val="1076774671"/>
                    </a:ext>
                  </a:extLst>
                </a:gridCol>
                <a:gridCol w="1348070">
                  <a:extLst>
                    <a:ext uri="{9D8B030D-6E8A-4147-A177-3AD203B41FA5}">
                      <a16:colId xmlns:a16="http://schemas.microsoft.com/office/drawing/2014/main" val="1183780362"/>
                    </a:ext>
                  </a:extLst>
                </a:gridCol>
                <a:gridCol w="188011">
                  <a:extLst>
                    <a:ext uri="{9D8B030D-6E8A-4147-A177-3AD203B41FA5}">
                      <a16:colId xmlns:a16="http://schemas.microsoft.com/office/drawing/2014/main" val="2404998753"/>
                    </a:ext>
                  </a:extLst>
                </a:gridCol>
                <a:gridCol w="2508129">
                  <a:extLst>
                    <a:ext uri="{9D8B030D-6E8A-4147-A177-3AD203B41FA5}">
                      <a16:colId xmlns:a16="http://schemas.microsoft.com/office/drawing/2014/main" val="2837769374"/>
                    </a:ext>
                  </a:extLst>
                </a:gridCol>
              </a:tblGrid>
              <a:tr h="386480">
                <a:tc>
                  <a:txBody>
                    <a:bodyPr/>
                    <a:lstStyle/>
                    <a:p>
                      <a:pPr marL="0" marR="0" algn="ctr">
                        <a:lnSpc>
                          <a:spcPct val="115000"/>
                        </a:lnSpc>
                        <a:spcBef>
                          <a:spcPts val="120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a:txBody>
                    <a:bodyPr/>
                    <a:lstStyle/>
                    <a:p>
                      <a:pPr marL="0" marR="0" algn="ctr">
                        <a:lnSpc>
                          <a:spcPct val="115000"/>
                        </a:lnSpc>
                        <a:spcBef>
                          <a:spcPts val="1200"/>
                        </a:spcBef>
                        <a:spcAft>
                          <a:spcPts val="0"/>
                        </a:spcAft>
                      </a:pPr>
                      <a:r>
                        <a:rPr lang="en-US" sz="1600" dirty="0">
                          <a:effectLst/>
                        </a:rPr>
                        <a:t>Project Name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gridSpan="2">
                  <a:txBody>
                    <a:bodyPr/>
                    <a:lstStyle/>
                    <a:p>
                      <a:pPr marL="0" marR="0" algn="ctr">
                        <a:lnSpc>
                          <a:spcPct val="115000"/>
                        </a:lnSpc>
                        <a:spcBef>
                          <a:spcPts val="1200"/>
                        </a:spcBef>
                        <a:spcAft>
                          <a:spcPts val="0"/>
                        </a:spcAft>
                      </a:pPr>
                      <a:r>
                        <a:rPr lang="en-US" sz="1600" dirty="0">
                          <a:effectLst/>
                        </a:rPr>
                        <a:t>Main Area of Intervention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hMerge="1">
                  <a:txBody>
                    <a:bodyPr/>
                    <a:lstStyle/>
                    <a:p>
                      <a:endParaRPr lang="en-US"/>
                    </a:p>
                  </a:txBody>
                  <a:tcPr/>
                </a:tc>
                <a:tc gridSpan="3">
                  <a:txBody>
                    <a:bodyPr/>
                    <a:lstStyle/>
                    <a:p>
                      <a:pPr marL="0" marR="0" algn="ctr">
                        <a:lnSpc>
                          <a:spcPct val="115000"/>
                        </a:lnSpc>
                        <a:spcBef>
                          <a:spcPts val="1200"/>
                        </a:spcBef>
                        <a:spcAft>
                          <a:spcPts val="0"/>
                        </a:spcAft>
                      </a:pPr>
                      <a:r>
                        <a:rPr lang="en-US" sz="1600" dirty="0">
                          <a:effectLst/>
                        </a:rPr>
                        <a:t>Start-End Date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600" dirty="0">
                          <a:effectLst/>
                        </a:rPr>
                        <a:t>Total IFAD Financing </a:t>
                      </a:r>
                      <a:r>
                        <a:rPr lang="en-US" sz="1600" dirty="0" smtClean="0">
                          <a:effectLst/>
                        </a:rPr>
                        <a:t>(US $ millions</a:t>
                      </a:r>
                      <a:r>
                        <a:rPr lang="en-US"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extLst>
                  <a:ext uri="{0D108BD9-81ED-4DB2-BD59-A6C34878D82A}">
                    <a16:rowId xmlns:a16="http://schemas.microsoft.com/office/drawing/2014/main" val="2325601049"/>
                  </a:ext>
                </a:extLst>
              </a:tr>
              <a:tr h="388291">
                <a:tc>
                  <a:txBody>
                    <a:bodyPr/>
                    <a:lstStyle/>
                    <a:p>
                      <a:pPr marL="0" marR="0" algn="ctr">
                        <a:lnSpc>
                          <a:spcPct val="115000"/>
                        </a:lnSpc>
                        <a:spcBef>
                          <a:spcPts val="120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u="none" strike="noStrike" dirty="0" smtClean="0">
                          <a:effectLst/>
                        </a:rPr>
                        <a:t>East</a:t>
                      </a:r>
                      <a:r>
                        <a:rPr lang="en-US" sz="1200" u="none" strike="noStrike" baseline="0" dirty="0" smtClean="0">
                          <a:effectLst/>
                        </a:rPr>
                        <a:t> Delta Newlands Agricultural Services Project</a:t>
                      </a:r>
                      <a:endParaRPr lang="en-US" sz="11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00000"/>
                        </a:lnSpc>
                        <a:spcBef>
                          <a:spcPts val="1200"/>
                        </a:spcBef>
                        <a:spcAft>
                          <a:spcPts val="0"/>
                        </a:spcAft>
                      </a:pPr>
                      <a:r>
                        <a:rPr lang="en-US" sz="1200" dirty="0">
                          <a:effectLst/>
                        </a:rPr>
                        <a:t>Credit and </a:t>
                      </a:r>
                      <a:r>
                        <a:rPr lang="en-US" sz="1200" dirty="0" smtClean="0">
                          <a:effectLst/>
                        </a:rPr>
                        <a:t>Financial </a:t>
                      </a:r>
                      <a:r>
                        <a:rPr lang="en-US" sz="1200" dirty="0">
                          <a:effectLst/>
                        </a:rPr>
                        <a:t>Services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1999 - 2009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25.3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83654234"/>
                  </a:ext>
                </a:extLst>
              </a:tr>
              <a:tr h="322460">
                <a:tc>
                  <a:txBody>
                    <a:bodyPr/>
                    <a:lstStyle/>
                    <a:p>
                      <a:pPr marL="0" marR="0" algn="ctr">
                        <a:lnSpc>
                          <a:spcPct val="115000"/>
                        </a:lnSpc>
                        <a:spcBef>
                          <a:spcPts val="120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dirty="0" err="1">
                          <a:effectLst/>
                        </a:rPr>
                        <a:t>Sohag</a:t>
                      </a:r>
                      <a:r>
                        <a:rPr lang="en-US" sz="1200" dirty="0">
                          <a:effectLst/>
                        </a:rPr>
                        <a:t> Rural Development Project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1200"/>
                        </a:spcBef>
                        <a:spcAft>
                          <a:spcPts val="0"/>
                        </a:spcAft>
                      </a:pPr>
                      <a:r>
                        <a:rPr lang="en-US" sz="1200" dirty="0">
                          <a:effectLst/>
                        </a:rPr>
                        <a:t>Rural Development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2001 - 2008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68804595"/>
                  </a:ext>
                </a:extLst>
              </a:tr>
              <a:tr h="426674">
                <a:tc>
                  <a:txBody>
                    <a:bodyPr/>
                    <a:lstStyle/>
                    <a:p>
                      <a:pPr marL="0" marR="0" algn="ctr">
                        <a:lnSpc>
                          <a:spcPct val="115000"/>
                        </a:lnSpc>
                        <a:spcBef>
                          <a:spcPts val="120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dirty="0">
                          <a:effectLst/>
                        </a:rPr>
                        <a:t>West </a:t>
                      </a:r>
                      <a:r>
                        <a:rPr lang="en-US" sz="1200" dirty="0" err="1">
                          <a:effectLst/>
                        </a:rPr>
                        <a:t>Noubaria</a:t>
                      </a:r>
                      <a:r>
                        <a:rPr lang="en-US" sz="1200" dirty="0">
                          <a:effectLst/>
                        </a:rPr>
                        <a:t> Rural Development Project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1200"/>
                        </a:spcBef>
                        <a:spcAft>
                          <a:spcPts val="0"/>
                        </a:spcAft>
                      </a:pPr>
                      <a:r>
                        <a:rPr lang="en-US" sz="1200" dirty="0">
                          <a:effectLst/>
                        </a:rPr>
                        <a:t>New Settlements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2003 - 2014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18.5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91789987"/>
                  </a:ext>
                </a:extLst>
              </a:tr>
              <a:tr h="581266">
                <a:tc>
                  <a:txBody>
                    <a:bodyPr/>
                    <a:lstStyle/>
                    <a:p>
                      <a:pPr marL="0" marR="0" algn="ctr">
                        <a:lnSpc>
                          <a:spcPct val="115000"/>
                        </a:lnSpc>
                        <a:spcBef>
                          <a:spcPts val="1200"/>
                        </a:spcBef>
                        <a:spcAft>
                          <a:spcPts val="0"/>
                        </a:spcAft>
                      </a:pPr>
                      <a:r>
                        <a:rPr lang="en-US"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dirty="0">
                          <a:effectLst/>
                        </a:rPr>
                        <a:t>Upper Egypt Rural Development Project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1200"/>
                        </a:spcBef>
                        <a:spcAft>
                          <a:spcPts val="0"/>
                        </a:spcAft>
                      </a:pPr>
                      <a:r>
                        <a:rPr lang="en-US" sz="1200" dirty="0">
                          <a:effectLst/>
                        </a:rPr>
                        <a:t>Credit and </a:t>
                      </a:r>
                      <a:r>
                        <a:rPr lang="en-US" sz="1200" dirty="0" smtClean="0">
                          <a:effectLst/>
                        </a:rPr>
                        <a:t>Financial </a:t>
                      </a:r>
                      <a:r>
                        <a:rPr lang="en-US" sz="1200" dirty="0">
                          <a:effectLst/>
                        </a:rPr>
                        <a:t>Services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2007 - 2017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3592209"/>
                  </a:ext>
                </a:extLst>
              </a:tr>
              <a:tr h="413212">
                <a:tc>
                  <a:txBody>
                    <a:bodyPr/>
                    <a:lstStyle/>
                    <a:p>
                      <a:pPr marL="0" marR="0" algn="ctr">
                        <a:lnSpc>
                          <a:spcPct val="115000"/>
                        </a:lnSpc>
                        <a:spcBef>
                          <a:spcPts val="1200"/>
                        </a:spcBef>
                        <a:spcAft>
                          <a:spcPts val="0"/>
                        </a:spcAft>
                      </a:pPr>
                      <a:r>
                        <a:rPr lang="en-US" sz="1200" dirty="0">
                          <a:effectLst/>
                        </a:rPr>
                        <a: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dirty="0">
                          <a:effectLst/>
                        </a:rPr>
                        <a:t>On-farm Irrigation Development Project in the Old lands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1200"/>
                        </a:spcBef>
                        <a:spcAft>
                          <a:spcPts val="0"/>
                        </a:spcAft>
                      </a:pPr>
                      <a:r>
                        <a:rPr lang="en-US" sz="1200" dirty="0">
                          <a:effectLst/>
                        </a:rPr>
                        <a:t>Irrigation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2010 - 2018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48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3092322"/>
                  </a:ext>
                </a:extLst>
              </a:tr>
              <a:tr h="567804">
                <a:tc>
                  <a:txBody>
                    <a:bodyPr/>
                    <a:lstStyle/>
                    <a:p>
                      <a:pPr marL="0" marR="0" algn="ctr">
                        <a:lnSpc>
                          <a:spcPct val="115000"/>
                        </a:lnSpc>
                        <a:spcBef>
                          <a:spcPts val="1200"/>
                        </a:spcBef>
                        <a:spcAft>
                          <a:spcPts val="0"/>
                        </a:spcAft>
                      </a:pPr>
                      <a:r>
                        <a:rPr lang="en-US" sz="1200" dirty="0">
                          <a:effectLst/>
                        </a:rPr>
                        <a:t>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dirty="0">
                          <a:effectLst/>
                        </a:rPr>
                        <a:t>Promotion of Rural Incomes through Market Enhancement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1200"/>
                        </a:spcBef>
                        <a:spcAft>
                          <a:spcPts val="0"/>
                        </a:spcAft>
                      </a:pPr>
                      <a:r>
                        <a:rPr lang="en-US" sz="1200" dirty="0">
                          <a:effectLst/>
                        </a:rPr>
                        <a:t>Credit and </a:t>
                      </a:r>
                      <a:r>
                        <a:rPr lang="en-US" sz="1200" dirty="0" smtClean="0">
                          <a:effectLst/>
                        </a:rPr>
                        <a:t>Financial </a:t>
                      </a:r>
                      <a:r>
                        <a:rPr lang="en-US" sz="1200" dirty="0">
                          <a:effectLst/>
                        </a:rPr>
                        <a:t>Services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2014 - 2020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71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93104640"/>
                  </a:ext>
                </a:extLst>
              </a:tr>
              <a:tr h="435332">
                <a:tc>
                  <a:txBody>
                    <a:bodyPr/>
                    <a:lstStyle/>
                    <a:p>
                      <a:pPr marL="0" marR="0" algn="ctr">
                        <a:lnSpc>
                          <a:spcPct val="115000"/>
                        </a:lnSpc>
                        <a:spcBef>
                          <a:spcPts val="1200"/>
                        </a:spcBef>
                        <a:spcAft>
                          <a:spcPts val="0"/>
                        </a:spcAft>
                      </a:pPr>
                      <a:r>
                        <a:rPr lang="en-US" sz="1200" dirty="0">
                          <a:effectLst/>
                        </a:rPr>
                        <a:t>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1200"/>
                        </a:spcBef>
                        <a:spcAft>
                          <a:spcPts val="0"/>
                        </a:spcAft>
                      </a:pPr>
                      <a:r>
                        <a:rPr lang="en-US" sz="1200" dirty="0">
                          <a:effectLst/>
                        </a:rPr>
                        <a:t>Sustainable Agriculture Investments and Livelihoods Project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1200"/>
                        </a:spcBef>
                        <a:spcAft>
                          <a:spcPts val="0"/>
                        </a:spcAft>
                      </a:pPr>
                      <a:r>
                        <a:rPr lang="en-US" sz="1200" dirty="0">
                          <a:effectLst/>
                        </a:rPr>
                        <a:t>Credit and </a:t>
                      </a:r>
                      <a:r>
                        <a:rPr lang="en-US" sz="1200" dirty="0" smtClean="0">
                          <a:effectLst/>
                        </a:rPr>
                        <a:t>Financial </a:t>
                      </a:r>
                      <a:r>
                        <a:rPr lang="en-US" sz="1200" dirty="0">
                          <a:effectLst/>
                        </a:rPr>
                        <a:t>Services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a:lnSpc>
                          <a:spcPct val="115000"/>
                        </a:lnSpc>
                        <a:spcBef>
                          <a:spcPts val="1200"/>
                        </a:spcBef>
                        <a:spcAft>
                          <a:spcPts val="0"/>
                        </a:spcAft>
                      </a:pPr>
                      <a:r>
                        <a:rPr lang="en-US" sz="1200" dirty="0">
                          <a:effectLst/>
                        </a:rPr>
                        <a:t>2014 - 2022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1200"/>
                        </a:spcBef>
                        <a:spcAft>
                          <a:spcPts val="0"/>
                        </a:spcAft>
                      </a:pPr>
                      <a:r>
                        <a:rPr lang="en-US" sz="1200" dirty="0">
                          <a:effectLst/>
                        </a:rPr>
                        <a:t>69.6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671649"/>
                  </a:ext>
                </a:extLst>
              </a:tr>
              <a:tr h="231888">
                <a:tc>
                  <a:txBody>
                    <a:bodyPr/>
                    <a:lstStyle/>
                    <a:p>
                      <a:pPr marL="0" marR="0" algn="ctr">
                        <a:lnSpc>
                          <a:spcPct val="115000"/>
                        </a:lnSpc>
                        <a:spcBef>
                          <a:spcPts val="1200"/>
                        </a:spcBef>
                        <a:spcAft>
                          <a:spcPts val="0"/>
                        </a:spcAft>
                      </a:pPr>
                      <a:r>
                        <a:rPr lang="en-US" sz="1200" dirty="0">
                          <a:effectLst/>
                        </a:rPr>
                        <a:t>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1200"/>
                        </a:spcBef>
                        <a:spcAft>
                          <a:spcPts val="0"/>
                        </a:spcAft>
                      </a:pPr>
                      <a:r>
                        <a:rPr lang="en-US" sz="1200" kern="1200" dirty="0">
                          <a:effectLst/>
                        </a:rPr>
                        <a:t>Total</a:t>
                      </a:r>
                      <a:endParaRPr lang="en-US" sz="12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r" defTabSz="914400" rtl="0" eaLnBrk="1" latinLnBrk="0" hangingPunct="1">
                        <a:lnSpc>
                          <a:spcPct val="115000"/>
                        </a:lnSpc>
                        <a:spcBef>
                          <a:spcPts val="1200"/>
                        </a:spcBef>
                        <a:spcAft>
                          <a:spcPts val="0"/>
                        </a:spcAft>
                      </a:pPr>
                      <a:endParaRPr lang="en-US" sz="12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lgn="r" defTabSz="914400" rtl="0" eaLnBrk="1" latinLnBrk="0" hangingPunct="1">
                        <a:lnSpc>
                          <a:spcPct val="115000"/>
                        </a:lnSpc>
                        <a:spcBef>
                          <a:spcPts val="1200"/>
                        </a:spcBef>
                        <a:spcAft>
                          <a:spcPts val="0"/>
                        </a:spcAft>
                      </a:pPr>
                      <a:endParaRPr lang="en-US" sz="12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r" defTabSz="914400" rtl="0" eaLnBrk="1" latinLnBrk="0" hangingPunct="1">
                        <a:lnSpc>
                          <a:spcPct val="115000"/>
                        </a:lnSpc>
                        <a:spcBef>
                          <a:spcPts val="1200"/>
                        </a:spcBef>
                        <a:spcAft>
                          <a:spcPts val="0"/>
                        </a:spcAft>
                      </a:pPr>
                      <a:endParaRPr lang="en-US" sz="12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defTabSz="914400" rtl="0" eaLnBrk="1" latinLnBrk="0" hangingPunct="1">
                        <a:lnSpc>
                          <a:spcPct val="115000"/>
                        </a:lnSpc>
                        <a:spcBef>
                          <a:spcPts val="1200"/>
                        </a:spcBef>
                        <a:spcAft>
                          <a:spcPts val="0"/>
                        </a:spcAft>
                      </a:pPr>
                      <a:endParaRPr lang="en-US" sz="12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1200"/>
                        </a:spcBef>
                        <a:spcAft>
                          <a:spcPts val="0"/>
                        </a:spcAft>
                        <a:buClrTx/>
                        <a:buSzTx/>
                        <a:buFontTx/>
                        <a:buNone/>
                        <a:tabLst/>
                        <a:defRPr/>
                      </a:pPr>
                      <a:r>
                        <a:rPr lang="en-US" sz="1200" kern="1200" dirty="0" smtClean="0">
                          <a:effectLst/>
                        </a:rPr>
                        <a:t>273.4</a:t>
                      </a:r>
                      <a:endParaRPr lang="en-US" sz="1200" b="1"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61292493"/>
                  </a:ext>
                </a:extLst>
              </a:tr>
            </a:tbl>
          </a:graphicData>
        </a:graphic>
      </p:graphicFrame>
    </p:spTree>
    <p:extLst>
      <p:ext uri="{BB962C8B-B14F-4D97-AF65-F5344CB8AC3E}">
        <p14:creationId xmlns:p14="http://schemas.microsoft.com/office/powerpoint/2010/main" val="3566703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a:solidFill>
                  <a:schemeClr val="accent4">
                    <a:lumMod val="75000"/>
                  </a:schemeClr>
                </a:solidFill>
              </a:rPr>
              <a:t>Geographical Locations of IFAD </a:t>
            </a:r>
            <a:r>
              <a:rPr lang="en-US" sz="3600" b="1" spc="-50" dirty="0" smtClean="0">
                <a:solidFill>
                  <a:schemeClr val="accent4">
                    <a:lumMod val="75000"/>
                  </a:schemeClr>
                </a:solidFill>
              </a:rPr>
              <a:t>Projects</a:t>
            </a:r>
            <a:endParaRPr lang="en-US" dirty="0">
              <a:solidFill>
                <a:schemeClr val="accent4">
                  <a:lumMod val="75000"/>
                </a:schemeClr>
              </a:solidFill>
            </a:endParaRPr>
          </a:p>
        </p:txBody>
      </p:sp>
      <p:pic>
        <p:nvPicPr>
          <p:cNvPr id="6" name="Picture 5" descr="C:\Users\pema-rhamza\AppData\Local\Microsoft\Windows\Temporary Internet Files\Content.Outlook\LM3XZAK0\IFAD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0418" y="1759109"/>
            <a:ext cx="3022070" cy="4046396"/>
          </a:xfrm>
          <a:prstGeom prst="rect">
            <a:avLst/>
          </a:prstGeom>
          <a:noFill/>
          <a:ln>
            <a:noFill/>
          </a:ln>
        </p:spPr>
      </p:pic>
      <p:sp>
        <p:nvSpPr>
          <p:cNvPr id="3" name="TextBox 2"/>
          <p:cNvSpPr txBox="1"/>
          <p:nvPr/>
        </p:nvSpPr>
        <p:spPr>
          <a:xfrm>
            <a:off x="838200" y="1690688"/>
            <a:ext cx="6632812" cy="4062651"/>
          </a:xfrm>
          <a:prstGeom prst="rect">
            <a:avLst/>
          </a:prstGeom>
          <a:solidFill>
            <a:schemeClr val="bg1">
              <a:lumMod val="95000"/>
            </a:schemeClr>
          </a:solidFill>
        </p:spPr>
        <p:txBody>
          <a:bodyPr wrap="square" rtlCol="0">
            <a:spAutoFit/>
          </a:bodyPr>
          <a:lstStyle/>
          <a:p>
            <a:pPr algn="just">
              <a:lnSpc>
                <a:spcPct val="150000"/>
              </a:lnSpc>
            </a:pPr>
            <a:r>
              <a:rPr lang="en-US" sz="2000" b="1" dirty="0" smtClean="0"/>
              <a:t>Projects interventions covered:</a:t>
            </a:r>
          </a:p>
          <a:p>
            <a:pPr marL="342900" indent="-342900" algn="just">
              <a:lnSpc>
                <a:spcPct val="150000"/>
              </a:lnSpc>
              <a:buFont typeface="Wingdings" panose="05000000000000000000" pitchFamily="2" charset="2"/>
              <a:buChar char="§"/>
            </a:pPr>
            <a:r>
              <a:rPr lang="en-US" sz="2000" b="1" dirty="0" smtClean="0"/>
              <a:t>Eight</a:t>
            </a:r>
            <a:r>
              <a:rPr lang="en-US" sz="2000" dirty="0" smtClean="0"/>
              <a:t> Governorates in </a:t>
            </a:r>
            <a:r>
              <a:rPr lang="en-US" sz="2000" b="1" dirty="0" smtClean="0"/>
              <a:t>Upper Egypt</a:t>
            </a:r>
            <a:r>
              <a:rPr lang="en-US" sz="2000" dirty="0" smtClean="0"/>
              <a:t>: </a:t>
            </a:r>
            <a:r>
              <a:rPr lang="en-US" sz="2000" dirty="0" err="1" smtClean="0"/>
              <a:t>Fayoum</a:t>
            </a:r>
            <a:r>
              <a:rPr lang="en-US" sz="2000" dirty="0" smtClean="0"/>
              <a:t>, </a:t>
            </a:r>
            <a:r>
              <a:rPr lang="en-US" sz="2000" dirty="0" err="1" smtClean="0"/>
              <a:t>Beni</a:t>
            </a:r>
            <a:r>
              <a:rPr lang="en-US" sz="2000" dirty="0" smtClean="0"/>
              <a:t> </a:t>
            </a:r>
            <a:r>
              <a:rPr lang="en-US" sz="2000" dirty="0" err="1" smtClean="0"/>
              <a:t>Suef</a:t>
            </a:r>
            <a:r>
              <a:rPr lang="en-US" sz="2000" dirty="0" smtClean="0"/>
              <a:t>, </a:t>
            </a:r>
            <a:r>
              <a:rPr lang="en-US" sz="2000" dirty="0" err="1" smtClean="0"/>
              <a:t>Minya</a:t>
            </a:r>
            <a:r>
              <a:rPr lang="en-US" sz="2000" dirty="0" smtClean="0"/>
              <a:t>, </a:t>
            </a:r>
            <a:r>
              <a:rPr lang="en-US" sz="2000" dirty="0" err="1" smtClean="0"/>
              <a:t>Assiut</a:t>
            </a:r>
            <a:r>
              <a:rPr lang="en-US" sz="2000" dirty="0" smtClean="0"/>
              <a:t>, </a:t>
            </a:r>
            <a:r>
              <a:rPr lang="en-US" sz="2000" dirty="0" err="1" smtClean="0"/>
              <a:t>Sohag</a:t>
            </a:r>
            <a:r>
              <a:rPr lang="en-US" sz="2000" dirty="0" smtClean="0"/>
              <a:t>, </a:t>
            </a:r>
            <a:r>
              <a:rPr lang="en-US" sz="2000" dirty="0" err="1" smtClean="0"/>
              <a:t>Qena</a:t>
            </a:r>
            <a:r>
              <a:rPr lang="en-US" sz="2000" dirty="0" smtClean="0"/>
              <a:t>, Red Sea and New </a:t>
            </a:r>
            <a:r>
              <a:rPr lang="en-US" sz="2000" dirty="0" err="1" smtClean="0"/>
              <a:t>Vally</a:t>
            </a:r>
            <a:r>
              <a:rPr lang="en-US" sz="2000" dirty="0" smtClean="0"/>
              <a:t>.</a:t>
            </a:r>
          </a:p>
          <a:p>
            <a:pPr marL="342900" indent="-342900" algn="just">
              <a:lnSpc>
                <a:spcPct val="150000"/>
              </a:lnSpc>
              <a:buFont typeface="Wingdings" panose="05000000000000000000" pitchFamily="2" charset="2"/>
              <a:buChar char="§"/>
            </a:pPr>
            <a:r>
              <a:rPr lang="en-US" sz="2000" b="1" dirty="0" smtClean="0"/>
              <a:t>Three</a:t>
            </a:r>
            <a:r>
              <a:rPr lang="en-US" sz="2000" dirty="0" smtClean="0"/>
              <a:t> Governorates in </a:t>
            </a:r>
            <a:r>
              <a:rPr lang="en-US" sz="2000" b="1" dirty="0" smtClean="0"/>
              <a:t>Lower Egypt</a:t>
            </a:r>
            <a:r>
              <a:rPr lang="en-US" sz="2000" dirty="0" smtClean="0"/>
              <a:t>; </a:t>
            </a:r>
            <a:r>
              <a:rPr lang="en-US" sz="2000" dirty="0" err="1" smtClean="0"/>
              <a:t>Kafr</a:t>
            </a:r>
            <a:r>
              <a:rPr lang="en-US" sz="2000" dirty="0" smtClean="0"/>
              <a:t> El-Sheikh, Beheira and </a:t>
            </a:r>
            <a:r>
              <a:rPr lang="en-US" sz="2000" dirty="0" err="1" smtClean="0"/>
              <a:t>Sharkia</a:t>
            </a:r>
            <a:r>
              <a:rPr lang="en-US" sz="2000" dirty="0"/>
              <a:t>.</a:t>
            </a:r>
            <a:r>
              <a:rPr lang="en-US" sz="2000" dirty="0" smtClean="0"/>
              <a:t> </a:t>
            </a:r>
          </a:p>
          <a:p>
            <a:pPr marL="342900" indent="-342900" algn="just">
              <a:lnSpc>
                <a:spcPct val="150000"/>
              </a:lnSpc>
              <a:buFont typeface="Wingdings" panose="05000000000000000000" pitchFamily="2" charset="2"/>
              <a:buChar char="§"/>
            </a:pPr>
            <a:r>
              <a:rPr lang="en-US" sz="2000" b="1" dirty="0" smtClean="0"/>
              <a:t>Two</a:t>
            </a:r>
            <a:r>
              <a:rPr lang="en-US" sz="2000" dirty="0" smtClean="0"/>
              <a:t> Governorates in </a:t>
            </a:r>
            <a:r>
              <a:rPr lang="en-US" sz="2000" b="1" dirty="0" err="1" smtClean="0"/>
              <a:t>Qanal</a:t>
            </a:r>
            <a:r>
              <a:rPr lang="en-US" sz="2000" b="1" dirty="0" smtClean="0"/>
              <a:t> Region</a:t>
            </a:r>
            <a:r>
              <a:rPr lang="en-US" sz="2000" dirty="0" smtClean="0"/>
              <a:t>; Port Said and Ismailia.</a:t>
            </a:r>
          </a:p>
          <a:p>
            <a:pPr marL="342900" indent="-342900" algn="just">
              <a:lnSpc>
                <a:spcPct val="150000"/>
              </a:lnSpc>
              <a:buFont typeface="Wingdings" panose="05000000000000000000" pitchFamily="2" charset="2"/>
              <a:buChar char="§"/>
            </a:pPr>
            <a:r>
              <a:rPr lang="en-US" sz="2000" b="1" dirty="0" smtClean="0"/>
              <a:t>Ten</a:t>
            </a:r>
            <a:r>
              <a:rPr lang="en-US" sz="2000" dirty="0" smtClean="0"/>
              <a:t> of the thirteen targeted governorates are amongst the governorates with </a:t>
            </a:r>
            <a:r>
              <a:rPr lang="en-US" sz="2000" b="1" dirty="0" smtClean="0"/>
              <a:t>high poverty rates </a:t>
            </a:r>
            <a:r>
              <a:rPr lang="en-US" sz="2000" dirty="0" smtClean="0"/>
              <a:t>in Egypt.</a:t>
            </a:r>
            <a:endParaRPr lang="en-US" sz="2000" dirty="0"/>
          </a:p>
          <a:p>
            <a:pPr algn="just"/>
            <a:endParaRPr lang="en-US" dirty="0" smtClean="0"/>
          </a:p>
        </p:txBody>
      </p:sp>
    </p:spTree>
    <p:extLst>
      <p:ext uri="{BB962C8B-B14F-4D97-AF65-F5344CB8AC3E}">
        <p14:creationId xmlns:p14="http://schemas.microsoft.com/office/powerpoint/2010/main" val="54449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984072087"/>
              </p:ext>
            </p:extLst>
          </p:nvPr>
        </p:nvGraphicFramePr>
        <p:xfrm>
          <a:off x="1390923" y="70241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1278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Rural Finance</a:t>
            </a:r>
            <a:endParaRPr lang="en-US" dirty="0">
              <a:solidFill>
                <a:schemeClr val="accent4">
                  <a:lumMod val="75000"/>
                </a:schemeClr>
              </a:solidFill>
            </a:endParaRPr>
          </a:p>
        </p:txBody>
      </p:sp>
      <p:sp>
        <p:nvSpPr>
          <p:cNvPr id="2" name="TextBox 1"/>
          <p:cNvSpPr txBox="1"/>
          <p:nvPr/>
        </p:nvSpPr>
        <p:spPr>
          <a:xfrm>
            <a:off x="838200" y="1690687"/>
            <a:ext cx="10304288" cy="3785652"/>
          </a:xfrm>
          <a:prstGeom prst="rect">
            <a:avLst/>
          </a:prstGeom>
          <a:solidFill>
            <a:schemeClr val="bg1">
              <a:lumMod val="95000"/>
            </a:schemeClr>
          </a:solidFill>
        </p:spPr>
        <p:txBody>
          <a:bodyPr wrap="square" rtlCol="0">
            <a:spAutoFit/>
          </a:bodyPr>
          <a:lstStyle/>
          <a:p>
            <a:pPr algn="just">
              <a:lnSpc>
                <a:spcPct val="150000"/>
              </a:lnSpc>
            </a:pPr>
            <a:r>
              <a:rPr lang="en-US" sz="2000" b="1" dirty="0" smtClean="0">
                <a:latin typeface="Times New Roman" panose="02020603050405020304" pitchFamily="18" charset="0"/>
                <a:ea typeface="Calibri" panose="020F0502020204030204" pitchFamily="34" charset="0"/>
              </a:rPr>
              <a:t>Objectives </a:t>
            </a:r>
          </a:p>
          <a:p>
            <a:pPr algn="just">
              <a:lnSpc>
                <a:spcPct val="150000"/>
              </a:lnSpc>
            </a:pPr>
            <a:endParaRPr lang="en-US" sz="2000" b="1" dirty="0" smtClean="0">
              <a:latin typeface="Times New Roman" panose="02020603050405020304" pitchFamily="18" charset="0"/>
              <a:ea typeface="Calibri" panose="020F0502020204030204" pitchFamily="34" charset="0"/>
            </a:endParaRPr>
          </a:p>
          <a:p>
            <a:pPr marL="342900" indent="-342900" algn="just">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Enhancing </a:t>
            </a:r>
            <a:r>
              <a:rPr lang="en-US" sz="2000" b="1" dirty="0">
                <a:latin typeface="Times New Roman" panose="02020603050405020304" pitchFamily="18" charset="0"/>
                <a:cs typeface="Times New Roman" panose="02020603050405020304" pitchFamily="18" charset="0"/>
              </a:rPr>
              <a:t>rural access to financial services</a:t>
            </a:r>
            <a:r>
              <a:rPr lang="en-US" sz="2000" dirty="0">
                <a:latin typeface="Times New Roman" panose="02020603050405020304" pitchFamily="18" charset="0"/>
                <a:cs typeface="Times New Roman" panose="02020603050405020304" pitchFamily="18" charset="0"/>
              </a:rPr>
              <a:t> aiming for poverty reduction, income generation, employment creations and livelihood improvement especially of most vulnerable</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en-US" sz="2000" dirty="0" smtClean="0"/>
              <a:t>Enhancing </a:t>
            </a:r>
            <a:r>
              <a:rPr lang="en-US" sz="2000" dirty="0"/>
              <a:t>the institutional capacities of financial intermediaries to improve their effectiveness and expand </a:t>
            </a:r>
            <a:r>
              <a:rPr lang="en-US" sz="2000" dirty="0" smtClean="0"/>
              <a:t>the </a:t>
            </a:r>
            <a:r>
              <a:rPr lang="en-US" sz="2000" dirty="0"/>
              <a:t>outreach to the private sector, SMEs and the rural poor. </a:t>
            </a:r>
          </a:p>
          <a:p>
            <a:pPr marL="342900" indent="-342900" algn="just">
              <a:lnSpc>
                <a:spcPct val="150000"/>
              </a:lnSpc>
              <a:buFont typeface="Wingdings" panose="05000000000000000000" pitchFamily="2" charset="2"/>
              <a:buChar char="§"/>
            </a:pPr>
            <a:endParaRPr lang="en-US" sz="2000"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74561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Rural Finance - Delivery Channels</a:t>
            </a:r>
            <a:endParaRPr lang="en-US" dirty="0">
              <a:solidFill>
                <a:schemeClr val="accent4">
                  <a:lumMod val="75000"/>
                </a:schemeClr>
              </a:solidFill>
            </a:endParaRPr>
          </a:p>
        </p:txBody>
      </p:sp>
      <p:sp>
        <p:nvSpPr>
          <p:cNvPr id="2" name="TextBox 1"/>
          <p:cNvSpPr txBox="1"/>
          <p:nvPr/>
        </p:nvSpPr>
        <p:spPr>
          <a:xfrm>
            <a:off x="838200" y="1690687"/>
            <a:ext cx="10304288" cy="1477328"/>
          </a:xfrm>
          <a:prstGeom prst="rect">
            <a:avLst/>
          </a:prstGeom>
          <a:noFill/>
        </p:spPr>
        <p:txBody>
          <a:bodyPr wrap="square" rtlCol="0">
            <a:spAutoFit/>
          </a:bodyPr>
          <a:lstStyle/>
          <a:p>
            <a:pPr marL="0" lvl="1" algn="just">
              <a:lnSpc>
                <a:spcPct val="150000"/>
              </a:lnSpc>
            </a:pPr>
            <a:endParaRPr lang="en-US" sz="2000" dirty="0">
              <a:solidFill>
                <a:prstClr val="black"/>
              </a:solidFill>
            </a:endParaRPr>
          </a:p>
          <a:p>
            <a:pPr marL="342900" lvl="1" indent="-342900" algn="just">
              <a:lnSpc>
                <a:spcPct val="150000"/>
              </a:lnSpc>
              <a:buFont typeface="Wingdings" panose="05000000000000000000" pitchFamily="2" charset="2"/>
              <a:buChar char="§"/>
            </a:pPr>
            <a:endParaRPr lang="en-US" sz="2000" dirty="0" smtClean="0">
              <a:solidFill>
                <a:prstClr val="black"/>
              </a:solidFill>
            </a:endParaRPr>
          </a:p>
          <a:p>
            <a:pPr marL="342900" lvl="1" indent="-342900" algn="just">
              <a:lnSpc>
                <a:spcPct val="150000"/>
              </a:lnSpc>
              <a:buFont typeface="Wingdings" panose="05000000000000000000" pitchFamily="2" charset="2"/>
              <a:buChar char="§"/>
            </a:pPr>
            <a:endParaRPr lang="en-US" sz="2000" dirty="0" smtClean="0">
              <a:solidFill>
                <a:prstClr val="black"/>
              </a:solidFill>
            </a:endParaRPr>
          </a:p>
        </p:txBody>
      </p:sp>
      <p:sp>
        <p:nvSpPr>
          <p:cNvPr id="3" name="Rounded Rectangle 2"/>
          <p:cNvSpPr/>
          <p:nvPr/>
        </p:nvSpPr>
        <p:spPr>
          <a:xfrm>
            <a:off x="686369" y="3809286"/>
            <a:ext cx="1269242" cy="595352"/>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lvl="0"/>
            <a:r>
              <a:rPr lang="en-US" dirty="0" smtClean="0">
                <a:solidFill>
                  <a:schemeClr val="bg1"/>
                </a:solidFill>
              </a:rPr>
              <a:t>IFAD</a:t>
            </a:r>
            <a:endParaRPr lang="en-US" dirty="0">
              <a:solidFill>
                <a:schemeClr val="bg1"/>
              </a:solidFill>
            </a:endParaRPr>
          </a:p>
        </p:txBody>
      </p:sp>
      <p:sp>
        <p:nvSpPr>
          <p:cNvPr id="6" name="Rounded Rectangle 5"/>
          <p:cNvSpPr/>
          <p:nvPr/>
        </p:nvSpPr>
        <p:spPr>
          <a:xfrm>
            <a:off x="2649373" y="2649446"/>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SFD</a:t>
            </a:r>
            <a:endParaRPr lang="en-US" dirty="0">
              <a:solidFill>
                <a:schemeClr val="bg1"/>
              </a:solidFill>
            </a:endParaRPr>
          </a:p>
        </p:txBody>
      </p:sp>
      <p:sp>
        <p:nvSpPr>
          <p:cNvPr id="8" name="Rounded Rectangle 7"/>
          <p:cNvSpPr/>
          <p:nvPr/>
        </p:nvSpPr>
        <p:spPr>
          <a:xfrm>
            <a:off x="5007591" y="5214555"/>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CIB</a:t>
            </a:r>
            <a:endParaRPr lang="en-US" dirty="0">
              <a:solidFill>
                <a:schemeClr val="bg1"/>
              </a:solidFill>
            </a:endParaRPr>
          </a:p>
        </p:txBody>
      </p:sp>
      <p:sp>
        <p:nvSpPr>
          <p:cNvPr id="9" name="Rounded Rectangle 8"/>
          <p:cNvSpPr/>
          <p:nvPr/>
        </p:nvSpPr>
        <p:spPr>
          <a:xfrm>
            <a:off x="2658509" y="3818468"/>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PBDAC</a:t>
            </a:r>
            <a:endParaRPr lang="en-US" dirty="0">
              <a:solidFill>
                <a:schemeClr val="bg1"/>
              </a:solidFill>
            </a:endParaRPr>
          </a:p>
        </p:txBody>
      </p:sp>
      <p:sp>
        <p:nvSpPr>
          <p:cNvPr id="10" name="Rounded Rectangle 9"/>
          <p:cNvSpPr/>
          <p:nvPr/>
        </p:nvSpPr>
        <p:spPr>
          <a:xfrm>
            <a:off x="5007591" y="2542044"/>
            <a:ext cx="1269242" cy="662151"/>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SEDO</a:t>
            </a:r>
            <a:endParaRPr lang="en-US" dirty="0">
              <a:solidFill>
                <a:schemeClr val="bg1"/>
              </a:solidFill>
            </a:endParaRPr>
          </a:p>
        </p:txBody>
      </p:sp>
      <p:sp>
        <p:nvSpPr>
          <p:cNvPr id="11" name="Rounded Rectangle 10"/>
          <p:cNvSpPr/>
          <p:nvPr/>
        </p:nvSpPr>
        <p:spPr>
          <a:xfrm>
            <a:off x="2581702" y="5214555"/>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MALR (ADP)</a:t>
            </a:r>
            <a:endParaRPr lang="en-US" dirty="0">
              <a:solidFill>
                <a:schemeClr val="bg1"/>
              </a:solidFill>
            </a:endParaRPr>
          </a:p>
        </p:txBody>
      </p:sp>
      <p:sp>
        <p:nvSpPr>
          <p:cNvPr id="12" name="Rounded Rectangle 11"/>
          <p:cNvSpPr/>
          <p:nvPr/>
        </p:nvSpPr>
        <p:spPr>
          <a:xfrm>
            <a:off x="7449902" y="2598162"/>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CDAs</a:t>
            </a:r>
            <a:endParaRPr lang="en-US" dirty="0">
              <a:solidFill>
                <a:schemeClr val="bg1"/>
              </a:solidFill>
            </a:endParaRPr>
          </a:p>
        </p:txBody>
      </p:sp>
      <p:sp>
        <p:nvSpPr>
          <p:cNvPr id="13" name="Rounded Rectangle 12"/>
          <p:cNvSpPr/>
          <p:nvPr/>
        </p:nvSpPr>
        <p:spPr>
          <a:xfrm>
            <a:off x="7415113" y="1615771"/>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Banks</a:t>
            </a:r>
            <a:endParaRPr lang="en-US" dirty="0">
              <a:solidFill>
                <a:schemeClr val="bg1"/>
              </a:solidFill>
            </a:endParaRPr>
          </a:p>
        </p:txBody>
      </p:sp>
      <p:sp>
        <p:nvSpPr>
          <p:cNvPr id="14" name="Rounded Rectangle 13"/>
          <p:cNvSpPr/>
          <p:nvPr/>
        </p:nvSpPr>
        <p:spPr>
          <a:xfrm>
            <a:off x="8967378" y="1622266"/>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SMEs</a:t>
            </a:r>
            <a:endParaRPr lang="en-US" dirty="0">
              <a:solidFill>
                <a:schemeClr val="bg1"/>
              </a:solidFill>
            </a:endParaRPr>
          </a:p>
        </p:txBody>
      </p:sp>
      <p:sp>
        <p:nvSpPr>
          <p:cNvPr id="15" name="Rounded Rectangle 14"/>
          <p:cNvSpPr/>
          <p:nvPr/>
        </p:nvSpPr>
        <p:spPr>
          <a:xfrm>
            <a:off x="8996408" y="2598162"/>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Individuals</a:t>
            </a:r>
            <a:endParaRPr lang="en-US" dirty="0">
              <a:solidFill>
                <a:schemeClr val="bg1"/>
              </a:solidFill>
            </a:endParaRPr>
          </a:p>
        </p:txBody>
      </p:sp>
      <p:cxnSp>
        <p:nvCxnSpPr>
          <p:cNvPr id="16" name="Straight Connector 15"/>
          <p:cNvCxnSpPr/>
          <p:nvPr/>
        </p:nvCxnSpPr>
        <p:spPr>
          <a:xfrm>
            <a:off x="2304438" y="2947829"/>
            <a:ext cx="15681" cy="2553329"/>
          </a:xfrm>
          <a:prstGeom prst="line">
            <a:avLst/>
          </a:prstGeom>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2306472" y="2936058"/>
            <a:ext cx="342901" cy="0"/>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a:endCxn id="11" idx="1"/>
          </p:cNvCxnSpPr>
          <p:nvPr/>
        </p:nvCxnSpPr>
        <p:spPr>
          <a:xfrm>
            <a:off x="2320119" y="5501158"/>
            <a:ext cx="261583"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flipV="1">
            <a:off x="4368800" y="4020457"/>
            <a:ext cx="15201" cy="86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3"/>
            <a:endCxn id="8" idx="1"/>
          </p:cNvCxnSpPr>
          <p:nvPr/>
        </p:nvCxnSpPr>
        <p:spPr>
          <a:xfrm>
            <a:off x="3850944" y="5501158"/>
            <a:ext cx="1156647" cy="0"/>
          </a:xfrm>
          <a:prstGeom prst="line">
            <a:avLst/>
          </a:prstGeom>
        </p:spPr>
        <p:style>
          <a:lnRef idx="3">
            <a:schemeClr val="dk1"/>
          </a:lnRef>
          <a:fillRef idx="0">
            <a:schemeClr val="dk1"/>
          </a:fillRef>
          <a:effectRef idx="2">
            <a:schemeClr val="dk1"/>
          </a:effectRef>
          <a:fontRef idx="minor">
            <a:schemeClr val="tx1"/>
          </a:fontRef>
        </p:style>
      </p:cxnSp>
      <p:sp>
        <p:nvSpPr>
          <p:cNvPr id="33" name="Rounded Rectangle 32"/>
          <p:cNvSpPr/>
          <p:nvPr/>
        </p:nvSpPr>
        <p:spPr>
          <a:xfrm>
            <a:off x="5034517" y="3493492"/>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MSMEs</a:t>
            </a:r>
            <a:endParaRPr lang="en-US" dirty="0">
              <a:solidFill>
                <a:schemeClr val="bg1"/>
              </a:solidFill>
            </a:endParaRPr>
          </a:p>
        </p:txBody>
      </p:sp>
      <p:sp>
        <p:nvSpPr>
          <p:cNvPr id="35" name="Rounded Rectangle 34"/>
          <p:cNvSpPr/>
          <p:nvPr/>
        </p:nvSpPr>
        <p:spPr>
          <a:xfrm>
            <a:off x="5070344" y="4408390"/>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Individuals</a:t>
            </a:r>
            <a:endParaRPr lang="en-US" dirty="0">
              <a:solidFill>
                <a:schemeClr val="bg1"/>
              </a:solidFill>
            </a:endParaRPr>
          </a:p>
        </p:txBody>
      </p:sp>
      <p:sp>
        <p:nvSpPr>
          <p:cNvPr id="36" name="Rounded Rectangle 35"/>
          <p:cNvSpPr/>
          <p:nvPr/>
        </p:nvSpPr>
        <p:spPr>
          <a:xfrm>
            <a:off x="7433480" y="5214555"/>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SMEs</a:t>
            </a:r>
            <a:endParaRPr lang="en-US" dirty="0">
              <a:solidFill>
                <a:schemeClr val="bg1"/>
              </a:solidFill>
            </a:endParaRPr>
          </a:p>
        </p:txBody>
      </p:sp>
      <p:cxnSp>
        <p:nvCxnSpPr>
          <p:cNvPr id="37" name="Straight Connector 36"/>
          <p:cNvCxnSpPr/>
          <p:nvPr/>
        </p:nvCxnSpPr>
        <p:spPr>
          <a:xfrm>
            <a:off x="4516500" y="3731386"/>
            <a:ext cx="0" cy="985878"/>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a:stCxn id="10" idx="3"/>
          </p:cNvCxnSpPr>
          <p:nvPr/>
        </p:nvCxnSpPr>
        <p:spPr>
          <a:xfrm flipV="1">
            <a:off x="6276833" y="2873119"/>
            <a:ext cx="565301" cy="1"/>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V="1">
            <a:off x="3927759" y="4114678"/>
            <a:ext cx="565301" cy="1"/>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6849812" y="1910013"/>
            <a:ext cx="565301" cy="1"/>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flipV="1">
            <a:off x="6849812" y="2867129"/>
            <a:ext cx="565301" cy="1"/>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flipV="1">
            <a:off x="4493061" y="3731386"/>
            <a:ext cx="565301" cy="1"/>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4532275" y="4717264"/>
            <a:ext cx="565301" cy="1"/>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a:endCxn id="14" idx="1"/>
          </p:cNvCxnSpPr>
          <p:nvPr/>
        </p:nvCxnSpPr>
        <p:spPr>
          <a:xfrm>
            <a:off x="8702722" y="1902374"/>
            <a:ext cx="264656" cy="649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12" idx="3"/>
            <a:endCxn id="15" idx="1"/>
          </p:cNvCxnSpPr>
          <p:nvPr/>
        </p:nvCxnSpPr>
        <p:spPr>
          <a:xfrm>
            <a:off x="8719144" y="2884765"/>
            <a:ext cx="277264" cy="0"/>
          </a:xfrm>
          <a:prstGeom prst="line">
            <a:avLst/>
          </a:prstGeom>
        </p:spPr>
        <p:style>
          <a:lnRef idx="1">
            <a:schemeClr val="dk1"/>
          </a:lnRef>
          <a:fillRef idx="0">
            <a:schemeClr val="dk1"/>
          </a:fillRef>
          <a:effectRef idx="0">
            <a:schemeClr val="dk1"/>
          </a:effectRef>
          <a:fontRef idx="minor">
            <a:schemeClr val="tx1"/>
          </a:fontRef>
        </p:style>
      </p:cxnSp>
      <p:sp>
        <p:nvSpPr>
          <p:cNvPr id="51" name="Rounded Rectangle 50"/>
          <p:cNvSpPr/>
          <p:nvPr/>
        </p:nvSpPr>
        <p:spPr>
          <a:xfrm>
            <a:off x="7430326" y="3591960"/>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PBDAC</a:t>
            </a:r>
            <a:endParaRPr lang="en-US" dirty="0">
              <a:solidFill>
                <a:schemeClr val="bg1"/>
              </a:solidFill>
            </a:endParaRPr>
          </a:p>
        </p:txBody>
      </p:sp>
      <p:cxnSp>
        <p:nvCxnSpPr>
          <p:cNvPr id="52" name="Straight Connector 51"/>
          <p:cNvCxnSpPr/>
          <p:nvPr/>
        </p:nvCxnSpPr>
        <p:spPr>
          <a:xfrm flipV="1">
            <a:off x="6860318" y="3870866"/>
            <a:ext cx="565301" cy="1"/>
          </a:xfrm>
          <a:prstGeom prst="line">
            <a:avLst/>
          </a:prstGeom>
        </p:spPr>
        <p:style>
          <a:lnRef idx="3">
            <a:schemeClr val="dk1"/>
          </a:lnRef>
          <a:fillRef idx="0">
            <a:schemeClr val="dk1"/>
          </a:fillRef>
          <a:effectRef idx="2">
            <a:schemeClr val="dk1"/>
          </a:effectRef>
          <a:fontRef idx="minor">
            <a:schemeClr val="tx1"/>
          </a:fontRef>
        </p:style>
      </p:cxnSp>
      <p:sp>
        <p:nvSpPr>
          <p:cNvPr id="54" name="Rounded Rectangle 53"/>
          <p:cNvSpPr/>
          <p:nvPr/>
        </p:nvSpPr>
        <p:spPr>
          <a:xfrm>
            <a:off x="9017951" y="3630126"/>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MSMEs</a:t>
            </a:r>
            <a:endParaRPr lang="en-US" dirty="0">
              <a:solidFill>
                <a:schemeClr val="bg1"/>
              </a:solidFill>
            </a:endParaRPr>
          </a:p>
        </p:txBody>
      </p:sp>
      <p:sp>
        <p:nvSpPr>
          <p:cNvPr id="55" name="Rounded Rectangle 54"/>
          <p:cNvSpPr/>
          <p:nvPr/>
        </p:nvSpPr>
        <p:spPr>
          <a:xfrm>
            <a:off x="9038020" y="4466188"/>
            <a:ext cx="1269242" cy="573206"/>
          </a:xfrm>
          <a:prstGeom prst="round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Individuals</a:t>
            </a:r>
            <a:endParaRPr lang="en-US" dirty="0">
              <a:solidFill>
                <a:schemeClr val="bg1"/>
              </a:solidFill>
            </a:endParaRPr>
          </a:p>
        </p:txBody>
      </p:sp>
      <p:cxnSp>
        <p:nvCxnSpPr>
          <p:cNvPr id="56" name="Straight Connector 55"/>
          <p:cNvCxnSpPr/>
          <p:nvPr/>
        </p:nvCxnSpPr>
        <p:spPr>
          <a:xfrm>
            <a:off x="8713884" y="3888517"/>
            <a:ext cx="277264"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a:stCxn id="51" idx="2"/>
          </p:cNvCxnSpPr>
          <p:nvPr/>
        </p:nvCxnSpPr>
        <p:spPr>
          <a:xfrm>
            <a:off x="8064947" y="4165166"/>
            <a:ext cx="19576" cy="529827"/>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892982" y="2910349"/>
            <a:ext cx="1156647" cy="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a:off x="8074251" y="4686287"/>
            <a:ext cx="943700" cy="8706"/>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a:off x="6842134" y="1908869"/>
            <a:ext cx="18184" cy="196969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a:stCxn id="8" idx="3"/>
            <a:endCxn id="36" idx="1"/>
          </p:cNvCxnSpPr>
          <p:nvPr/>
        </p:nvCxnSpPr>
        <p:spPr>
          <a:xfrm>
            <a:off x="6276833" y="5501158"/>
            <a:ext cx="115664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3" idx="3"/>
            <a:endCxn id="9" idx="1"/>
          </p:cNvCxnSpPr>
          <p:nvPr/>
        </p:nvCxnSpPr>
        <p:spPr>
          <a:xfrm flipV="1">
            <a:off x="1955611" y="4105071"/>
            <a:ext cx="702898" cy="18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872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0000">
              <a:schemeClr val="bg1"/>
            </a:gs>
            <a:gs pos="91000">
              <a:srgbClr val="C5980E"/>
            </a:gs>
            <a:gs pos="31000">
              <a:schemeClr val="bg1"/>
            </a:gs>
          </a:gsLst>
          <a:lin ang="5400000" scaled="1"/>
          <a:tileRect/>
        </a:gradFill>
        <a:effectLst/>
      </p:bgPr>
    </p:bg>
    <p:spTree>
      <p:nvGrpSpPr>
        <p:cNvPr id="1" name=""/>
        <p:cNvGrpSpPr/>
        <p:nvPr/>
      </p:nvGrpSpPr>
      <p:grpSpPr>
        <a:xfrm>
          <a:off x="0" y="0"/>
          <a:ext cx="0" cy="0"/>
          <a:chOff x="0" y="0"/>
          <a:chExt cx="0" cy="0"/>
        </a:xfrm>
      </p:grpSpPr>
      <p:pic>
        <p:nvPicPr>
          <p:cNvPr id="4" name="24C2DF5B-5087-4E39-96FF-53F0717BC184" descr="3D999667-7E34-4504-B282-E0AA90B92F9F@m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645" y="433546"/>
            <a:ext cx="107084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325563"/>
          </a:xfrm>
        </p:spPr>
        <p:txBody>
          <a:bodyPr/>
          <a:lstStyle/>
          <a:p>
            <a:r>
              <a:rPr lang="en-US" sz="3600" b="1" spc="-50" dirty="0" smtClean="0">
                <a:solidFill>
                  <a:srgbClr val="FFC000">
                    <a:lumMod val="75000"/>
                  </a:srgbClr>
                </a:solidFill>
              </a:rPr>
              <a:t>Rural Finance - Findings</a:t>
            </a:r>
            <a:endParaRPr lang="en-US" dirty="0">
              <a:solidFill>
                <a:schemeClr val="accent4">
                  <a:lumMod val="75000"/>
                </a:schemeClr>
              </a:solidFill>
            </a:endParaRPr>
          </a:p>
        </p:txBody>
      </p:sp>
      <p:sp>
        <p:nvSpPr>
          <p:cNvPr id="2" name="TextBox 1"/>
          <p:cNvSpPr txBox="1"/>
          <p:nvPr/>
        </p:nvSpPr>
        <p:spPr>
          <a:xfrm>
            <a:off x="838200" y="1690687"/>
            <a:ext cx="5881577" cy="4247317"/>
          </a:xfrm>
          <a:prstGeom prst="rect">
            <a:avLst/>
          </a:prstGeom>
          <a:solidFill>
            <a:schemeClr val="bg1">
              <a:lumMod val="95000"/>
            </a:schemeClr>
          </a:solidFill>
        </p:spPr>
        <p:txBody>
          <a:bodyPr wrap="square" rtlCol="0">
            <a:spAutoFit/>
          </a:bodyPr>
          <a:lstStyle/>
          <a:p>
            <a:pPr marL="342900" indent="-342900" algn="just">
              <a:lnSpc>
                <a:spcPct val="150000"/>
              </a:lnSpc>
              <a:buFont typeface="Wingdings" panose="05000000000000000000" pitchFamily="2" charset="2"/>
              <a:buChar char="§"/>
            </a:pPr>
            <a:r>
              <a:rPr lang="en-US" sz="2000" b="1" dirty="0"/>
              <a:t>SFD: 57,172</a:t>
            </a:r>
            <a:r>
              <a:rPr lang="en-US" sz="2000" dirty="0"/>
              <a:t> </a:t>
            </a:r>
            <a:r>
              <a:rPr lang="en-US" sz="2000" b="1" dirty="0"/>
              <a:t>loans </a:t>
            </a:r>
            <a:r>
              <a:rPr lang="en-US" sz="2000" dirty="0"/>
              <a:t>from</a:t>
            </a:r>
            <a:r>
              <a:rPr lang="en-US" sz="2000" b="1" dirty="0"/>
              <a:t> 2008 - </a:t>
            </a:r>
            <a:r>
              <a:rPr lang="en-US" sz="2000" b="1" dirty="0" smtClean="0"/>
              <a:t>2016 </a:t>
            </a:r>
            <a:r>
              <a:rPr lang="en-US" sz="2000" dirty="0"/>
              <a:t>with a </a:t>
            </a:r>
            <a:r>
              <a:rPr lang="en-US" sz="2000" b="1" dirty="0"/>
              <a:t>total </a:t>
            </a:r>
            <a:r>
              <a:rPr lang="en-US" sz="2000" dirty="0"/>
              <a:t>of</a:t>
            </a:r>
            <a:r>
              <a:rPr lang="en-US" sz="2000" b="1" dirty="0"/>
              <a:t> EGP 428 million</a:t>
            </a:r>
            <a:r>
              <a:rPr lang="en-US" sz="2000" dirty="0"/>
              <a:t>.</a:t>
            </a:r>
          </a:p>
          <a:p>
            <a:pPr marL="342900" lvl="0" indent="-342900" algn="just">
              <a:lnSpc>
                <a:spcPct val="150000"/>
              </a:lnSpc>
              <a:buFont typeface="Wingdings" panose="05000000000000000000" pitchFamily="2" charset="2"/>
              <a:buChar char="§"/>
            </a:pPr>
            <a:r>
              <a:rPr lang="en-US" sz="2000" b="1" dirty="0" smtClean="0"/>
              <a:t>Accessibility and Outreach</a:t>
            </a:r>
          </a:p>
          <a:p>
            <a:pPr marL="800100" lvl="1" indent="-342900" algn="just">
              <a:lnSpc>
                <a:spcPct val="150000"/>
              </a:lnSpc>
              <a:buFont typeface="Courier New" panose="02070309020205020404" pitchFamily="49" charset="0"/>
              <a:buChar char="o"/>
            </a:pPr>
            <a:r>
              <a:rPr lang="en-US" sz="2000" b="1" dirty="0" smtClean="0"/>
              <a:t>73%</a:t>
            </a:r>
            <a:r>
              <a:rPr lang="en-US" sz="2000" dirty="0" smtClean="0"/>
              <a:t> of loans financed micro projects with a budget from EGP 1,500 - 14,000. </a:t>
            </a:r>
          </a:p>
          <a:p>
            <a:pPr marL="800100" lvl="1" indent="-342900" algn="just">
              <a:lnSpc>
                <a:spcPct val="150000"/>
              </a:lnSpc>
              <a:buFont typeface="Courier New" panose="02070309020205020404" pitchFamily="49" charset="0"/>
              <a:buChar char="o"/>
            </a:pPr>
            <a:r>
              <a:rPr lang="en-US" sz="2000" b="1" dirty="0" smtClean="0"/>
              <a:t>Rural poor access </a:t>
            </a:r>
            <a:r>
              <a:rPr lang="en-US" sz="2000" dirty="0" smtClean="0"/>
              <a:t>was hard to assess</a:t>
            </a:r>
          </a:p>
          <a:p>
            <a:pPr marL="800100" lvl="1" indent="-342900" algn="just">
              <a:lnSpc>
                <a:spcPct val="150000"/>
              </a:lnSpc>
              <a:buFont typeface="Courier New" panose="02070309020205020404" pitchFamily="49" charset="0"/>
              <a:buChar char="o"/>
            </a:pPr>
            <a:r>
              <a:rPr lang="en-US" sz="2000" dirty="0" smtClean="0"/>
              <a:t>Multi-level intermediation to Expand outreach.</a:t>
            </a:r>
            <a:endParaRPr lang="en-US" sz="2000" b="1" dirty="0" smtClean="0"/>
          </a:p>
          <a:p>
            <a:pPr marL="342900" indent="-342900" algn="just">
              <a:lnSpc>
                <a:spcPct val="150000"/>
              </a:lnSpc>
              <a:buFont typeface="Wingdings" panose="05000000000000000000" pitchFamily="2" charset="2"/>
              <a:buChar char="§"/>
            </a:pPr>
            <a:r>
              <a:rPr lang="en-US" sz="2000" b="1" dirty="0" smtClean="0"/>
              <a:t>ADP:</a:t>
            </a:r>
            <a:r>
              <a:rPr lang="en-US" sz="2000" dirty="0" smtClean="0"/>
              <a:t> </a:t>
            </a:r>
            <a:r>
              <a:rPr lang="en-US" sz="2000" b="1" dirty="0" smtClean="0"/>
              <a:t>81 </a:t>
            </a:r>
            <a:r>
              <a:rPr lang="en-US" sz="2000" b="1" dirty="0"/>
              <a:t>loans</a:t>
            </a:r>
            <a:r>
              <a:rPr lang="en-US" sz="2000" dirty="0"/>
              <a:t> </a:t>
            </a:r>
            <a:r>
              <a:rPr lang="en-US" sz="2000" dirty="0" smtClean="0"/>
              <a:t>from </a:t>
            </a:r>
            <a:r>
              <a:rPr lang="en-US" sz="2000" dirty="0"/>
              <a:t>2016 </a:t>
            </a:r>
            <a:r>
              <a:rPr lang="en-US" sz="2000" dirty="0" smtClean="0"/>
              <a:t>- 2017 </a:t>
            </a:r>
            <a:r>
              <a:rPr lang="en-US" sz="2000" dirty="0"/>
              <a:t>with a </a:t>
            </a:r>
            <a:r>
              <a:rPr lang="en-US" sz="2000" b="1" dirty="0"/>
              <a:t>total</a:t>
            </a:r>
            <a:r>
              <a:rPr lang="en-US" sz="2000" dirty="0"/>
              <a:t> </a:t>
            </a:r>
            <a:r>
              <a:rPr lang="en-US" sz="2000" dirty="0" smtClean="0"/>
              <a:t>of </a:t>
            </a:r>
            <a:r>
              <a:rPr lang="en-US" sz="2000" dirty="0"/>
              <a:t>EGP </a:t>
            </a:r>
            <a:r>
              <a:rPr lang="en-US" sz="2000" b="1" dirty="0" smtClean="0"/>
              <a:t>102 million </a:t>
            </a:r>
            <a:r>
              <a:rPr lang="en-US" sz="2000" dirty="0" smtClean="0"/>
              <a:t>(EGP </a:t>
            </a:r>
            <a:r>
              <a:rPr lang="en-US" sz="2000" dirty="0"/>
              <a:t>89 million </a:t>
            </a:r>
            <a:r>
              <a:rPr lang="en-US" sz="2000" dirty="0" smtClean="0"/>
              <a:t>to companies).</a:t>
            </a:r>
          </a:p>
        </p:txBody>
      </p:sp>
      <p:sp>
        <p:nvSpPr>
          <p:cNvPr id="10" name="Rectangle 4"/>
          <p:cNvSpPr>
            <a:spLocks noChangeArrowheads="1"/>
          </p:cNvSpPr>
          <p:nvPr/>
        </p:nvSpPr>
        <p:spPr bwMode="auto">
          <a:xfrm>
            <a:off x="838200" y="259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972116393"/>
              </p:ext>
            </p:extLst>
          </p:nvPr>
        </p:nvGraphicFramePr>
        <p:xfrm>
          <a:off x="6889898" y="2381693"/>
          <a:ext cx="4857684" cy="3487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320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8942</TotalTime>
  <Words>3265</Words>
  <Application>Microsoft Office PowerPoint</Application>
  <PresentationFormat>Widescreen</PresentationFormat>
  <Paragraphs>428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Gothic</vt:lpstr>
      <vt:lpstr>Arial</vt:lpstr>
      <vt:lpstr>Calibri</vt:lpstr>
      <vt:lpstr>Calibri Light</vt:lpstr>
      <vt:lpstr>Courier New</vt:lpstr>
      <vt:lpstr>Times New Roman</vt:lpstr>
      <vt:lpstr>Wingdings</vt:lpstr>
      <vt:lpstr>Office Theme</vt:lpstr>
      <vt:lpstr>PowerPoint Presentation</vt:lpstr>
      <vt:lpstr>Outline</vt:lpstr>
      <vt:lpstr>Evaluation Scope and Methodology</vt:lpstr>
      <vt:lpstr>IFAD projects during the period 2006-2016</vt:lpstr>
      <vt:lpstr>Geographical Locations of IFAD Projects</vt:lpstr>
      <vt:lpstr>PowerPoint Presentation</vt:lpstr>
      <vt:lpstr>Rural Finance</vt:lpstr>
      <vt:lpstr>Rural Finance - Delivery Channels</vt:lpstr>
      <vt:lpstr>Rural Finance - Findings</vt:lpstr>
      <vt:lpstr>Rural Finance - Findings</vt:lpstr>
      <vt:lpstr>Rural Finance - Findings</vt:lpstr>
      <vt:lpstr>Rural Finance - Recommendation</vt:lpstr>
      <vt:lpstr>PowerPoint Presentation</vt:lpstr>
      <vt:lpstr>Irrigation and Water Resource Management</vt:lpstr>
      <vt:lpstr>Irrigation and Water Resource Management</vt:lpstr>
      <vt:lpstr>Irrigation and Water Resource Management</vt:lpstr>
      <vt:lpstr>Irrigation and Water Resource Management</vt:lpstr>
      <vt:lpstr>Irrigation and Water Resource Management</vt:lpstr>
      <vt:lpstr>PowerPoint Presentation</vt:lpstr>
      <vt:lpstr>Agricultural Enterprise and Marketing Promotion</vt:lpstr>
      <vt:lpstr>Agricultural Enterprise and Marketing Promotion</vt:lpstr>
      <vt:lpstr>Agricultural Enterprise and Marketing Promotion</vt:lpstr>
      <vt:lpstr>PowerPoint Presentation</vt:lpstr>
      <vt:lpstr>Research and Extension Services</vt:lpstr>
      <vt:lpstr>Research and Extension Services</vt:lpstr>
      <vt:lpstr>Research and Extension Services</vt:lpstr>
      <vt:lpstr>Research and Extension Services</vt:lpstr>
      <vt:lpstr>PowerPoint Presentation</vt:lpstr>
      <vt:lpstr>Gender</vt:lpstr>
      <vt:lpstr>Gender</vt:lpstr>
      <vt:lpstr>Gender</vt:lpstr>
      <vt:lpstr>General Areas for Improvements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 Hamza</dc:creator>
  <cp:lastModifiedBy>Randa Hamza</cp:lastModifiedBy>
  <cp:revision>246</cp:revision>
  <cp:lastPrinted>2017-11-26T06:07:26Z</cp:lastPrinted>
  <dcterms:created xsi:type="dcterms:W3CDTF">2017-03-24T09:49:26Z</dcterms:created>
  <dcterms:modified xsi:type="dcterms:W3CDTF">2017-11-26T06:16:39Z</dcterms:modified>
</cp:coreProperties>
</file>