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2" r:id="rId5"/>
  </p:sldMasterIdLst>
  <p:notesMasterIdLst>
    <p:notesMasterId r:id="rId14"/>
  </p:notesMasterIdLst>
  <p:handoutMasterIdLst>
    <p:handoutMasterId r:id="rId15"/>
  </p:handoutMasterIdLst>
  <p:sldIdLst>
    <p:sldId id="306" r:id="rId6"/>
    <p:sldId id="308" r:id="rId7"/>
    <p:sldId id="323" r:id="rId8"/>
    <p:sldId id="327" r:id="rId9"/>
    <p:sldId id="335" r:id="rId10"/>
    <p:sldId id="334" r:id="rId11"/>
    <p:sldId id="338" r:id="rId12"/>
    <p:sldId id="339" r:id="rId13"/>
  </p:sldIdLst>
  <p:sldSz cx="9144000" cy="6858000" type="screen4x3"/>
  <p:notesSz cx="6794500" cy="99314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omma, Simona" initials="S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0E326F"/>
    <a:srgbClr val="660066"/>
    <a:srgbClr val="B3A1C7"/>
    <a:srgbClr val="CAC1FD"/>
    <a:srgbClr val="760D45"/>
    <a:srgbClr val="AC10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60" autoAdjust="0"/>
    <p:restoredTop sz="74101" autoAdjust="0"/>
  </p:normalViewPr>
  <p:slideViewPr>
    <p:cSldViewPr>
      <p:cViewPr>
        <p:scale>
          <a:sx n="65" d="100"/>
          <a:sy n="65" d="100"/>
        </p:scale>
        <p:origin x="-202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8" d="100"/>
          <a:sy n="88" d="100"/>
        </p:scale>
        <p:origin x="-3870" y="-120"/>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a:defRPr sz="1200"/>
            </a:lvl1pPr>
          </a:lstStyle>
          <a:p>
            <a:fld id="{8DA7BF8E-ED35-4478-8BDC-F3B49C584127}" type="datetimeFigureOut">
              <a:rPr lang="en-US" smtClean="0"/>
              <a:t>12/6/2017</a:t>
            </a:fld>
            <a:endParaRPr lang="en-US" dirty="0"/>
          </a:p>
        </p:txBody>
      </p:sp>
      <p:sp>
        <p:nvSpPr>
          <p:cNvPr id="4" name="Footer Placeholder 3"/>
          <p:cNvSpPr>
            <a:spLocks noGrp="1"/>
          </p:cNvSpPr>
          <p:nvPr>
            <p:ph type="ftr" sz="quarter" idx="2"/>
          </p:nvPr>
        </p:nvSpPr>
        <p:spPr>
          <a:xfrm>
            <a:off x="0" y="9433106"/>
            <a:ext cx="2944283" cy="49657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a:defRPr sz="1200"/>
            </a:lvl1pPr>
          </a:lstStyle>
          <a:p>
            <a:fld id="{FE8F5ED5-A873-49A3-A325-44947882D7F2}" type="slidenum">
              <a:rPr lang="en-US" smtClean="0"/>
              <a:t>‹#›</a:t>
            </a:fld>
            <a:endParaRPr lang="en-US" dirty="0"/>
          </a:p>
        </p:txBody>
      </p:sp>
    </p:spTree>
    <p:extLst>
      <p:ext uri="{BB962C8B-B14F-4D97-AF65-F5344CB8AC3E}">
        <p14:creationId xmlns:p14="http://schemas.microsoft.com/office/powerpoint/2010/main" val="32990391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4283" cy="4965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ltLang="en-US" dirty="0"/>
          </a:p>
        </p:txBody>
      </p:sp>
      <p:sp>
        <p:nvSpPr>
          <p:cNvPr id="6147" name="Rectangle 3"/>
          <p:cNvSpPr>
            <a:spLocks noGrp="1" noChangeArrowheads="1"/>
          </p:cNvSpPr>
          <p:nvPr>
            <p:ph type="dt" idx="1"/>
          </p:nvPr>
        </p:nvSpPr>
        <p:spPr bwMode="auto">
          <a:xfrm>
            <a:off x="3850217" y="0"/>
            <a:ext cx="2944283" cy="4965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ltLang="en-US" dirty="0"/>
          </a:p>
        </p:txBody>
      </p:sp>
      <p:sp>
        <p:nvSpPr>
          <p:cNvPr id="2052" name="Rectangle 4"/>
          <p:cNvSpPr>
            <a:spLocks noGrp="1" noRot="1" noChangeAspect="1" noChangeArrowheads="1" noTextEdit="1"/>
          </p:cNvSpPr>
          <p:nvPr>
            <p:ph type="sldImg" idx="2"/>
          </p:nvPr>
        </p:nvSpPr>
        <p:spPr bwMode="auto">
          <a:xfrm>
            <a:off x="914400" y="744538"/>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05934" y="4717415"/>
            <a:ext cx="4982633" cy="4469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9434830"/>
            <a:ext cx="2944283" cy="49657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ltLang="en-US" dirty="0"/>
          </a:p>
        </p:txBody>
      </p:sp>
      <p:sp>
        <p:nvSpPr>
          <p:cNvPr id="6151" name="Rectangle 7"/>
          <p:cNvSpPr>
            <a:spLocks noGrp="1" noChangeArrowheads="1"/>
          </p:cNvSpPr>
          <p:nvPr>
            <p:ph type="sldNum" sz="quarter" idx="5"/>
          </p:nvPr>
        </p:nvSpPr>
        <p:spPr bwMode="auto">
          <a:xfrm>
            <a:off x="3850217" y="9434830"/>
            <a:ext cx="2944283" cy="49657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A03B7ACF-974A-4161-B14D-12E8A6B114D4}" type="slidenum">
              <a:rPr lang="en-US" altLang="en-US"/>
              <a:pPr/>
              <a:t>‹#›</a:t>
            </a:fld>
            <a:endParaRPr lang="en-US" altLang="en-US" dirty="0"/>
          </a:p>
        </p:txBody>
      </p:sp>
    </p:spTree>
    <p:extLst>
      <p:ext uri="{BB962C8B-B14F-4D97-AF65-F5344CB8AC3E}">
        <p14:creationId xmlns:p14="http://schemas.microsoft.com/office/powerpoint/2010/main" val="16337183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pitchFamily="1" charset="-128"/>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pitchFamily="1" charset="-128"/>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pitchFamily="1" charset="-128"/>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pitchFamily="1"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03B7ACF-974A-4161-B14D-12E8A6B114D4}" type="slidenum">
              <a:rPr lang="en-US" altLang="en-US" smtClean="0"/>
              <a:pPr/>
              <a:t>1</a:t>
            </a:fld>
            <a:endParaRPr lang="en-US" altLang="en-US" dirty="0"/>
          </a:p>
        </p:txBody>
      </p:sp>
    </p:spTree>
    <p:extLst>
      <p:ext uri="{BB962C8B-B14F-4D97-AF65-F5344CB8AC3E}">
        <p14:creationId xmlns:p14="http://schemas.microsoft.com/office/powerpoint/2010/main" val="3424873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Agenda 2030 has an ambitious and bold transformational vision for the next 15 years and t</a:t>
            </a:r>
            <a:r>
              <a:rPr lang="en-US" dirty="0" smtClean="0"/>
              <a:t>he centrality of agriculture and rural development in the global agenda and the role that smallholder farmers have as active drivers of development underline the relevance and importance of IFAD’s mandate and provides a key reference for its policies, priorities, and development interventions.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the foundation being the principle that “</a:t>
            </a:r>
            <a:r>
              <a:rPr lang="en-US" sz="1200" b="1" dirty="0" smtClean="0"/>
              <a:t>no one will be left behind and those furthest behind must be reached first</a:t>
            </a:r>
            <a:r>
              <a:rPr lang="en-US" sz="1200" dirty="0" smtClean="0"/>
              <a:t>”.</a:t>
            </a:r>
            <a:r>
              <a:rPr lang="en-US" sz="1200" baseline="0" dirty="0" smtClean="0"/>
              <a:t> </a:t>
            </a:r>
            <a:r>
              <a:rPr lang="en-GB" sz="1200" kern="1200" dirty="0" smtClean="0">
                <a:solidFill>
                  <a:schemeClr val="tx1"/>
                </a:solidFill>
                <a:effectLst/>
                <a:latin typeface="Arial" charset="0"/>
                <a:ea typeface="ＭＳ Ｐゴシック" pitchFamily="1" charset="-128"/>
                <a:cs typeface="ＭＳ Ｐゴシック" pitchFamily="1" charset="-128"/>
              </a:rPr>
              <a:t>it is no coincidence that </a:t>
            </a:r>
            <a:r>
              <a:rPr lang="en-GB" sz="1200" b="1" kern="1200" dirty="0" smtClean="0">
                <a:solidFill>
                  <a:schemeClr val="tx1"/>
                </a:solidFill>
                <a:effectLst/>
                <a:latin typeface="Arial" charset="0"/>
                <a:ea typeface="ＭＳ Ｐゴシック" pitchFamily="1" charset="-128"/>
                <a:cs typeface="ＭＳ Ｐゴシック" pitchFamily="1" charset="-128"/>
              </a:rPr>
              <a:t>targeting </a:t>
            </a:r>
            <a:r>
              <a:rPr lang="en-GB" sz="1200" b="1" kern="1200" dirty="0" smtClean="0">
                <a:solidFill>
                  <a:schemeClr val="tx1"/>
                </a:solidFill>
                <a:effectLst/>
                <a:latin typeface="Arial" charset="0"/>
                <a:ea typeface="ＭＳ Ｐゴシック" pitchFamily="1" charset="-128"/>
                <a:cs typeface="ＭＳ Ｐゴシック" pitchFamily="1" charset="-128"/>
              </a:rPr>
              <a:t>is one of</a:t>
            </a:r>
            <a:r>
              <a:rPr lang="en-GB" sz="1200" b="1" kern="1200" baseline="0" dirty="0" smtClean="0">
                <a:solidFill>
                  <a:schemeClr val="tx1"/>
                </a:solidFill>
                <a:effectLst/>
                <a:latin typeface="Arial" charset="0"/>
                <a:ea typeface="ＭＳ Ｐゴシック" pitchFamily="1" charset="-128"/>
                <a:cs typeface="ＭＳ Ｐゴシック" pitchFamily="1" charset="-128"/>
              </a:rPr>
              <a:t> the</a:t>
            </a:r>
            <a:r>
              <a:rPr lang="en-GB" sz="1200" b="1" kern="1200" dirty="0" smtClean="0">
                <a:solidFill>
                  <a:schemeClr val="tx1"/>
                </a:solidFill>
                <a:effectLst/>
                <a:latin typeface="Arial" charset="0"/>
                <a:ea typeface="ＭＳ Ｐゴシック" pitchFamily="1" charset="-128"/>
                <a:cs typeface="ＭＳ Ｐゴシック" pitchFamily="1" charset="-128"/>
              </a:rPr>
              <a:t> </a:t>
            </a:r>
            <a:r>
              <a:rPr lang="en-GB" sz="1200" b="1" kern="1200" dirty="0" smtClean="0">
                <a:solidFill>
                  <a:schemeClr val="tx1"/>
                </a:solidFill>
                <a:effectLst/>
                <a:latin typeface="Arial" charset="0"/>
                <a:ea typeface="ＭＳ Ｐゴシック" pitchFamily="1" charset="-128"/>
                <a:cs typeface="ＭＳ Ｐゴシック" pitchFamily="1" charset="-128"/>
              </a:rPr>
              <a:t>core IFAD’s principles of engagement </a:t>
            </a:r>
            <a:r>
              <a:rPr lang="en-GB" sz="1200" kern="1200" dirty="0" smtClean="0">
                <a:solidFill>
                  <a:schemeClr val="tx1"/>
                </a:solidFill>
                <a:effectLst/>
                <a:latin typeface="Arial" charset="0"/>
                <a:ea typeface="ＭＳ Ｐゴシック" pitchFamily="1" charset="-128"/>
                <a:cs typeface="ＭＳ Ｐゴシック" pitchFamily="1" charset="-128"/>
              </a:rPr>
              <a:t>in delivering on its mandate of rural poverty reduction.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Arial" charset="0"/>
              <a:ea typeface="ＭＳ Ｐゴシック" pitchFamily="1" charset="-128"/>
              <a:cs typeface="ＭＳ Ｐゴシック" pitchFamily="1"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ＭＳ Ｐゴシック" pitchFamily="1" charset="-128"/>
                <a:cs typeface="ＭＳ Ｐゴシック" pitchFamily="1" charset="-128"/>
              </a:rPr>
              <a:t>The principle</a:t>
            </a:r>
            <a:r>
              <a:rPr lang="en-GB" sz="1200" kern="1200" baseline="0" dirty="0" smtClean="0">
                <a:solidFill>
                  <a:schemeClr val="tx1"/>
                </a:solidFill>
                <a:effectLst/>
                <a:latin typeface="Arial" charset="0"/>
                <a:ea typeface="ＭＳ Ｐゴシック" pitchFamily="1" charset="-128"/>
                <a:cs typeface="ＭＳ Ｐゴシック" pitchFamily="1" charset="-128"/>
              </a:rPr>
              <a:t>s of engagement</a:t>
            </a:r>
            <a:r>
              <a:rPr lang="en-GB" sz="1200" kern="1200" dirty="0" smtClean="0">
                <a:solidFill>
                  <a:schemeClr val="tx1"/>
                </a:solidFill>
                <a:effectLst/>
                <a:latin typeface="Arial" charset="0"/>
                <a:ea typeface="ＭＳ Ｐゴシック" pitchFamily="1" charset="-128"/>
                <a:cs typeface="ＭＳ Ｐゴシック" pitchFamily="1" charset="-128"/>
              </a:rPr>
              <a:t> </a:t>
            </a:r>
            <a:r>
              <a:rPr lang="en-US" sz="1200" b="0" i="0" u="none" strike="noStrike" kern="1200" baseline="0" dirty="0" smtClean="0">
                <a:solidFill>
                  <a:schemeClr val="tx1"/>
                </a:solidFill>
                <a:latin typeface="Arial" charset="0"/>
                <a:ea typeface="ＭＳ Ｐゴシック" pitchFamily="1" charset="-128"/>
                <a:cs typeface="ＭＳ Ｐゴシック" pitchFamily="1" charset="-128"/>
              </a:rPr>
              <a:t>lie at the core of IFAD’s identity, values and institutional DNA and cut across the delivery of all its development results. IFAD-supported </a:t>
            </a:r>
            <a:r>
              <a:rPr lang="en-US" sz="1200" b="0" i="0" u="none" strike="noStrike" kern="1200" baseline="0" dirty="0" err="1" smtClean="0">
                <a:solidFill>
                  <a:schemeClr val="tx1"/>
                </a:solidFill>
                <a:latin typeface="Arial" charset="0"/>
                <a:ea typeface="ＭＳ Ｐゴシック" pitchFamily="1" charset="-128"/>
                <a:cs typeface="ＭＳ Ｐゴシック" pitchFamily="1" charset="-128"/>
              </a:rPr>
              <a:t>programmes</a:t>
            </a:r>
            <a:r>
              <a:rPr lang="en-US" sz="1200" b="0" i="0" u="none" strike="noStrike" kern="1200" baseline="0" dirty="0" smtClean="0">
                <a:solidFill>
                  <a:schemeClr val="tx1"/>
                </a:solidFill>
                <a:latin typeface="Arial" charset="0"/>
                <a:ea typeface="ＭＳ Ｐゴシック" pitchFamily="1" charset="-128"/>
                <a:cs typeface="ＭＳ Ｐゴシック" pitchFamily="1" charset="-128"/>
              </a:rPr>
              <a:t> will consistently aim to target and benefit the largest number of poor rural people possible thus ensuring that no one is left behind, empower them socially and economically, and promote gender equality. IFAD will place a premium on innovation, learning and scaling up of successes and, in the process, leverage effective and efficient partnerships.</a:t>
            </a:r>
            <a:endParaRPr lang="en-GB" sz="1200" kern="1200" dirty="0" smtClean="0">
              <a:solidFill>
                <a:schemeClr val="tx1"/>
              </a:solidFill>
              <a:effectLst/>
              <a:latin typeface="Arial" charset="0"/>
              <a:ea typeface="ＭＳ Ｐゴシック" pitchFamily="1" charset="-128"/>
              <a:cs typeface="ＭＳ Ｐゴシック" pitchFamily="1"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Arial" charset="0"/>
              <a:ea typeface="ＭＳ Ｐゴシック" pitchFamily="1" charset="-128"/>
              <a:cs typeface="ＭＳ Ｐゴシック" pitchFamily="1" charset="-128"/>
            </a:endParaRPr>
          </a:p>
          <a:p>
            <a:pPr marL="0" marR="0" lvl="1"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ＭＳ Ｐゴシック" pitchFamily="1" charset="-128"/>
                <a:cs typeface="ＭＳ Ｐゴシック" pitchFamily="1" charset="-128"/>
              </a:rPr>
              <a:t>IFAD also has a policy on targeting dated</a:t>
            </a:r>
            <a:r>
              <a:rPr lang="en-GB" sz="1200" kern="1200" baseline="0" dirty="0" smtClean="0">
                <a:solidFill>
                  <a:schemeClr val="tx1"/>
                </a:solidFill>
                <a:effectLst/>
                <a:latin typeface="Arial" charset="0"/>
                <a:ea typeface="ＭＳ Ｐゴシック" pitchFamily="1" charset="-128"/>
                <a:cs typeface="ＭＳ Ｐゴシック" pitchFamily="1" charset="-128"/>
              </a:rPr>
              <a:t> 2006 which defines </a:t>
            </a:r>
            <a:r>
              <a:rPr lang="en-GB" dirty="0" smtClean="0"/>
              <a:t>IFAD’s target group: </a:t>
            </a:r>
            <a:r>
              <a:rPr lang="en-US" dirty="0" smtClean="0"/>
              <a:t>rural people living in poverty and food insecurity in developing countries. Within this broad group, IFAD strives to reach </a:t>
            </a:r>
            <a:r>
              <a:rPr lang="en-GB" dirty="0" smtClean="0"/>
              <a:t>the extremely poor people. The policy also </a:t>
            </a:r>
            <a:r>
              <a:rPr lang="en-GB" sz="1200" kern="1200" dirty="0" smtClean="0">
                <a:solidFill>
                  <a:schemeClr val="tx1"/>
                </a:solidFill>
                <a:effectLst/>
                <a:latin typeface="Arial" charset="0"/>
                <a:ea typeface="ＭＳ Ｐゴシック" pitchFamily="1" charset="-128"/>
                <a:cs typeface="ＭＳ Ｐゴシック" pitchFamily="1" charset="-128"/>
              </a:rPr>
              <a:t>articulates the </a:t>
            </a:r>
            <a:r>
              <a:rPr lang="en-GB" sz="1200" kern="1200" dirty="0" smtClean="0">
                <a:solidFill>
                  <a:schemeClr val="tx1"/>
                </a:solidFill>
                <a:effectLst/>
                <a:latin typeface="Arial" charset="0"/>
                <a:ea typeface="ＭＳ Ｐゴシック" pitchFamily="1" charset="-128"/>
                <a:cs typeface="ＭＳ Ｐゴシック" pitchFamily="1" charset="-128"/>
              </a:rPr>
              <a:t>principles, methods </a:t>
            </a:r>
            <a:r>
              <a:rPr lang="en-GB" sz="1200" kern="1200" dirty="0" smtClean="0">
                <a:solidFill>
                  <a:schemeClr val="tx1"/>
                </a:solidFill>
                <a:effectLst/>
                <a:latin typeface="Arial" charset="0"/>
                <a:ea typeface="ＭＳ Ｐゴシック" pitchFamily="1" charset="-128"/>
                <a:cs typeface="ＭＳ Ｐゴシック" pitchFamily="1" charset="-128"/>
              </a:rPr>
              <a:t>and operational guidelines for </a:t>
            </a:r>
            <a:r>
              <a:rPr lang="en-GB" sz="1200" kern="1200" dirty="0" smtClean="0">
                <a:solidFill>
                  <a:schemeClr val="tx1"/>
                </a:solidFill>
                <a:effectLst/>
                <a:latin typeface="Arial" charset="0"/>
                <a:ea typeface="ＭＳ Ｐゴシック" pitchFamily="1" charset="-128"/>
                <a:cs typeface="ＭＳ Ｐゴシック" pitchFamily="1" charset="-128"/>
              </a:rPr>
              <a:t>targeting </a:t>
            </a:r>
            <a:r>
              <a:rPr lang="en-GB" sz="1200" kern="1200" dirty="0" smtClean="0">
                <a:solidFill>
                  <a:schemeClr val="tx1"/>
                </a:solidFill>
                <a:effectLst/>
                <a:latin typeface="Arial" charset="0"/>
                <a:ea typeface="ＭＳ Ｐゴシック" pitchFamily="1" charset="-128"/>
                <a:cs typeface="ＭＳ Ｐゴシック" pitchFamily="1" charset="-128"/>
              </a:rPr>
              <a:t>poor rural people and vulnerable groups </a:t>
            </a:r>
            <a:r>
              <a:rPr lang="en-GB" sz="1200" kern="1200" dirty="0" smtClean="0">
                <a:solidFill>
                  <a:schemeClr val="tx1"/>
                </a:solidFill>
                <a:effectLst/>
                <a:latin typeface="Arial" charset="0"/>
                <a:ea typeface="ＭＳ Ｐゴシック" pitchFamily="1" charset="-128"/>
                <a:cs typeface="ＭＳ Ｐゴシック" pitchFamily="1" charset="-128"/>
              </a:rPr>
              <a:t>approach. </a:t>
            </a:r>
            <a:r>
              <a:rPr lang="en-GB" sz="1200" kern="1200" dirty="0" smtClean="0">
                <a:solidFill>
                  <a:schemeClr val="tx1"/>
                </a:solidFill>
                <a:effectLst/>
                <a:latin typeface="Arial" charset="0"/>
                <a:ea typeface="ＭＳ Ｐゴシック" pitchFamily="1" charset="-128"/>
                <a:cs typeface="ＭＳ Ｐゴシック" pitchFamily="1" charset="-128"/>
              </a:rPr>
              <a:t>The policy</a:t>
            </a:r>
            <a:r>
              <a:rPr lang="en-GB" sz="1200" kern="1200" baseline="0" dirty="0" smtClean="0">
                <a:solidFill>
                  <a:schemeClr val="tx1"/>
                </a:solidFill>
                <a:effectLst/>
                <a:latin typeface="Arial" charset="0"/>
                <a:ea typeface="ＭＳ Ｐゴシック" pitchFamily="1" charset="-128"/>
                <a:cs typeface="ＭＳ Ｐゴシック" pitchFamily="1" charset="-128"/>
              </a:rPr>
              <a:t> is t</a:t>
            </a:r>
            <a:r>
              <a:rPr lang="en-GB" sz="1200" kern="1200" dirty="0" smtClean="0">
                <a:solidFill>
                  <a:schemeClr val="tx1"/>
                </a:solidFill>
                <a:effectLst/>
                <a:latin typeface="Arial" charset="0"/>
                <a:ea typeface="ＭＳ Ｐゴシック" pitchFamily="1" charset="-128"/>
                <a:cs typeface="ＭＳ Ｐゴシック" pitchFamily="1" charset="-128"/>
              </a:rPr>
              <a:t>he reference document for the assessment of </a:t>
            </a:r>
            <a:r>
              <a:rPr lang="en-GB" sz="1200" kern="1200" dirty="0" smtClean="0">
                <a:solidFill>
                  <a:schemeClr val="tx1"/>
                </a:solidFill>
                <a:effectLst/>
                <a:latin typeface="Arial" charset="0"/>
                <a:ea typeface="ＭＳ Ｐゴシック" pitchFamily="1" charset="-128"/>
                <a:cs typeface="ＭＳ Ｐゴシック" pitchFamily="1" charset="-128"/>
              </a:rPr>
              <a:t>targeting by independent evaluations at IFAD.</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ＭＳ Ｐゴシック" pitchFamily="1" charset="-128"/>
              </a:rPr>
              <a:t>The next slides will provide you with an overview of how the assessment is conducted and how and why independent evaluations play an important</a:t>
            </a:r>
            <a:r>
              <a:rPr lang="en-GB" sz="1200" kern="1200" baseline="0" dirty="0" smtClean="0">
                <a:solidFill>
                  <a:schemeClr val="tx1"/>
                </a:solidFill>
                <a:effectLst/>
                <a:latin typeface="Arial" charset="0"/>
                <a:ea typeface="ＭＳ Ｐゴシック" pitchFamily="1" charset="-128"/>
              </a:rPr>
              <a:t> role in ensuring that no on is left b</a:t>
            </a:r>
            <a:r>
              <a:rPr lang="en-GB" sz="1200" kern="1200" dirty="0" smtClean="0">
                <a:solidFill>
                  <a:schemeClr val="tx1"/>
                </a:solidFill>
                <a:effectLst/>
                <a:latin typeface="Arial" charset="0"/>
                <a:ea typeface="ＭＳ Ｐゴシック" pitchFamily="1" charset="-128"/>
              </a:rPr>
              <a:t>ehind.</a:t>
            </a:r>
            <a:r>
              <a:rPr lang="en-GB" sz="1200" kern="1200" baseline="0" dirty="0" smtClean="0">
                <a:solidFill>
                  <a:schemeClr val="tx1"/>
                </a:solidFill>
                <a:effectLst/>
                <a:latin typeface="Arial" charset="0"/>
                <a:ea typeface="ＭＳ Ｐゴシック" pitchFamily="1" charset="-128"/>
              </a:rPr>
              <a:t> </a:t>
            </a:r>
            <a:endParaRPr lang="en-GB" dirty="0" smtClean="0"/>
          </a:p>
          <a:p>
            <a:pPr marL="0" marR="0" lvl="1"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Arial" charset="0"/>
              <a:ea typeface="ＭＳ Ｐゴシック" pitchFamily="1" charset="-128"/>
            </a:endParaRPr>
          </a:p>
          <a:p>
            <a:r>
              <a:rPr lang="en-US" sz="1200" b="0" i="0" u="none" strike="noStrike" kern="1200" baseline="0" dirty="0" smtClean="0">
                <a:solidFill>
                  <a:schemeClr val="tx1"/>
                </a:solidFill>
                <a:latin typeface="Arial" charset="0"/>
                <a:ea typeface="ＭＳ Ｐゴシック" pitchFamily="1" charset="-128"/>
                <a:cs typeface="ＭＳ Ｐゴシック" pitchFamily="1" charset="-128"/>
              </a:rPr>
              <a:t>Geographic targeting. focusing on  geographic areas with high concentrations of poor people or with high poverty rates is an effective targeting instrument. In these cases,</a:t>
            </a:r>
          </a:p>
          <a:p>
            <a:r>
              <a:rPr lang="en-US" sz="1200" b="0" i="0" u="none" strike="noStrike" kern="1200" baseline="0" dirty="0" smtClean="0">
                <a:solidFill>
                  <a:schemeClr val="tx1"/>
                </a:solidFill>
                <a:latin typeface="Arial" charset="0"/>
                <a:ea typeface="ＭＳ Ｐゴシック" pitchFamily="1" charset="-128"/>
                <a:cs typeface="ＭＳ Ｐゴシック" pitchFamily="1" charset="-128"/>
              </a:rPr>
              <a:t>IFAD uses national poverty lines and data on food insecurity and malnutrition – including data generated by FAO and WFP – combined with other human development data, to identify</a:t>
            </a:r>
          </a:p>
          <a:p>
            <a:r>
              <a:rPr lang="en-GB" sz="1200" b="0" i="0" u="none" strike="noStrike" kern="1200" baseline="0" dirty="0" smtClean="0">
                <a:solidFill>
                  <a:schemeClr val="tx1"/>
                </a:solidFill>
                <a:latin typeface="Arial" charset="0"/>
                <a:ea typeface="ＭＳ Ｐゴシック" pitchFamily="1" charset="-128"/>
                <a:cs typeface="ＭＳ Ｐゴシック" pitchFamily="1" charset="-128"/>
              </a:rPr>
              <a:t>disadvantaged areas.</a:t>
            </a:r>
          </a:p>
          <a:p>
            <a:endParaRPr lang="en-GB" sz="1200" b="0" i="0" u="none" strike="noStrike" kern="1200" baseline="0" dirty="0" smtClean="0">
              <a:solidFill>
                <a:schemeClr val="tx1"/>
              </a:solidFill>
              <a:effectLst/>
              <a:latin typeface="Arial" charset="0"/>
              <a:ea typeface="ＭＳ Ｐゴシック" pitchFamily="1" charset="-128"/>
            </a:endParaRPr>
          </a:p>
          <a:p>
            <a:r>
              <a:rPr lang="en-GB" sz="1200" b="0" i="0" u="none" strike="noStrike" kern="1200" baseline="0" dirty="0" smtClean="0">
                <a:solidFill>
                  <a:schemeClr val="tx1"/>
                </a:solidFill>
                <a:latin typeface="Arial" charset="0"/>
                <a:ea typeface="ＭＳ Ｐゴシック" pitchFamily="1" charset="-128"/>
                <a:cs typeface="ＭＳ Ｐゴシック" pitchFamily="1" charset="-128"/>
              </a:rPr>
              <a:t>Self-targeting measures. Success depends  </a:t>
            </a:r>
            <a:r>
              <a:rPr lang="en-US" sz="1200" b="0" i="0" u="none" strike="noStrike" kern="1200" baseline="0" dirty="0" smtClean="0">
                <a:solidFill>
                  <a:schemeClr val="tx1"/>
                </a:solidFill>
                <a:latin typeface="Arial" charset="0"/>
                <a:ea typeface="ＭＳ Ｐゴシック" pitchFamily="1" charset="-128"/>
                <a:cs typeface="ＭＳ Ｐゴシック" pitchFamily="1" charset="-128"/>
              </a:rPr>
              <a:t>primarily on whether development activities have been designed with the poor themselves, around their needs and livelihood constraints,</a:t>
            </a:r>
          </a:p>
          <a:p>
            <a:r>
              <a:rPr lang="en-US" sz="1200" b="0" i="0" u="none" strike="noStrike" kern="1200" baseline="0" dirty="0" smtClean="0">
                <a:solidFill>
                  <a:schemeClr val="tx1"/>
                </a:solidFill>
                <a:latin typeface="Arial" charset="0"/>
                <a:ea typeface="ＭＳ Ｐゴシック" pitchFamily="1" charset="-128"/>
                <a:cs typeface="ＭＳ Ｐゴシック" pitchFamily="1" charset="-128"/>
              </a:rPr>
              <a:t>and are perceived by them as relevant and affordable. Self-targeting is achieved by providing services that respond specifically to the priorities, assets and </a:t>
            </a:r>
            <a:r>
              <a:rPr lang="en-US" sz="1200" b="0" i="0" u="none" strike="noStrike" kern="1200" baseline="0" dirty="0" err="1" smtClean="0">
                <a:solidFill>
                  <a:schemeClr val="tx1"/>
                </a:solidFill>
                <a:latin typeface="Arial" charset="0"/>
                <a:ea typeface="ＭＳ Ｐゴシック" pitchFamily="1" charset="-128"/>
                <a:cs typeface="ＭＳ Ｐゴシック" pitchFamily="1" charset="-128"/>
              </a:rPr>
              <a:t>labour</a:t>
            </a:r>
            <a:r>
              <a:rPr lang="en-US" sz="1200" b="0" i="0" u="none" strike="noStrike" kern="1200" baseline="0" dirty="0" smtClean="0">
                <a:solidFill>
                  <a:schemeClr val="tx1"/>
                </a:solidFill>
                <a:latin typeface="Arial" charset="0"/>
                <a:ea typeface="ＭＳ Ｐゴシック" pitchFamily="1" charset="-128"/>
                <a:cs typeface="ＭＳ Ｐゴシック" pitchFamily="1" charset="-128"/>
              </a:rPr>
              <a:t> capacity of the</a:t>
            </a:r>
          </a:p>
          <a:p>
            <a:r>
              <a:rPr lang="en-US" sz="1200" b="0" i="0" u="none" strike="noStrike" kern="1200" baseline="0" dirty="0" smtClean="0">
                <a:solidFill>
                  <a:schemeClr val="tx1"/>
                </a:solidFill>
                <a:latin typeface="Arial" charset="0"/>
                <a:ea typeface="ＭＳ Ｐゴシック" pitchFamily="1" charset="-128"/>
                <a:cs typeface="ＭＳ Ｐゴシック" pitchFamily="1" charset="-128"/>
              </a:rPr>
              <a:t>identified target group, while being of less </a:t>
            </a:r>
            <a:r>
              <a:rPr lang="en-GB" sz="1200" b="0" i="0" u="none" strike="noStrike" kern="1200" baseline="0" dirty="0" smtClean="0">
                <a:solidFill>
                  <a:schemeClr val="tx1"/>
                </a:solidFill>
                <a:latin typeface="Arial" charset="0"/>
                <a:ea typeface="ＭＳ Ｐゴシック" pitchFamily="1" charset="-128"/>
                <a:cs typeface="ＭＳ Ｐゴシック" pitchFamily="1" charset="-128"/>
              </a:rPr>
              <a:t>interest to the better-off.</a:t>
            </a:r>
          </a:p>
          <a:p>
            <a:endParaRPr lang="en-GB" sz="1200" b="0" i="0" u="none" strike="noStrike" kern="1200" baseline="0" dirty="0" smtClean="0">
              <a:solidFill>
                <a:schemeClr val="tx1"/>
              </a:solidFill>
              <a:effectLst/>
              <a:latin typeface="Arial" charset="0"/>
              <a:ea typeface="ＭＳ Ｐゴシック" pitchFamily="1" charset="-128"/>
            </a:endParaRPr>
          </a:p>
          <a:p>
            <a:r>
              <a:rPr lang="en-US" sz="1200" b="0" i="0" u="none" strike="noStrike" kern="1200" baseline="0" dirty="0" smtClean="0">
                <a:solidFill>
                  <a:schemeClr val="tx1"/>
                </a:solidFill>
                <a:latin typeface="Arial" charset="0"/>
                <a:ea typeface="ＭＳ Ｐゴシック" pitchFamily="1" charset="-128"/>
                <a:cs typeface="ＭＳ Ｐゴシック" pitchFamily="1" charset="-128"/>
              </a:rPr>
              <a:t>Direct targeting. When services are to be </a:t>
            </a:r>
            <a:r>
              <a:rPr lang="en-US" sz="1200" b="0" i="0" u="none" strike="noStrike" kern="1200" baseline="0" dirty="0" err="1" smtClean="0">
                <a:solidFill>
                  <a:schemeClr val="tx1"/>
                </a:solidFill>
                <a:latin typeface="Arial" charset="0"/>
                <a:ea typeface="ＭＳ Ｐゴシック" pitchFamily="1" charset="-128"/>
                <a:cs typeface="ＭＳ Ｐゴシック" pitchFamily="1" charset="-128"/>
              </a:rPr>
              <a:t>channelled</a:t>
            </a:r>
            <a:r>
              <a:rPr lang="en-US" sz="1200" b="0" i="0" u="none" strike="noStrike" kern="1200" baseline="0" dirty="0" smtClean="0">
                <a:solidFill>
                  <a:schemeClr val="tx1"/>
                </a:solidFill>
                <a:latin typeface="Arial" charset="0"/>
                <a:ea typeface="ＭＳ Ｐゴシック" pitchFamily="1" charset="-128"/>
                <a:cs typeface="ＭＳ Ｐゴシック" pitchFamily="1" charset="-128"/>
              </a:rPr>
              <a:t> to specific individuals or households, eligibility criteria have to be used.</a:t>
            </a:r>
            <a:endParaRPr lang="en-GB" sz="2000" kern="1200" dirty="0" smtClean="0">
              <a:solidFill>
                <a:schemeClr val="tx1"/>
              </a:solidFill>
              <a:effectLst/>
              <a:latin typeface="Arial" charset="0"/>
              <a:ea typeface="ＭＳ Ｐゴシック" pitchFamily="1" charset="-128"/>
            </a:endParaRPr>
          </a:p>
        </p:txBody>
      </p:sp>
      <p:sp>
        <p:nvSpPr>
          <p:cNvPr id="4" name="Slide Number Placeholder 3"/>
          <p:cNvSpPr>
            <a:spLocks noGrp="1"/>
          </p:cNvSpPr>
          <p:nvPr>
            <p:ph type="sldNum" sz="quarter" idx="10"/>
          </p:nvPr>
        </p:nvSpPr>
        <p:spPr/>
        <p:txBody>
          <a:bodyPr/>
          <a:lstStyle/>
          <a:p>
            <a:fld id="{A03B7ACF-974A-4161-B14D-12E8A6B114D4}" type="slidenum">
              <a:rPr lang="en-US" altLang="en-US" smtClean="0"/>
              <a:pPr/>
              <a:t>2</a:t>
            </a:fld>
            <a:endParaRPr lang="en-US" altLang="en-US" dirty="0"/>
          </a:p>
        </p:txBody>
      </p:sp>
    </p:spTree>
    <p:extLst>
      <p:ext uri="{BB962C8B-B14F-4D97-AF65-F5344CB8AC3E}">
        <p14:creationId xmlns:p14="http://schemas.microsoft.com/office/powerpoint/2010/main" val="1215759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Arial" charset="0"/>
                <a:ea typeface="ＭＳ Ｐゴシック" pitchFamily="1" charset="-128"/>
                <a:cs typeface="ＭＳ Ｐゴシック" pitchFamily="1" charset="-128"/>
              </a:rPr>
              <a:t>the main purpose of the ARRI is to provide an aggregated insight into the performance of IFAD operations and identify systemic issues and lessons, as well as generate recommendations to enhance </a:t>
            </a:r>
            <a:r>
              <a:rPr lang="en-GB" sz="1200" b="0" i="0" u="none" strike="noStrike" kern="1200" baseline="0" dirty="0" smtClean="0">
                <a:solidFill>
                  <a:schemeClr val="tx1"/>
                </a:solidFill>
                <a:latin typeface="Arial" charset="0"/>
                <a:ea typeface="ＭＳ Ｐゴシック" pitchFamily="1" charset="-128"/>
                <a:cs typeface="ＭＳ Ｐゴシック" pitchFamily="1" charset="-128"/>
              </a:rPr>
              <a:t>IFAD’s development effectiveness.</a:t>
            </a:r>
            <a:endParaRPr lang="en-GB" dirty="0"/>
          </a:p>
        </p:txBody>
      </p:sp>
      <p:sp>
        <p:nvSpPr>
          <p:cNvPr id="4" name="Slide Number Placeholder 3"/>
          <p:cNvSpPr>
            <a:spLocks noGrp="1"/>
          </p:cNvSpPr>
          <p:nvPr>
            <p:ph type="sldNum" sz="quarter" idx="10"/>
          </p:nvPr>
        </p:nvSpPr>
        <p:spPr/>
        <p:txBody>
          <a:bodyPr/>
          <a:lstStyle/>
          <a:p>
            <a:fld id="{A03B7ACF-974A-4161-B14D-12E8A6B114D4}" type="slidenum">
              <a:rPr lang="en-US" altLang="en-US" smtClean="0"/>
              <a:pPr/>
              <a:t>3</a:t>
            </a:fld>
            <a:endParaRPr lang="en-US" altLang="en-US" dirty="0"/>
          </a:p>
        </p:txBody>
      </p:sp>
    </p:spTree>
    <p:extLst>
      <p:ext uri="{BB962C8B-B14F-4D97-AF65-F5344CB8AC3E}">
        <p14:creationId xmlns:p14="http://schemas.microsoft.com/office/powerpoint/2010/main" val="3275572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Arial" charset="0"/>
                <a:ea typeface="ＭＳ Ｐゴシック" pitchFamily="1" charset="-128"/>
                <a:cs typeface="ＭＳ Ｐゴシック" pitchFamily="1" charset="-128"/>
              </a:rPr>
              <a:t>recommendations </a:t>
            </a:r>
            <a:r>
              <a:rPr lang="en-GB" sz="1200" b="0" i="0" u="none" strike="noStrike" kern="1200" baseline="0" dirty="0" smtClean="0">
                <a:solidFill>
                  <a:schemeClr val="tx1"/>
                </a:solidFill>
                <a:latin typeface="Arial" charset="0"/>
                <a:ea typeface="ＭＳ Ｐゴシック" pitchFamily="1" charset="-128"/>
                <a:cs typeface="ＭＳ Ｐゴシック" pitchFamily="1" charset="-128"/>
              </a:rPr>
              <a:t>that</a:t>
            </a:r>
            <a:r>
              <a:rPr lang="en-US" sz="1200" b="0" i="0" u="none" strike="noStrike" kern="1200" baseline="0" dirty="0" smtClean="0">
                <a:solidFill>
                  <a:schemeClr val="tx1"/>
                </a:solidFill>
                <a:latin typeface="Arial" charset="0"/>
                <a:ea typeface="ＭＳ Ｐゴシック" pitchFamily="1" charset="-128"/>
                <a:cs typeface="ＭＳ Ｐゴシック" pitchFamily="1" charset="-128"/>
              </a:rPr>
              <a:t> strengthen the organization’s accountability framework and learning loops for enhanced rural transformation and better livelihoods.</a:t>
            </a:r>
          </a:p>
          <a:p>
            <a:endParaRPr lang="en-US" sz="1200" b="0" i="0" u="none" strike="noStrike" kern="1200" baseline="0" dirty="0" smtClean="0">
              <a:solidFill>
                <a:schemeClr val="tx1"/>
              </a:solidFill>
              <a:latin typeface="Arial" charset="0"/>
              <a:ea typeface="ＭＳ Ｐゴシック" pitchFamily="1" charset="-128"/>
              <a:cs typeface="ＭＳ Ｐゴシック" pitchFamily="1" charset="-128"/>
            </a:endParaRPr>
          </a:p>
          <a:p>
            <a:r>
              <a:rPr lang="en-US" sz="1200" b="0" i="0" u="none" strike="noStrike" kern="1200" baseline="0" dirty="0" smtClean="0">
                <a:solidFill>
                  <a:schemeClr val="tx1"/>
                </a:solidFill>
                <a:latin typeface="Arial" charset="0"/>
                <a:ea typeface="ＭＳ Ｐゴシック" pitchFamily="1" charset="-128"/>
                <a:cs typeface="ＭＳ Ｐゴシック" pitchFamily="1" charset="-128"/>
              </a:rPr>
              <a:t>IOE’s evaluation approach aims to transform each evaluation into a </a:t>
            </a:r>
            <a:r>
              <a:rPr lang="en-US" sz="1200" b="1" i="0" u="none" strike="noStrike" kern="1200" baseline="0" dirty="0" smtClean="0">
                <a:solidFill>
                  <a:schemeClr val="tx1"/>
                </a:solidFill>
                <a:latin typeface="Arial" charset="0"/>
                <a:ea typeface="ＭＳ Ｐゴシック" pitchFamily="1" charset="-128"/>
                <a:cs typeface="ＭＳ Ｐゴシック" pitchFamily="1" charset="-128"/>
              </a:rPr>
              <a:t>systematic </a:t>
            </a:r>
            <a:r>
              <a:rPr lang="en-GB" sz="1200" b="1" i="0" u="none" strike="noStrike" kern="1200" baseline="0" dirty="0" smtClean="0">
                <a:solidFill>
                  <a:schemeClr val="tx1"/>
                </a:solidFill>
                <a:latin typeface="Arial" charset="0"/>
                <a:ea typeface="ＭＳ Ｐゴシック" pitchFamily="1" charset="-128"/>
                <a:cs typeface="ＭＳ Ｐゴシック" pitchFamily="1" charset="-128"/>
              </a:rPr>
              <a:t>learning exercise</a:t>
            </a:r>
            <a:r>
              <a:rPr lang="en-GB" sz="1200" b="0" i="0" u="none" strike="noStrike" kern="1200" baseline="0" dirty="0" smtClean="0">
                <a:solidFill>
                  <a:schemeClr val="tx1"/>
                </a:solidFill>
                <a:latin typeface="Arial" charset="0"/>
                <a:ea typeface="ＭＳ Ｐゴシック" pitchFamily="1" charset="-128"/>
                <a:cs typeface="ＭＳ Ｐゴシック" pitchFamily="1" charset="-128"/>
              </a:rPr>
              <a:t>, </a:t>
            </a:r>
            <a:r>
              <a:rPr lang="en-GB" sz="1200" b="0" i="0" u="none" strike="noStrike" kern="1200" baseline="0" dirty="0" smtClean="0">
                <a:solidFill>
                  <a:schemeClr val="tx1"/>
                </a:solidFill>
                <a:latin typeface="Arial" charset="0"/>
                <a:ea typeface="ＭＳ Ｐゴシック" pitchFamily="1" charset="-128"/>
                <a:cs typeface="ＭＳ Ｐゴシック" pitchFamily="1" charset="-128"/>
              </a:rPr>
              <a:t>therefore </a:t>
            </a:r>
            <a:r>
              <a:rPr lang="en-US" sz="1200" b="0" i="0" u="none" strike="noStrike" kern="1200" baseline="0" dirty="0" smtClean="0">
                <a:solidFill>
                  <a:schemeClr val="tx1"/>
                </a:solidFill>
                <a:latin typeface="Arial" charset="0"/>
                <a:ea typeface="ＭＳ Ｐゴシック" pitchFamily="1" charset="-128"/>
                <a:cs typeface="ＭＳ Ｐゴシック" pitchFamily="1" charset="-128"/>
              </a:rPr>
              <a:t>evaluations do not merely finish with </a:t>
            </a:r>
            <a:r>
              <a:rPr lang="en-US" sz="1200" b="0" i="0" u="none" strike="noStrike" kern="1200" baseline="0" dirty="0" smtClean="0">
                <a:solidFill>
                  <a:schemeClr val="tx1"/>
                </a:solidFill>
                <a:latin typeface="Arial" charset="0"/>
                <a:ea typeface="ＭＳ Ｐゴシック" pitchFamily="1" charset="-128"/>
                <a:cs typeface="ＭＳ Ｐゴシック" pitchFamily="1" charset="-128"/>
              </a:rPr>
              <a:t>a publication, but with an understanding among </a:t>
            </a:r>
            <a:r>
              <a:rPr lang="en-US" sz="1200" b="0" i="0" u="none" strike="noStrike" kern="1200" baseline="0" dirty="0" smtClean="0">
                <a:solidFill>
                  <a:schemeClr val="tx1"/>
                </a:solidFill>
                <a:latin typeface="Arial" charset="0"/>
                <a:ea typeface="ＭＳ Ｐゴシック" pitchFamily="1" charset="-128"/>
                <a:cs typeface="ＭＳ Ｐゴシック" pitchFamily="1" charset="-128"/>
              </a:rPr>
              <a:t>partners </a:t>
            </a:r>
            <a:r>
              <a:rPr lang="en-US" sz="1200" b="0" i="0" u="none" strike="noStrike" kern="1200" baseline="0" dirty="0" smtClean="0">
                <a:solidFill>
                  <a:schemeClr val="tx1"/>
                </a:solidFill>
                <a:latin typeface="Arial" charset="0"/>
                <a:ea typeface="ＭＳ Ｐゴシック" pitchFamily="1" charset="-128"/>
                <a:cs typeface="ＭＳ Ｐゴシック" pitchFamily="1" charset="-128"/>
              </a:rPr>
              <a:t>to adopt specific findings and recommendations</a:t>
            </a:r>
            <a:r>
              <a:rPr lang="en-US" sz="1200" b="0" i="0" u="none" strike="noStrike" kern="1200" baseline="0" dirty="0" smtClean="0">
                <a:solidFill>
                  <a:schemeClr val="tx1"/>
                </a:solidFill>
                <a:latin typeface="Arial" charset="0"/>
                <a:ea typeface="ＭＳ Ｐゴシック" pitchFamily="1" charset="-128"/>
                <a:cs typeface="ＭＳ Ｐゴシック" pitchFamily="1" charset="-128"/>
              </a:rPr>
              <a:t>. </a:t>
            </a:r>
            <a:r>
              <a:rPr lang="en-US" sz="1200" b="0" i="0" u="none" strike="noStrike" kern="1200" baseline="0" dirty="0" smtClean="0">
                <a:solidFill>
                  <a:schemeClr val="tx1"/>
                </a:solidFill>
                <a:latin typeface="Arial" charset="0"/>
                <a:ea typeface="ＭＳ Ｐゴシック" pitchFamily="1" charset="-128"/>
                <a:cs typeface="ＭＳ Ｐゴシック" pitchFamily="1" charset="-128"/>
              </a:rPr>
              <a:t>With this objective, at the completion of an evaluation, a Management’s response or an ACP is prepared. As required by the IFAD Evaluation Policy, the status of the adoption of the recommendations is reported </a:t>
            </a:r>
            <a:r>
              <a:rPr lang="en-GB" sz="1200" b="0" i="0" u="none" strike="noStrike" kern="1200" baseline="0" dirty="0" smtClean="0">
                <a:solidFill>
                  <a:schemeClr val="tx1"/>
                </a:solidFill>
                <a:latin typeface="Arial" charset="0"/>
                <a:ea typeface="ＭＳ Ｐゴシック" pitchFamily="1" charset="-128"/>
                <a:cs typeface="ＭＳ Ｐゴシック" pitchFamily="1" charset="-128"/>
              </a:rPr>
              <a:t>through the PRISMA which </a:t>
            </a:r>
            <a:r>
              <a:rPr lang="en-US" sz="1200" b="0" i="0" u="none" strike="noStrike" kern="1200" baseline="0" dirty="0" smtClean="0">
                <a:solidFill>
                  <a:schemeClr val="tx1"/>
                </a:solidFill>
                <a:latin typeface="Arial" charset="0"/>
                <a:ea typeface="ＭＳ Ｐゴシック" pitchFamily="1" charset="-128"/>
                <a:cs typeface="ＭＳ Ｐゴシック" pitchFamily="1" charset="-128"/>
              </a:rPr>
              <a:t>contains an account of the follow-up actions taken by Management and government on the recommendations made in the ARRI, CLEs, CSPEs, PPEs and evaluation synthesis reports.</a:t>
            </a:r>
          </a:p>
          <a:p>
            <a:endParaRPr lang="en-US" sz="1200" b="0" i="0" u="none" strike="noStrike" kern="1200" baseline="0" dirty="0" smtClean="0">
              <a:solidFill>
                <a:schemeClr val="tx1"/>
              </a:solidFill>
              <a:latin typeface="Arial" charset="0"/>
              <a:ea typeface="ＭＳ Ｐゴシック" pitchFamily="1" charset="-128"/>
              <a:cs typeface="ＭＳ Ｐゴシック" pitchFamily="1" charset="-128"/>
            </a:endParaRPr>
          </a:p>
          <a:p>
            <a:r>
              <a:rPr lang="en-GB" sz="1200" b="0" i="0" u="none" strike="noStrike" kern="1200" baseline="0" dirty="0" smtClean="0">
                <a:solidFill>
                  <a:schemeClr val="tx1"/>
                </a:solidFill>
                <a:latin typeface="Arial" charset="0"/>
                <a:ea typeface="ＭＳ Ｐゴシック" pitchFamily="1" charset="-128"/>
                <a:cs typeface="ＭＳ Ｐゴシック" pitchFamily="1" charset="-128"/>
              </a:rPr>
              <a:t>Efforts are </a:t>
            </a:r>
            <a:r>
              <a:rPr lang="en-US" sz="1200" b="0" i="0" u="none" strike="noStrike" kern="1200" baseline="0" dirty="0" smtClean="0">
                <a:solidFill>
                  <a:schemeClr val="tx1"/>
                </a:solidFill>
                <a:latin typeface="Arial" charset="0"/>
                <a:ea typeface="ＭＳ Ｐゴシック" pitchFamily="1" charset="-128"/>
                <a:cs typeface="ＭＳ Ｐゴシック" pitchFamily="1" charset="-128"/>
              </a:rPr>
              <a:t>made to ensure that </a:t>
            </a:r>
            <a:r>
              <a:rPr lang="en-US" sz="1200" b="1" i="0" u="none" strike="noStrike" kern="1200" baseline="0" dirty="0" smtClean="0">
                <a:solidFill>
                  <a:schemeClr val="tx1"/>
                </a:solidFill>
                <a:latin typeface="Arial" charset="0"/>
                <a:ea typeface="ＭＳ Ｐゴシック" pitchFamily="1" charset="-128"/>
                <a:cs typeface="ＭＳ Ｐゴシック" pitchFamily="1" charset="-128"/>
              </a:rPr>
              <a:t>appropriate feedback loops are established and learning opportunities developed so that findings and conclusions from evaluations feed into ongoing </a:t>
            </a:r>
            <a:r>
              <a:rPr lang="en-US" sz="1200" b="1" i="0" u="none" strike="noStrike" kern="1200" baseline="0" dirty="0" smtClean="0">
                <a:solidFill>
                  <a:schemeClr val="tx1"/>
                </a:solidFill>
                <a:latin typeface="Arial" charset="0"/>
                <a:ea typeface="ＭＳ Ｐゴシック" pitchFamily="1" charset="-128"/>
                <a:cs typeface="ＭＳ Ｐゴシック" pitchFamily="1" charset="-128"/>
              </a:rPr>
              <a:t>work</a:t>
            </a:r>
            <a:r>
              <a:rPr lang="en-GB" sz="1200" b="0" i="0" u="none" strike="noStrike" kern="1200" baseline="0" dirty="0" smtClean="0">
                <a:solidFill>
                  <a:schemeClr val="tx1"/>
                </a:solidFill>
                <a:latin typeface="Arial" charset="0"/>
                <a:ea typeface="ＭＳ Ｐゴシック" pitchFamily="1" charset="-128"/>
                <a:cs typeface="ＭＳ Ｐゴシック" pitchFamily="1" charset="-128"/>
              </a:rPr>
              <a:t>. </a:t>
            </a:r>
            <a:r>
              <a:rPr lang="en-GB" sz="1200" b="0" i="0" u="none" strike="noStrike" kern="1200" baseline="0" dirty="0" smtClean="0">
                <a:solidFill>
                  <a:schemeClr val="tx1"/>
                </a:solidFill>
                <a:latin typeface="Arial" charset="0"/>
                <a:ea typeface="ＭＳ Ｐゴシック" pitchFamily="1" charset="-128"/>
                <a:cs typeface="ＭＳ Ｐゴシック" pitchFamily="1" charset="-128"/>
              </a:rPr>
              <a:t>The next slides will show how this happens in practice. </a:t>
            </a:r>
            <a:endParaRPr lang="en-US" sz="1200" b="0" i="0" u="none" strike="noStrike" kern="1200" baseline="0" dirty="0" smtClean="0">
              <a:solidFill>
                <a:schemeClr val="tx1"/>
              </a:solidFill>
              <a:latin typeface="Arial" charset="0"/>
              <a:ea typeface="ＭＳ Ｐゴシック" pitchFamily="1" charset="-128"/>
              <a:cs typeface="ＭＳ Ｐゴシック" pitchFamily="1" charset="-128"/>
            </a:endParaRPr>
          </a:p>
          <a:p>
            <a:endParaRPr lang="en-US" sz="1200" b="0" i="0" u="none" strike="noStrike" kern="1200" baseline="0" dirty="0" smtClean="0">
              <a:solidFill>
                <a:schemeClr val="tx1"/>
              </a:solidFill>
              <a:latin typeface="Arial" charset="0"/>
              <a:ea typeface="ＭＳ Ｐゴシック" pitchFamily="1" charset="-128"/>
            </a:endParaRPr>
          </a:p>
          <a:p>
            <a:endParaRPr lang="en-GB" dirty="0"/>
          </a:p>
        </p:txBody>
      </p:sp>
      <p:sp>
        <p:nvSpPr>
          <p:cNvPr id="4" name="Slide Number Placeholder 3"/>
          <p:cNvSpPr>
            <a:spLocks noGrp="1"/>
          </p:cNvSpPr>
          <p:nvPr>
            <p:ph type="sldNum" sz="quarter" idx="10"/>
          </p:nvPr>
        </p:nvSpPr>
        <p:spPr/>
        <p:txBody>
          <a:bodyPr/>
          <a:lstStyle/>
          <a:p>
            <a:fld id="{A03B7ACF-974A-4161-B14D-12E8A6B114D4}" type="slidenum">
              <a:rPr lang="en-US" altLang="en-US" smtClean="0"/>
              <a:pPr/>
              <a:t>4</a:t>
            </a:fld>
            <a:endParaRPr lang="en-US" altLang="en-US" dirty="0"/>
          </a:p>
        </p:txBody>
      </p:sp>
    </p:spTree>
    <p:extLst>
      <p:ext uri="{BB962C8B-B14F-4D97-AF65-F5344CB8AC3E}">
        <p14:creationId xmlns:p14="http://schemas.microsoft.com/office/powerpoint/2010/main" val="3131271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Arial" charset="0"/>
                <a:ea typeface="ＭＳ Ｐゴシック" pitchFamily="1" charset="-128"/>
                <a:cs typeface="ＭＳ Ｐゴシック" pitchFamily="1" charset="-128"/>
              </a:rPr>
              <a:t>Let me</a:t>
            </a:r>
            <a:r>
              <a:rPr lang="en-GB" sz="1200" kern="1200" baseline="0" dirty="0" smtClean="0">
                <a:solidFill>
                  <a:schemeClr val="tx1"/>
                </a:solidFill>
                <a:effectLst/>
                <a:latin typeface="Arial" charset="0"/>
                <a:ea typeface="ＭＳ Ｐゴシック" pitchFamily="1" charset="-128"/>
                <a:cs typeface="ＭＳ Ｐゴシック" pitchFamily="1" charset="-128"/>
              </a:rPr>
              <a:t> start with the first key question: why? The Key findings from ESR that IOE has conducted on different vulnerable groups</a:t>
            </a:r>
          </a:p>
          <a:p>
            <a:endParaRPr lang="en-GB" sz="1200" kern="1200" baseline="0" dirty="0" smtClean="0">
              <a:solidFill>
                <a:schemeClr val="tx1"/>
              </a:solidFill>
              <a:effectLst/>
              <a:latin typeface="Arial" charset="0"/>
              <a:ea typeface="ＭＳ Ｐゴシック" pitchFamily="1" charset="-128"/>
              <a:cs typeface="ＭＳ Ｐゴシック" pitchFamily="1" charset="-128"/>
            </a:endParaRPr>
          </a:p>
          <a:p>
            <a:r>
              <a:rPr lang="en-GB" sz="1200" kern="1200" dirty="0" smtClean="0">
                <a:solidFill>
                  <a:schemeClr val="tx1"/>
                </a:solidFill>
                <a:effectLst/>
                <a:latin typeface="Arial" charset="0"/>
                <a:ea typeface="ＭＳ Ｐゴシック" pitchFamily="1" charset="-128"/>
                <a:cs typeface="ＭＳ Ｐゴシック" pitchFamily="1" charset="-128"/>
              </a:rPr>
              <a:t>Weak </a:t>
            </a:r>
            <a:r>
              <a:rPr lang="en-GB" sz="1200" kern="1200" dirty="0" smtClean="0">
                <a:solidFill>
                  <a:schemeClr val="tx1"/>
                </a:solidFill>
                <a:effectLst/>
                <a:latin typeface="Arial" charset="0"/>
                <a:ea typeface="ＭＳ Ｐゴシック" pitchFamily="1" charset="-128"/>
                <a:cs typeface="ＭＳ Ｐゴシック" pitchFamily="1" charset="-128"/>
              </a:rPr>
              <a:t>M&amp;E system that do not provide data on targeting of the quality that is needed and </a:t>
            </a:r>
            <a:r>
              <a:rPr lang="en-GB" sz="1200" u="sng" kern="1200" dirty="0" smtClean="0">
                <a:solidFill>
                  <a:schemeClr val="tx1"/>
                </a:solidFill>
                <a:effectLst/>
                <a:latin typeface="Arial" charset="0"/>
                <a:ea typeface="ＭＳ Ｐゴシック" pitchFamily="1" charset="-128"/>
                <a:cs typeface="ＭＳ Ｐゴシック" pitchFamily="1" charset="-128"/>
              </a:rPr>
              <a:t>when</a:t>
            </a:r>
            <a:r>
              <a:rPr lang="en-GB" sz="1200" kern="1200" dirty="0" smtClean="0">
                <a:solidFill>
                  <a:schemeClr val="tx1"/>
                </a:solidFill>
                <a:effectLst/>
                <a:latin typeface="Arial" charset="0"/>
                <a:ea typeface="ＭＳ Ｐゴシック" pitchFamily="1" charset="-128"/>
                <a:cs typeface="ＭＳ Ｐゴシック" pitchFamily="1" charset="-128"/>
              </a:rPr>
              <a:t> they are needed</a:t>
            </a:r>
            <a:endParaRPr lang="en-GB" dirty="0"/>
          </a:p>
        </p:txBody>
      </p:sp>
      <p:sp>
        <p:nvSpPr>
          <p:cNvPr id="4" name="Slide Number Placeholder 3"/>
          <p:cNvSpPr>
            <a:spLocks noGrp="1"/>
          </p:cNvSpPr>
          <p:nvPr>
            <p:ph type="sldNum" sz="quarter" idx="10"/>
          </p:nvPr>
        </p:nvSpPr>
        <p:spPr/>
        <p:txBody>
          <a:bodyPr/>
          <a:lstStyle/>
          <a:p>
            <a:fld id="{A03B7ACF-974A-4161-B14D-12E8A6B114D4}" type="slidenum">
              <a:rPr lang="en-US" altLang="en-US" smtClean="0"/>
              <a:pPr/>
              <a:t>5</a:t>
            </a:fld>
            <a:endParaRPr lang="en-US" altLang="en-US" dirty="0"/>
          </a:p>
        </p:txBody>
      </p:sp>
    </p:spTree>
    <p:extLst>
      <p:ext uri="{BB962C8B-B14F-4D97-AF65-F5344CB8AC3E}">
        <p14:creationId xmlns:p14="http://schemas.microsoft.com/office/powerpoint/2010/main" val="3131271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03B7ACF-974A-4161-B14D-12E8A6B114D4}" type="slidenum">
              <a:rPr lang="en-US" altLang="en-US" smtClean="0"/>
              <a:pPr/>
              <a:t>6</a:t>
            </a:fld>
            <a:endParaRPr lang="en-US" altLang="en-US" dirty="0"/>
          </a:p>
        </p:txBody>
      </p:sp>
    </p:spTree>
    <p:extLst>
      <p:ext uri="{BB962C8B-B14F-4D97-AF65-F5344CB8AC3E}">
        <p14:creationId xmlns:p14="http://schemas.microsoft.com/office/powerpoint/2010/main" val="3131271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CA" sz="1200" dirty="0" smtClean="0"/>
              <a:t>Corporate </a:t>
            </a:r>
            <a:r>
              <a:rPr lang="en-CA" sz="1200" b="1" dirty="0" smtClean="0">
                <a:solidFill>
                  <a:schemeClr val="accent2">
                    <a:lumMod val="60000"/>
                    <a:lumOff val="40000"/>
                  </a:schemeClr>
                </a:solidFill>
              </a:rPr>
              <a:t>performance indicators</a:t>
            </a:r>
            <a:r>
              <a:rPr lang="en-CA" sz="1200" dirty="0" smtClean="0">
                <a:solidFill>
                  <a:schemeClr val="accent2">
                    <a:lumMod val="60000"/>
                    <a:lumOff val="40000"/>
                  </a:schemeClr>
                </a:solidFill>
              </a:rPr>
              <a:t> </a:t>
            </a:r>
            <a:r>
              <a:rPr lang="en-CA" sz="1200" dirty="0" smtClean="0"/>
              <a:t>to capture progress against gender policy objectives; sex-disaggregation of indicators at individual and head of the household level.</a:t>
            </a:r>
            <a:endParaRPr lang="en-GB" sz="1200" dirty="0" smtClean="0"/>
          </a:p>
          <a:p>
            <a:endParaRPr lang="en-GB" dirty="0" smtClean="0"/>
          </a:p>
          <a:p>
            <a:r>
              <a:rPr lang="en-US" sz="1200" b="0" i="0" u="none" strike="noStrike" kern="1200" baseline="0" dirty="0" smtClean="0">
                <a:solidFill>
                  <a:schemeClr val="tx1"/>
                </a:solidFill>
                <a:latin typeface="Arial" charset="0"/>
                <a:ea typeface="ＭＳ Ｐゴシック" pitchFamily="1" charset="-128"/>
                <a:cs typeface="ＭＳ Ｐゴシック" pitchFamily="1" charset="-128"/>
              </a:rPr>
              <a:t>Evaluation synthesis reports are very different from other IOE products, as they are prepared to primarily promote learning, collective reflection and improve IFAD’s development effectiveness. The report is a knowledge product that aim to enhance the general  understanding of a </a:t>
            </a:r>
            <a:r>
              <a:rPr lang="en-US" sz="1200" b="0" i="0" u="none" strike="noStrike" kern="1200" baseline="0" smtClean="0">
                <a:solidFill>
                  <a:schemeClr val="tx1"/>
                </a:solidFill>
                <a:latin typeface="Arial" charset="0"/>
                <a:ea typeface="ＭＳ Ｐゴシック" pitchFamily="1" charset="-128"/>
                <a:cs typeface="ＭＳ Ｐゴシック" pitchFamily="1" charset="-128"/>
              </a:rPr>
              <a:t>particular topic, to </a:t>
            </a:r>
            <a:r>
              <a:rPr lang="en-US" sz="1200" b="0" i="0" u="none" strike="noStrike" kern="1200" baseline="0" dirty="0" smtClean="0">
                <a:solidFill>
                  <a:schemeClr val="tx1"/>
                </a:solidFill>
                <a:latin typeface="Arial" charset="0"/>
                <a:ea typeface="ＭＳ Ｐゴシック" pitchFamily="1" charset="-128"/>
                <a:cs typeface="ＭＳ Ｐゴシック" pitchFamily="1" charset="-128"/>
              </a:rPr>
              <a:t>consolidate and share acquired knowledge and strengthen IFAD’s evaluation feedback and learning loops.</a:t>
            </a:r>
            <a:endParaRPr lang="en-GB" dirty="0"/>
          </a:p>
        </p:txBody>
      </p:sp>
      <p:sp>
        <p:nvSpPr>
          <p:cNvPr id="4" name="Slide Number Placeholder 3"/>
          <p:cNvSpPr>
            <a:spLocks noGrp="1"/>
          </p:cNvSpPr>
          <p:nvPr>
            <p:ph type="sldNum" sz="quarter" idx="10"/>
          </p:nvPr>
        </p:nvSpPr>
        <p:spPr/>
        <p:txBody>
          <a:bodyPr/>
          <a:lstStyle/>
          <a:p>
            <a:fld id="{A03B7ACF-974A-4161-B14D-12E8A6B114D4}" type="slidenum">
              <a:rPr lang="en-US" altLang="en-US" smtClean="0"/>
              <a:pPr/>
              <a:t>7</a:t>
            </a:fld>
            <a:endParaRPr lang="en-US" altLang="en-US" dirty="0"/>
          </a:p>
        </p:txBody>
      </p:sp>
    </p:spTree>
    <p:extLst>
      <p:ext uri="{BB962C8B-B14F-4D97-AF65-F5344CB8AC3E}">
        <p14:creationId xmlns:p14="http://schemas.microsoft.com/office/powerpoint/2010/main" val="31312716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03B7ACF-974A-4161-B14D-12E8A6B114D4}" type="slidenum">
              <a:rPr lang="en-US" altLang="en-US" smtClean="0"/>
              <a:pPr/>
              <a:t>8</a:t>
            </a:fld>
            <a:endParaRPr lang="en-US" altLang="en-US" dirty="0"/>
          </a:p>
        </p:txBody>
      </p:sp>
    </p:spTree>
    <p:extLst>
      <p:ext uri="{BB962C8B-B14F-4D97-AF65-F5344CB8AC3E}">
        <p14:creationId xmlns:p14="http://schemas.microsoft.com/office/powerpoint/2010/main" val="3131271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Picture Placeholder 2"/>
          <p:cNvSpPr>
            <a:spLocks noGrp="1"/>
          </p:cNvSpPr>
          <p:nvPr>
            <p:ph type="pic" idx="1"/>
          </p:nvPr>
        </p:nvSpPr>
        <p:spPr>
          <a:xfrm>
            <a:off x="1223963" y="0"/>
            <a:ext cx="7920037" cy="3717032"/>
          </a:xfrm>
          <a:ln>
            <a:noFill/>
          </a:ln>
        </p:spPr>
        <p:style>
          <a:lnRef idx="2">
            <a:schemeClr val="accent3"/>
          </a:lnRef>
          <a:fillRef idx="1">
            <a:schemeClr val="lt1"/>
          </a:fillRef>
          <a:effectRef idx="0">
            <a:schemeClr val="accent3"/>
          </a:effectRef>
          <a:fontRef idx="minor">
            <a:schemeClr val="dk1"/>
          </a:fontRef>
        </p:style>
      </p:sp>
      <p:sp>
        <p:nvSpPr>
          <p:cNvPr id="5" name="Rectangle 4"/>
          <p:cNvSpPr/>
          <p:nvPr userDrawn="1"/>
        </p:nvSpPr>
        <p:spPr bwMode="auto">
          <a:xfrm>
            <a:off x="-3175" y="0"/>
            <a:ext cx="1227138" cy="3717032"/>
          </a:xfrm>
          <a:prstGeom prst="rect">
            <a:avLst/>
          </a:prstGeom>
          <a:solidFill>
            <a:srgbClr val="0070C0"/>
          </a:solidFill>
          <a:ln>
            <a:no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a typeface="ＭＳ Ｐゴシック" pitchFamily="1" charset="-128"/>
              <a:cs typeface="ＭＳ Ｐゴシック" pitchFamily="1" charset="-128"/>
            </a:endParaRPr>
          </a:p>
        </p:txBody>
      </p:sp>
      <p:sp>
        <p:nvSpPr>
          <p:cNvPr id="14" name="Title 1"/>
          <p:cNvSpPr>
            <a:spLocks noGrp="1"/>
          </p:cNvSpPr>
          <p:nvPr>
            <p:ph type="ctrTitle"/>
          </p:nvPr>
        </p:nvSpPr>
        <p:spPr>
          <a:xfrm>
            <a:off x="1264096" y="3789040"/>
            <a:ext cx="7628384" cy="720080"/>
          </a:xfrm>
        </p:spPr>
        <p:txBody>
          <a:bodyPr/>
          <a:lstStyle>
            <a:lvl1pPr marL="0" marR="0" indent="0" algn="l" defTabSz="914400" rtl="0" eaLnBrk="1" fontAlgn="base" latinLnBrk="0" hangingPunct="1">
              <a:lnSpc>
                <a:spcPct val="100000"/>
              </a:lnSpc>
              <a:spcBef>
                <a:spcPct val="0"/>
              </a:spcBef>
              <a:spcAft>
                <a:spcPct val="0"/>
              </a:spcAft>
              <a:buClrTx/>
              <a:buSzTx/>
              <a:buFontTx/>
              <a:buNone/>
              <a:tabLst/>
              <a:defRPr sz="4400">
                <a:solidFill>
                  <a:srgbClr val="0070C0"/>
                </a:solidFill>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15" name="Subtitle 2"/>
          <p:cNvSpPr>
            <a:spLocks noGrp="1"/>
          </p:cNvSpPr>
          <p:nvPr>
            <p:ph type="subTitle" idx="12"/>
          </p:nvPr>
        </p:nvSpPr>
        <p:spPr>
          <a:xfrm>
            <a:off x="1267544" y="4531568"/>
            <a:ext cx="7624936" cy="1129680"/>
          </a:xfrm>
        </p:spPr>
        <p:txBody>
          <a:bodyPr/>
          <a:lstStyle>
            <a:lvl1pPr marL="0" indent="0" algn="l">
              <a:buNone/>
              <a:defRPr sz="1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4"/>
          </p:nvPr>
        </p:nvSpPr>
        <p:spPr>
          <a:xfrm>
            <a:off x="3131840" y="6160219"/>
            <a:ext cx="2133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09E83F9F-3B15-4F59-8058-CD6F0378FEC1}" type="slidenum">
              <a:rPr lang="en-US" smtClean="0"/>
              <a:pPr/>
              <a:t>‹#›</a:t>
            </a:fld>
            <a:endParaRPr lang="en-US" dirty="0"/>
          </a:p>
        </p:txBody>
      </p:sp>
      <p:sp>
        <p:nvSpPr>
          <p:cNvPr id="2" name="Rectangle 1"/>
          <p:cNvSpPr/>
          <p:nvPr userDrawn="1"/>
        </p:nvSpPr>
        <p:spPr bwMode="auto">
          <a:xfrm>
            <a:off x="2987824" y="6021288"/>
            <a:ext cx="2592288" cy="64807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pitchFamily="1" charset="-128"/>
              <a:cs typeface="ＭＳ Ｐゴシック" pitchFamily="1" charset="-128"/>
            </a:endParaRPr>
          </a:p>
        </p:txBody>
      </p:sp>
    </p:spTree>
    <p:extLst>
      <p:ext uri="{BB962C8B-B14F-4D97-AF65-F5344CB8AC3E}">
        <p14:creationId xmlns:p14="http://schemas.microsoft.com/office/powerpoint/2010/main" val="321851839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4"/>
          <p:cNvSpPr>
            <a:spLocks noGrp="1"/>
          </p:cNvSpPr>
          <p:nvPr>
            <p:ph type="body" sz="quarter" idx="10" hasCustomPrompt="1"/>
          </p:nvPr>
        </p:nvSpPr>
        <p:spPr>
          <a:xfrm>
            <a:off x="467544" y="188640"/>
            <a:ext cx="8135938" cy="863600"/>
          </a:xfrm>
        </p:spPr>
        <p:txBody>
          <a:bodyPr anchor="ctr"/>
          <a:lstStyle>
            <a:lvl1pPr marL="0" indent="0">
              <a:buNone/>
              <a:defRPr sz="3600" baseline="0">
                <a:solidFill>
                  <a:schemeClr val="bg1"/>
                </a:solidFill>
              </a:defRPr>
            </a:lvl1pPr>
            <a:lvl2pPr marL="385763" indent="0">
              <a:buNone/>
              <a:defRPr sz="3200">
                <a:solidFill>
                  <a:schemeClr val="bg1"/>
                </a:solidFill>
              </a:defRPr>
            </a:lvl2pPr>
            <a:lvl3pPr marL="766763" indent="0">
              <a:buNone/>
              <a:defRPr sz="2400">
                <a:solidFill>
                  <a:schemeClr val="bg1"/>
                </a:solidFill>
              </a:defRPr>
            </a:lvl3pPr>
            <a:lvl4pPr marL="1150938" indent="0">
              <a:buNone/>
              <a:defRPr sz="2400">
                <a:solidFill>
                  <a:schemeClr val="bg1"/>
                </a:solidFill>
              </a:defRPr>
            </a:lvl4pPr>
            <a:lvl5pPr marL="1570038" indent="0">
              <a:buNone/>
              <a:defRPr sz="2400">
                <a:solidFill>
                  <a:schemeClr val="bg1"/>
                </a:solidFill>
              </a:defRPr>
            </a:lvl5pPr>
          </a:lstStyle>
          <a:p>
            <a:pPr lvl="0"/>
            <a:r>
              <a:rPr lang="en-US" dirty="0" smtClean="0"/>
              <a:t>Click to insert slide title</a:t>
            </a:r>
          </a:p>
        </p:txBody>
      </p:sp>
      <p:sp>
        <p:nvSpPr>
          <p:cNvPr id="4" name="Slide Number Placeholder 5"/>
          <p:cNvSpPr>
            <a:spLocks noGrp="1"/>
          </p:cNvSpPr>
          <p:nvPr>
            <p:ph type="sldNum" sz="quarter" idx="4"/>
          </p:nvPr>
        </p:nvSpPr>
        <p:spPr>
          <a:xfrm>
            <a:off x="3446512" y="6165304"/>
            <a:ext cx="2133600" cy="365125"/>
          </a:xfrm>
          <a:prstGeom prst="rect">
            <a:avLst/>
          </a:prstGeom>
        </p:spPr>
        <p:txBody>
          <a:bodyPr vert="horz" lIns="91440" tIns="45720" rIns="91440" bIns="45720" rtlCol="0" anchor="ctr"/>
          <a:lstStyle>
            <a:lvl1pPr algn="ctr">
              <a:defRPr sz="1050">
                <a:solidFill>
                  <a:schemeClr val="tx1">
                    <a:tint val="75000"/>
                  </a:schemeClr>
                </a:solidFill>
              </a:defRPr>
            </a:lvl1pPr>
          </a:lstStyle>
          <a:p>
            <a:r>
              <a:rPr lang="en-US" dirty="0" smtClean="0"/>
              <a:t>- </a:t>
            </a:r>
            <a:fld id="{09E83F9F-3B15-4F59-8058-CD6F0378FEC1}" type="slidenum">
              <a:rPr lang="en-US" smtClean="0"/>
              <a:pPr/>
              <a:t>‹#›</a:t>
            </a:fld>
            <a:r>
              <a:rPr lang="en-US" dirty="0" smtClean="0"/>
              <a:t> -</a:t>
            </a:r>
            <a:endParaRPr lang="en-US" dirty="0"/>
          </a:p>
        </p:txBody>
      </p:sp>
    </p:spTree>
    <p:extLst>
      <p:ext uri="{BB962C8B-B14F-4D97-AF65-F5344CB8AC3E}">
        <p14:creationId xmlns:p14="http://schemas.microsoft.com/office/powerpoint/2010/main" val="33236980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4"/>
          </p:nvPr>
        </p:nvSpPr>
        <p:spPr>
          <a:xfrm>
            <a:off x="3131840" y="6160219"/>
            <a:ext cx="2133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09E83F9F-3B15-4F59-8058-CD6F0378FEC1}" type="slidenum">
              <a:rPr lang="en-US" smtClean="0"/>
              <a:pPr/>
              <a:t>‹#›</a:t>
            </a:fld>
            <a:endParaRPr lang="en-US" dirty="0"/>
          </a:p>
        </p:txBody>
      </p:sp>
    </p:spTree>
    <p:extLst>
      <p:ext uri="{BB962C8B-B14F-4D97-AF65-F5344CB8AC3E}">
        <p14:creationId xmlns:p14="http://schemas.microsoft.com/office/powerpoint/2010/main" val="5948734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23"/>
          <p:cNvSpPr>
            <a:spLocks noGrp="1" noChangeArrowheads="1"/>
          </p:cNvSpPr>
          <p:nvPr>
            <p:ph type="title"/>
          </p:nvPr>
        </p:nvSpPr>
        <p:spPr bwMode="auto">
          <a:xfrm>
            <a:off x="466725" y="358775"/>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title style</a:t>
            </a:r>
          </a:p>
        </p:txBody>
      </p:sp>
      <p:sp>
        <p:nvSpPr>
          <p:cNvPr id="1028" name="Rectangle 24"/>
          <p:cNvSpPr>
            <a:spLocks noGrp="1" noChangeArrowheads="1"/>
          </p:cNvSpPr>
          <p:nvPr>
            <p:ph type="body" idx="1"/>
          </p:nvPr>
        </p:nvSpPr>
        <p:spPr bwMode="auto">
          <a:xfrm>
            <a:off x="466724" y="1438274"/>
            <a:ext cx="8065715" cy="4449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2" name="Rectangle 1"/>
          <p:cNvSpPr/>
          <p:nvPr/>
        </p:nvSpPr>
        <p:spPr bwMode="auto">
          <a:xfrm>
            <a:off x="0" y="0"/>
            <a:ext cx="9144000" cy="1340768"/>
          </a:xfrm>
          <a:prstGeom prst="rect">
            <a:avLst/>
          </a:prstGeom>
          <a:solidFill>
            <a:srgbClr val="0070C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pitchFamily="1" charset="-128"/>
              <a:cs typeface="ＭＳ Ｐゴシック" pitchFamily="1" charset="-128"/>
            </a:endParaRPr>
          </a:p>
        </p:txBody>
      </p:sp>
      <p:sp>
        <p:nvSpPr>
          <p:cNvPr id="3" name="Footer Placeholder 2"/>
          <p:cNvSpPr>
            <a:spLocks noGrp="1"/>
          </p:cNvSpPr>
          <p:nvPr>
            <p:ph type="ftr" sz="quarter" idx="3"/>
          </p:nvPr>
        </p:nvSpPr>
        <p:spPr>
          <a:xfrm>
            <a:off x="5652120" y="6126798"/>
            <a:ext cx="2895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p>
        </p:txBody>
      </p:sp>
      <p:pic>
        <p:nvPicPr>
          <p:cNvPr id="4" name="Picture 3"/>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323529" y="5980056"/>
            <a:ext cx="2376264" cy="654195"/>
          </a:xfrm>
          <a:prstGeom prst="rect">
            <a:avLst/>
          </a:prstGeom>
        </p:spPr>
      </p:pic>
    </p:spTree>
    <p:extLst>
      <p:ext uri="{BB962C8B-B14F-4D97-AF65-F5344CB8AC3E}">
        <p14:creationId xmlns:p14="http://schemas.microsoft.com/office/powerpoint/2010/main" val="3133754512"/>
      </p:ext>
    </p:extLst>
  </p:cSld>
  <p:clrMap bg1="lt1" tx1="dk1" bg2="lt2" tx2="dk2" accent1="accent1" accent2="accent2" accent3="accent3" accent4="accent4" accent5="accent5" accent6="accent6" hlink="hlink" folHlink="folHlink"/>
  <p:sldLayoutIdLst>
    <p:sldLayoutId id="2147483649" r:id="rId1"/>
    <p:sldLayoutId id="2147483653" r:id="rId2"/>
    <p:sldLayoutId id="2147483655" r:id="rId3"/>
  </p:sldLayoutIdLst>
  <p:timing>
    <p:tnLst>
      <p:par>
        <p:cTn id="1" dur="indefinite" restart="never" nodeType="tmRoot"/>
      </p:par>
    </p:tnLst>
  </p:timing>
  <p:hf hdr="0" ftr="0" dt="0"/>
  <p:txStyles>
    <p:titleStyle>
      <a:lvl1pPr algn="l" rtl="0" eaLnBrk="1" fontAlgn="base" hangingPunct="1">
        <a:spcBef>
          <a:spcPct val="0"/>
        </a:spcBef>
        <a:spcAft>
          <a:spcPct val="0"/>
        </a:spcAft>
        <a:defRPr sz="3200">
          <a:solidFill>
            <a:schemeClr val="bg1"/>
          </a:solidFill>
          <a:latin typeface="+mj-lt"/>
          <a:ea typeface="+mj-ea"/>
          <a:cs typeface="+mj-cs"/>
        </a:defRPr>
      </a:lvl1pPr>
      <a:lvl2pPr algn="l" rtl="0" eaLnBrk="1" fontAlgn="base" hangingPunct="1">
        <a:spcBef>
          <a:spcPct val="0"/>
        </a:spcBef>
        <a:spcAft>
          <a:spcPct val="0"/>
        </a:spcAft>
        <a:defRPr sz="3200">
          <a:solidFill>
            <a:schemeClr val="bg1"/>
          </a:solidFill>
          <a:latin typeface="Arial" charset="0"/>
          <a:ea typeface="ＭＳ Ｐゴシック" pitchFamily="1" charset="-128"/>
          <a:cs typeface="ＭＳ Ｐゴシック" pitchFamily="1" charset="-128"/>
        </a:defRPr>
      </a:lvl2pPr>
      <a:lvl3pPr algn="l" rtl="0" eaLnBrk="1" fontAlgn="base" hangingPunct="1">
        <a:spcBef>
          <a:spcPct val="0"/>
        </a:spcBef>
        <a:spcAft>
          <a:spcPct val="0"/>
        </a:spcAft>
        <a:defRPr sz="3200">
          <a:solidFill>
            <a:schemeClr val="bg1"/>
          </a:solidFill>
          <a:latin typeface="Arial" charset="0"/>
          <a:ea typeface="ＭＳ Ｐゴシック" pitchFamily="1" charset="-128"/>
          <a:cs typeface="ＭＳ Ｐゴシック" pitchFamily="1" charset="-128"/>
        </a:defRPr>
      </a:lvl3pPr>
      <a:lvl4pPr algn="l" rtl="0" eaLnBrk="1" fontAlgn="base" hangingPunct="1">
        <a:spcBef>
          <a:spcPct val="0"/>
        </a:spcBef>
        <a:spcAft>
          <a:spcPct val="0"/>
        </a:spcAft>
        <a:defRPr sz="3200">
          <a:solidFill>
            <a:schemeClr val="bg1"/>
          </a:solidFill>
          <a:latin typeface="Arial" charset="0"/>
          <a:ea typeface="ＭＳ Ｐゴシック" pitchFamily="1" charset="-128"/>
          <a:cs typeface="ＭＳ Ｐゴシック" pitchFamily="1" charset="-128"/>
        </a:defRPr>
      </a:lvl4pPr>
      <a:lvl5pPr algn="l" rtl="0" eaLnBrk="1" fontAlgn="base" hangingPunct="1">
        <a:spcBef>
          <a:spcPct val="0"/>
        </a:spcBef>
        <a:spcAft>
          <a:spcPct val="0"/>
        </a:spcAft>
        <a:defRPr sz="3200">
          <a:solidFill>
            <a:schemeClr val="bg1"/>
          </a:solidFill>
          <a:latin typeface="Arial" charset="0"/>
          <a:ea typeface="ＭＳ Ｐゴシック" pitchFamily="1" charset="-128"/>
          <a:cs typeface="ＭＳ Ｐゴシック" pitchFamily="1" charset="-128"/>
        </a:defRPr>
      </a:lvl5pPr>
      <a:lvl6pPr marL="457200" algn="l" rtl="0" eaLnBrk="1" fontAlgn="base" hangingPunct="1">
        <a:spcBef>
          <a:spcPct val="0"/>
        </a:spcBef>
        <a:spcAft>
          <a:spcPct val="0"/>
        </a:spcAft>
        <a:defRPr sz="3200">
          <a:solidFill>
            <a:schemeClr val="bg1"/>
          </a:solidFill>
          <a:latin typeface="Arial" charset="0"/>
          <a:ea typeface="ＭＳ Ｐゴシック" pitchFamily="1" charset="-128"/>
          <a:cs typeface="ＭＳ Ｐゴシック" pitchFamily="1" charset="-128"/>
        </a:defRPr>
      </a:lvl6pPr>
      <a:lvl7pPr marL="914400" algn="l" rtl="0" eaLnBrk="1" fontAlgn="base" hangingPunct="1">
        <a:spcBef>
          <a:spcPct val="0"/>
        </a:spcBef>
        <a:spcAft>
          <a:spcPct val="0"/>
        </a:spcAft>
        <a:defRPr sz="3200">
          <a:solidFill>
            <a:schemeClr val="bg1"/>
          </a:solidFill>
          <a:latin typeface="Arial" charset="0"/>
          <a:ea typeface="ＭＳ Ｐゴシック" pitchFamily="1" charset="-128"/>
          <a:cs typeface="ＭＳ Ｐゴシック" pitchFamily="1" charset="-128"/>
        </a:defRPr>
      </a:lvl7pPr>
      <a:lvl8pPr marL="1371600" algn="l" rtl="0" eaLnBrk="1" fontAlgn="base" hangingPunct="1">
        <a:spcBef>
          <a:spcPct val="0"/>
        </a:spcBef>
        <a:spcAft>
          <a:spcPct val="0"/>
        </a:spcAft>
        <a:defRPr sz="3200">
          <a:solidFill>
            <a:schemeClr val="bg1"/>
          </a:solidFill>
          <a:latin typeface="Arial" charset="0"/>
          <a:ea typeface="ＭＳ Ｐゴシック" pitchFamily="1" charset="-128"/>
          <a:cs typeface="ＭＳ Ｐゴシック" pitchFamily="1" charset="-128"/>
        </a:defRPr>
      </a:lvl8pPr>
      <a:lvl9pPr marL="1828800" algn="l" rtl="0" eaLnBrk="1" fontAlgn="base" hangingPunct="1">
        <a:spcBef>
          <a:spcPct val="0"/>
        </a:spcBef>
        <a:spcAft>
          <a:spcPct val="0"/>
        </a:spcAft>
        <a:defRPr sz="3200">
          <a:solidFill>
            <a:schemeClr val="bg1"/>
          </a:solidFill>
          <a:latin typeface="Arial" charset="0"/>
          <a:ea typeface="ＭＳ Ｐゴシック" pitchFamily="1" charset="-128"/>
          <a:cs typeface="ＭＳ Ｐゴシック" pitchFamily="1" charset="-128"/>
        </a:defRPr>
      </a:lvl9pPr>
    </p:titleStyle>
    <p:bodyStyle>
      <a:lvl1pPr marL="195263" indent="-195263" algn="l" rtl="0" eaLnBrk="1" fontAlgn="base" hangingPunct="1">
        <a:spcBef>
          <a:spcPct val="20000"/>
        </a:spcBef>
        <a:spcAft>
          <a:spcPct val="0"/>
        </a:spcAft>
        <a:buChar char="•"/>
        <a:defRPr sz="2800">
          <a:solidFill>
            <a:schemeClr val="tx1"/>
          </a:solidFill>
          <a:latin typeface="+mn-lt"/>
          <a:ea typeface="+mn-ea"/>
          <a:cs typeface="+mn-cs"/>
        </a:defRPr>
      </a:lvl1pPr>
      <a:lvl2pPr marL="576263" indent="-190500" algn="l" rtl="0" eaLnBrk="1" fontAlgn="base" hangingPunct="1">
        <a:spcBef>
          <a:spcPct val="20000"/>
        </a:spcBef>
        <a:spcAft>
          <a:spcPct val="0"/>
        </a:spcAft>
        <a:buChar char="-"/>
        <a:defRPr sz="2400">
          <a:solidFill>
            <a:schemeClr val="tx1"/>
          </a:solidFill>
          <a:latin typeface="+mn-lt"/>
          <a:ea typeface="+mn-ea"/>
          <a:cs typeface="+mn-cs"/>
        </a:defRPr>
      </a:lvl2pPr>
      <a:lvl3pPr marL="960438" indent="-193675" algn="l" rtl="0" eaLnBrk="1" fontAlgn="base" hangingPunct="1">
        <a:spcBef>
          <a:spcPct val="20000"/>
        </a:spcBef>
        <a:spcAft>
          <a:spcPct val="0"/>
        </a:spcAft>
        <a:buChar char="•"/>
        <a:defRPr>
          <a:solidFill>
            <a:schemeClr val="tx1"/>
          </a:solidFill>
          <a:latin typeface="+mn-lt"/>
          <a:ea typeface="+mn-ea"/>
          <a:cs typeface="+mn-cs"/>
        </a:defRPr>
      </a:lvl3pPr>
      <a:lvl4pPr marL="1379538" indent="-228600" algn="l" rtl="0" eaLnBrk="1" fontAlgn="base" hangingPunct="1">
        <a:spcBef>
          <a:spcPct val="20000"/>
        </a:spcBef>
        <a:spcAft>
          <a:spcPct val="0"/>
        </a:spcAft>
        <a:buChar char="–"/>
        <a:defRPr>
          <a:solidFill>
            <a:schemeClr val="tx1"/>
          </a:solidFill>
          <a:latin typeface="+mn-lt"/>
          <a:ea typeface="+mn-ea"/>
          <a:cs typeface="+mn-cs"/>
        </a:defRPr>
      </a:lvl4pPr>
      <a:lvl5pPr marL="1798638" indent="-228600" algn="l" rtl="0" eaLnBrk="1" fontAlgn="base" hangingPunct="1">
        <a:spcBef>
          <a:spcPct val="20000"/>
        </a:spcBef>
        <a:spcAft>
          <a:spcPct val="0"/>
        </a:spcAft>
        <a:buChar char="»"/>
        <a:defRPr>
          <a:solidFill>
            <a:schemeClr val="tx1"/>
          </a:solidFill>
          <a:latin typeface="+mn-lt"/>
          <a:ea typeface="+mn-ea"/>
          <a:cs typeface="+mn-cs"/>
        </a:defRPr>
      </a:lvl5pPr>
      <a:lvl6pPr marL="2255838" indent="-228600" algn="l" rtl="0" eaLnBrk="1" fontAlgn="base" hangingPunct="1">
        <a:spcBef>
          <a:spcPct val="20000"/>
        </a:spcBef>
        <a:spcAft>
          <a:spcPct val="0"/>
        </a:spcAft>
        <a:buChar char="»"/>
        <a:defRPr>
          <a:solidFill>
            <a:schemeClr val="tx1"/>
          </a:solidFill>
          <a:latin typeface="+mn-lt"/>
          <a:ea typeface="+mn-ea"/>
          <a:cs typeface="+mn-cs"/>
        </a:defRPr>
      </a:lvl6pPr>
      <a:lvl7pPr marL="2713038" indent="-228600" algn="l" rtl="0" eaLnBrk="1" fontAlgn="base" hangingPunct="1">
        <a:spcBef>
          <a:spcPct val="20000"/>
        </a:spcBef>
        <a:spcAft>
          <a:spcPct val="0"/>
        </a:spcAft>
        <a:buChar char="»"/>
        <a:defRPr>
          <a:solidFill>
            <a:schemeClr val="tx1"/>
          </a:solidFill>
          <a:latin typeface="+mn-lt"/>
          <a:ea typeface="+mn-ea"/>
          <a:cs typeface="+mn-cs"/>
        </a:defRPr>
      </a:lvl7pPr>
      <a:lvl8pPr marL="3170238" indent="-228600" algn="l" rtl="0" eaLnBrk="1" fontAlgn="base" hangingPunct="1">
        <a:spcBef>
          <a:spcPct val="20000"/>
        </a:spcBef>
        <a:spcAft>
          <a:spcPct val="0"/>
        </a:spcAft>
        <a:buChar char="»"/>
        <a:defRPr>
          <a:solidFill>
            <a:schemeClr val="tx1"/>
          </a:solidFill>
          <a:latin typeface="+mn-lt"/>
          <a:ea typeface="+mn-ea"/>
          <a:cs typeface="+mn-cs"/>
        </a:defRPr>
      </a:lvl8pPr>
      <a:lvl9pPr marL="3627438" indent="-228600" algn="l" rtl="0" eaLnBrk="1" fontAlgn="base" hangingPunct="1">
        <a:spcBef>
          <a:spcPct val="20000"/>
        </a:spcBef>
        <a:spcAft>
          <a:spcPct val="0"/>
        </a:spcAft>
        <a:buChar char="»"/>
        <a:defRPr>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a:spLocks noGrp="1"/>
          </p:cNvSpPr>
          <p:nvPr>
            <p:ph type="ctrTitle"/>
          </p:nvPr>
        </p:nvSpPr>
        <p:spPr>
          <a:xfrm>
            <a:off x="539552" y="3933056"/>
            <a:ext cx="8386972" cy="936104"/>
          </a:xfrm>
        </p:spPr>
        <p:txBody>
          <a:bodyPr/>
          <a:lstStyle/>
          <a:p>
            <a:r>
              <a:rPr lang="en-US" sz="3000" b="1" dirty="0" smtClean="0">
                <a:latin typeface="Georgia" panose="02040502050405020303" pitchFamily="18" charset="0"/>
              </a:rPr>
              <a:t>Leaving no one behind: how do IFAD independent evaluations contribute?</a:t>
            </a:r>
            <a:br>
              <a:rPr lang="en-US" sz="3000" b="1" dirty="0" smtClean="0">
                <a:latin typeface="Georgia" panose="02040502050405020303" pitchFamily="18" charset="0"/>
              </a:rPr>
            </a:br>
            <a:endParaRPr lang="en-US" sz="3000" b="1" cap="small" dirty="0">
              <a:latin typeface="Georgia" panose="02040502050405020303" pitchFamily="18" charset="0"/>
            </a:endParaRPr>
          </a:p>
        </p:txBody>
      </p:sp>
      <p:sp>
        <p:nvSpPr>
          <p:cNvPr id="7" name="Subtitle 3"/>
          <p:cNvSpPr>
            <a:spLocks noGrp="1"/>
          </p:cNvSpPr>
          <p:nvPr>
            <p:ph type="subTitle" idx="12"/>
          </p:nvPr>
        </p:nvSpPr>
        <p:spPr>
          <a:xfrm>
            <a:off x="539552" y="5157192"/>
            <a:ext cx="7624936" cy="936104"/>
          </a:xfrm>
        </p:spPr>
        <p:txBody>
          <a:bodyPr/>
          <a:lstStyle/>
          <a:p>
            <a:r>
              <a:rPr lang="en-GB" sz="1600" b="1" dirty="0" smtClean="0">
                <a:solidFill>
                  <a:srgbClr val="0070C0"/>
                </a:solidFill>
              </a:rPr>
              <a:t>Simona Somma, </a:t>
            </a:r>
            <a:r>
              <a:rPr lang="en-GB" sz="1600" dirty="0" smtClean="0">
                <a:solidFill>
                  <a:srgbClr val="0070C0"/>
                </a:solidFill>
              </a:rPr>
              <a:t>Evaluation Officer, IOE</a:t>
            </a:r>
          </a:p>
          <a:p>
            <a:r>
              <a:rPr lang="en-GB" sz="1600" dirty="0" smtClean="0">
                <a:solidFill>
                  <a:srgbClr val="0070C0"/>
                </a:solidFill>
              </a:rPr>
              <a:t>Joint Conference RELAC-REDLACME-IDEAS</a:t>
            </a:r>
          </a:p>
          <a:p>
            <a:r>
              <a:rPr lang="en-GB" sz="1600" dirty="0" smtClean="0">
                <a:solidFill>
                  <a:srgbClr val="0070C0"/>
                </a:solidFill>
              </a:rPr>
              <a:t>Guanajuato, 6 December 2017 </a:t>
            </a:r>
          </a:p>
        </p:txBody>
      </p:sp>
      <p:pic>
        <p:nvPicPr>
          <p:cNvPr id="8" name="Picture Placeholder 4"/>
          <p:cNvPicPr>
            <a:picLocks noGrp="1" noChangeAspect="1"/>
          </p:cNvPicPr>
          <p:nvPr>
            <p:ph type="pic" idx="1"/>
          </p:nvPr>
        </p:nvPicPr>
        <p:blipFill>
          <a:blip r:embed="rId3">
            <a:extLst>
              <a:ext uri="{28A0092B-C50C-407E-A947-70E740481C1C}">
                <a14:useLocalDpi xmlns:a14="http://schemas.microsoft.com/office/drawing/2010/main" val="0"/>
              </a:ext>
            </a:extLst>
          </a:blip>
          <a:srcRect t="14808" b="14808"/>
          <a:stretch>
            <a:fillRect/>
          </a:stretch>
        </p:blipFill>
        <p:spPr/>
      </p:pic>
    </p:spTree>
    <p:extLst>
      <p:ext uri="{BB962C8B-B14F-4D97-AF65-F5344CB8AC3E}">
        <p14:creationId xmlns:p14="http://schemas.microsoft.com/office/powerpoint/2010/main" val="27600725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a:p>
            <a:endParaRPr lang="en-GB" dirty="0"/>
          </a:p>
        </p:txBody>
      </p:sp>
      <p:sp>
        <p:nvSpPr>
          <p:cNvPr id="3" name="Text Placeholder 2"/>
          <p:cNvSpPr>
            <a:spLocks noGrp="1"/>
          </p:cNvSpPr>
          <p:nvPr>
            <p:ph type="body" sz="quarter" idx="10"/>
          </p:nvPr>
        </p:nvSpPr>
        <p:spPr>
          <a:xfrm>
            <a:off x="467544" y="260648"/>
            <a:ext cx="8135938" cy="791592"/>
          </a:xfrm>
        </p:spPr>
        <p:txBody>
          <a:bodyPr/>
          <a:lstStyle/>
          <a:p>
            <a:endParaRPr lang="en-GB" b="1" dirty="0" smtClean="0"/>
          </a:p>
          <a:p>
            <a:r>
              <a:rPr lang="en-GB" b="1" dirty="0"/>
              <a:t>IFAD </a:t>
            </a:r>
            <a:r>
              <a:rPr lang="en-GB" b="1" dirty="0" smtClean="0"/>
              <a:t>in the context of the Sustainable </a:t>
            </a:r>
            <a:r>
              <a:rPr lang="en-GB" b="1" dirty="0"/>
              <a:t>Development Agenda </a:t>
            </a:r>
          </a:p>
          <a:p>
            <a:endParaRPr lang="en-GB" b="1" dirty="0"/>
          </a:p>
        </p:txBody>
      </p:sp>
      <p:sp>
        <p:nvSpPr>
          <p:cNvPr id="4" name="Slide Number Placeholder 3"/>
          <p:cNvSpPr>
            <a:spLocks noGrp="1"/>
          </p:cNvSpPr>
          <p:nvPr>
            <p:ph type="sldNum" sz="quarter" idx="4"/>
          </p:nvPr>
        </p:nvSpPr>
        <p:spPr/>
        <p:txBody>
          <a:bodyPr/>
          <a:lstStyle/>
          <a:p>
            <a:r>
              <a:rPr lang="en-US" smtClean="0"/>
              <a:t>- </a:t>
            </a:r>
            <a:fld id="{09E83F9F-3B15-4F59-8058-CD6F0378FEC1}" type="slidenum">
              <a:rPr lang="en-US" smtClean="0"/>
              <a:pPr/>
              <a:t>2</a:t>
            </a:fld>
            <a:r>
              <a:rPr lang="en-US" smtClean="0"/>
              <a:t> -</a:t>
            </a:r>
            <a:endParaRPr lang="en-US" dirty="0"/>
          </a:p>
        </p:txBody>
      </p:sp>
      <p:sp>
        <p:nvSpPr>
          <p:cNvPr id="5" name="Rectangle 4"/>
          <p:cNvSpPr/>
          <p:nvPr/>
        </p:nvSpPr>
        <p:spPr>
          <a:xfrm>
            <a:off x="467544" y="1556792"/>
            <a:ext cx="7848872" cy="5047536"/>
          </a:xfrm>
          <a:prstGeom prst="rect">
            <a:avLst/>
          </a:prstGeom>
        </p:spPr>
        <p:txBody>
          <a:bodyPr wrap="square">
            <a:spAutoFit/>
          </a:bodyPr>
          <a:lstStyle/>
          <a:p>
            <a:pPr marL="342900" indent="-342900">
              <a:buFont typeface="Arial" panose="020B0604020202020204" pitchFamily="34" charset="0"/>
              <a:buChar char="•"/>
            </a:pPr>
            <a:r>
              <a:rPr lang="en-GB" b="1" dirty="0" smtClean="0">
                <a:solidFill>
                  <a:srgbClr val="0070C0"/>
                </a:solidFill>
              </a:rPr>
              <a:t>IFAD’s </a:t>
            </a:r>
            <a:r>
              <a:rPr lang="en-GB" b="1" dirty="0">
                <a:solidFill>
                  <a:srgbClr val="0070C0"/>
                </a:solidFill>
              </a:rPr>
              <a:t>Mandate </a:t>
            </a:r>
            <a:r>
              <a:rPr lang="en-GB" dirty="0"/>
              <a:t>– to reduce rural poverty through investments in agriculture and rural </a:t>
            </a:r>
            <a:r>
              <a:rPr lang="en-GB" dirty="0" smtClean="0"/>
              <a:t>development</a:t>
            </a:r>
          </a:p>
          <a:p>
            <a:endParaRPr lang="en-GB" dirty="0"/>
          </a:p>
          <a:p>
            <a:pPr marL="342900" lvl="0" indent="-342900">
              <a:buFont typeface="Arial" panose="020B0604020202020204" pitchFamily="34" charset="0"/>
              <a:buChar char="•"/>
            </a:pPr>
            <a:r>
              <a:rPr lang="en-GB" b="1" dirty="0" smtClean="0">
                <a:solidFill>
                  <a:srgbClr val="0070C0"/>
                </a:solidFill>
              </a:rPr>
              <a:t>IFAD </a:t>
            </a:r>
            <a:r>
              <a:rPr lang="en-GB" b="1" dirty="0">
                <a:solidFill>
                  <a:srgbClr val="0070C0"/>
                </a:solidFill>
              </a:rPr>
              <a:t>2016-2025 Strategic Framework</a:t>
            </a:r>
            <a:r>
              <a:rPr lang="en-GB" dirty="0"/>
              <a:t>: </a:t>
            </a:r>
            <a:r>
              <a:rPr lang="en-GB" dirty="0" smtClean="0"/>
              <a:t>targeting is a principle </a:t>
            </a:r>
            <a:r>
              <a:rPr lang="en-GB" dirty="0"/>
              <a:t>of </a:t>
            </a:r>
            <a:r>
              <a:rPr lang="en-GB" dirty="0" smtClean="0"/>
              <a:t>engagement</a:t>
            </a:r>
          </a:p>
          <a:p>
            <a:pPr lvl="0"/>
            <a:endParaRPr lang="en-US" dirty="0"/>
          </a:p>
          <a:p>
            <a:pPr marL="342900" indent="-342900">
              <a:buFont typeface="Arial" panose="020B0604020202020204" pitchFamily="34" charset="0"/>
              <a:buChar char="•"/>
            </a:pPr>
            <a:r>
              <a:rPr lang="en-GB" b="1" dirty="0" smtClean="0">
                <a:solidFill>
                  <a:srgbClr val="0070C0"/>
                </a:solidFill>
              </a:rPr>
              <a:t>IFAD Policy </a:t>
            </a:r>
            <a:r>
              <a:rPr lang="en-GB" b="1" dirty="0">
                <a:solidFill>
                  <a:srgbClr val="0070C0"/>
                </a:solidFill>
              </a:rPr>
              <a:t>on Targeting </a:t>
            </a:r>
            <a:r>
              <a:rPr lang="en-GB" dirty="0" smtClean="0"/>
              <a:t>(2006): </a:t>
            </a:r>
          </a:p>
          <a:p>
            <a:pPr marL="800100" lvl="1" indent="-446088">
              <a:buFont typeface="Wingdings" panose="05000000000000000000" pitchFamily="2" charset="2"/>
              <a:buChar char="v"/>
            </a:pPr>
            <a:r>
              <a:rPr lang="en-GB" dirty="0" smtClean="0"/>
              <a:t>IFAD’s target group: </a:t>
            </a:r>
            <a:r>
              <a:rPr lang="en-US" dirty="0" smtClean="0"/>
              <a:t>rural </a:t>
            </a:r>
            <a:r>
              <a:rPr lang="en-US" dirty="0"/>
              <a:t>people living in poverty and </a:t>
            </a:r>
            <a:r>
              <a:rPr lang="en-US" dirty="0" smtClean="0"/>
              <a:t>food insecurity </a:t>
            </a:r>
            <a:r>
              <a:rPr lang="en-US" dirty="0"/>
              <a:t>in developing countries. </a:t>
            </a:r>
            <a:r>
              <a:rPr lang="en-US" dirty="0" smtClean="0"/>
              <a:t>Reach </a:t>
            </a:r>
            <a:r>
              <a:rPr lang="en-GB" dirty="0" smtClean="0"/>
              <a:t>the </a:t>
            </a:r>
            <a:r>
              <a:rPr lang="en-GB" dirty="0"/>
              <a:t>extremely poor </a:t>
            </a:r>
            <a:r>
              <a:rPr lang="en-GB" dirty="0" smtClean="0"/>
              <a:t>people.</a:t>
            </a:r>
          </a:p>
          <a:p>
            <a:pPr marL="354012" lvl="1"/>
            <a:endParaRPr lang="en-GB" sz="1000" dirty="0" smtClean="0"/>
          </a:p>
          <a:p>
            <a:pPr marL="800100" lvl="1" indent="-446088">
              <a:buFont typeface="Wingdings" panose="05000000000000000000" pitchFamily="2" charset="2"/>
              <a:buChar char="v"/>
            </a:pPr>
            <a:r>
              <a:rPr lang="en-GB" dirty="0" smtClean="0"/>
              <a:t>Targeting methods: geographic, self and direct</a:t>
            </a:r>
          </a:p>
          <a:p>
            <a:pPr marL="342900" indent="-342900">
              <a:buFont typeface="Arial" panose="020B0604020202020204" pitchFamily="34" charset="0"/>
              <a:buChar char="•"/>
            </a:pPr>
            <a:endParaRPr lang="en-GB" dirty="0" smtClean="0"/>
          </a:p>
          <a:p>
            <a:endParaRPr lang="en-US" dirty="0"/>
          </a:p>
        </p:txBody>
      </p:sp>
    </p:spTree>
    <p:extLst>
      <p:ext uri="{BB962C8B-B14F-4D97-AF65-F5344CB8AC3E}">
        <p14:creationId xmlns:p14="http://schemas.microsoft.com/office/powerpoint/2010/main" val="21554365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endParaRPr lang="en-GB" b="1" kern="1200" spc="-100" dirty="0" smtClean="0">
              <a:latin typeface="+mj-lt"/>
            </a:endParaRPr>
          </a:p>
          <a:p>
            <a:r>
              <a:rPr lang="en-GB" b="1" kern="1200" spc="-100" dirty="0" smtClean="0">
                <a:latin typeface="+mj-lt"/>
              </a:rPr>
              <a:t>How do </a:t>
            </a:r>
            <a:r>
              <a:rPr lang="en-GB" b="1" kern="1200" spc="-100" dirty="0">
                <a:latin typeface="+mj-lt"/>
              </a:rPr>
              <a:t>IFAD independent </a:t>
            </a:r>
            <a:r>
              <a:rPr lang="en-GB" b="1" kern="1200" spc="-100" dirty="0" smtClean="0">
                <a:latin typeface="+mj-lt"/>
              </a:rPr>
              <a:t>evaluations contribute to leaving no one behind?</a:t>
            </a:r>
            <a:endParaRPr lang="en-GB" dirty="0">
              <a:latin typeface="+mj-lt"/>
            </a:endParaRPr>
          </a:p>
          <a:p>
            <a:endParaRPr lang="en-GB" dirty="0">
              <a:latin typeface="+mj-lt"/>
            </a:endParaRPr>
          </a:p>
        </p:txBody>
      </p:sp>
      <p:sp>
        <p:nvSpPr>
          <p:cNvPr id="4" name="Slide Number Placeholder 3"/>
          <p:cNvSpPr>
            <a:spLocks noGrp="1"/>
          </p:cNvSpPr>
          <p:nvPr>
            <p:ph type="sldNum" sz="quarter" idx="4"/>
          </p:nvPr>
        </p:nvSpPr>
        <p:spPr/>
        <p:txBody>
          <a:bodyPr/>
          <a:lstStyle/>
          <a:p>
            <a:r>
              <a:rPr lang="en-US" smtClean="0"/>
              <a:t>- </a:t>
            </a:r>
            <a:fld id="{09E83F9F-3B15-4F59-8058-CD6F0378FEC1}" type="slidenum">
              <a:rPr lang="en-US" smtClean="0"/>
              <a:pPr/>
              <a:t>3</a:t>
            </a:fld>
            <a:r>
              <a:rPr lang="en-US" smtClean="0"/>
              <a:t> -</a:t>
            </a:r>
            <a:endParaRPr lang="en-US" dirty="0"/>
          </a:p>
        </p:txBody>
      </p:sp>
      <p:sp>
        <p:nvSpPr>
          <p:cNvPr id="9" name="Rectangle 8"/>
          <p:cNvSpPr/>
          <p:nvPr/>
        </p:nvSpPr>
        <p:spPr>
          <a:xfrm>
            <a:off x="251520" y="1412776"/>
            <a:ext cx="8280920" cy="1200329"/>
          </a:xfrm>
          <a:prstGeom prst="rect">
            <a:avLst/>
          </a:prstGeom>
        </p:spPr>
        <p:txBody>
          <a:bodyPr wrap="square">
            <a:spAutoFit/>
          </a:bodyPr>
          <a:lstStyle/>
          <a:p>
            <a:pPr marL="342900" indent="-342900">
              <a:buFont typeface="Arial" panose="020B0604020202020204" pitchFamily="34" charset="0"/>
              <a:buChar char="•"/>
            </a:pPr>
            <a:r>
              <a:rPr lang="en-US" dirty="0"/>
              <a:t>Document </a:t>
            </a:r>
            <a:r>
              <a:rPr lang="en-US" b="1" dirty="0">
                <a:solidFill>
                  <a:srgbClr val="0070C0"/>
                </a:solidFill>
              </a:rPr>
              <a:t>when and where </a:t>
            </a:r>
            <a:r>
              <a:rPr lang="en-US" dirty="0"/>
              <a:t>vulnerable groups are left </a:t>
            </a:r>
            <a:r>
              <a:rPr lang="en-US" dirty="0" smtClean="0"/>
              <a:t>behind. Relevance </a:t>
            </a:r>
            <a:r>
              <a:rPr lang="en-US" dirty="0"/>
              <a:t>and </a:t>
            </a:r>
            <a:r>
              <a:rPr lang="en-US" dirty="0" smtClean="0"/>
              <a:t>effectiveness of targeting assessed in all evaluation products </a:t>
            </a:r>
            <a:r>
              <a:rPr lang="en-US" dirty="0" smtClean="0"/>
              <a:t>(mix-methods)</a:t>
            </a:r>
            <a:endParaRPr lang="en-GB" dirty="0"/>
          </a:p>
        </p:txBody>
      </p:sp>
      <p:pic>
        <p:nvPicPr>
          <p:cNvPr id="1027"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462257" y="2593593"/>
            <a:ext cx="5859445"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73176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GB" b="1" kern="1200" spc="-100" dirty="0">
                <a:latin typeface="Cambria"/>
              </a:rPr>
              <a:t>How do </a:t>
            </a:r>
            <a:r>
              <a:rPr lang="en-GB" b="1" kern="1200" spc="-100" dirty="0" smtClean="0">
                <a:latin typeface="Cambria"/>
              </a:rPr>
              <a:t>IFAD independent </a:t>
            </a:r>
            <a:r>
              <a:rPr lang="en-GB" b="1" kern="1200" spc="-100" dirty="0">
                <a:latin typeface="Cambria"/>
              </a:rPr>
              <a:t>evaluations contribute to leaving no one behind</a:t>
            </a:r>
            <a:r>
              <a:rPr lang="en-GB" b="1" kern="1200" spc="-100" dirty="0" smtClean="0">
                <a:latin typeface="Cambria"/>
              </a:rPr>
              <a:t>? </a:t>
            </a:r>
            <a:r>
              <a:rPr lang="en-GB" sz="2000" b="1" kern="1200" spc="-100" dirty="0" smtClean="0">
                <a:latin typeface="Cambria"/>
              </a:rPr>
              <a:t>(cont.)</a:t>
            </a:r>
            <a:endParaRPr lang="en-GB" sz="2000" dirty="0"/>
          </a:p>
        </p:txBody>
      </p:sp>
      <p:sp>
        <p:nvSpPr>
          <p:cNvPr id="4" name="Slide Number Placeholder 3"/>
          <p:cNvSpPr>
            <a:spLocks noGrp="1"/>
          </p:cNvSpPr>
          <p:nvPr>
            <p:ph type="sldNum" sz="quarter" idx="4"/>
          </p:nvPr>
        </p:nvSpPr>
        <p:spPr/>
        <p:txBody>
          <a:bodyPr/>
          <a:lstStyle/>
          <a:p>
            <a:r>
              <a:rPr lang="en-US" smtClean="0"/>
              <a:t>- </a:t>
            </a:r>
            <a:fld id="{09E83F9F-3B15-4F59-8058-CD6F0378FEC1}" type="slidenum">
              <a:rPr lang="en-US" smtClean="0"/>
              <a:pPr/>
              <a:t>4</a:t>
            </a:fld>
            <a:r>
              <a:rPr lang="en-US" smtClean="0"/>
              <a:t> -</a:t>
            </a:r>
            <a:endParaRPr lang="en-US" dirty="0"/>
          </a:p>
        </p:txBody>
      </p:sp>
      <p:sp>
        <p:nvSpPr>
          <p:cNvPr id="8" name="Rectangle 7"/>
          <p:cNvSpPr/>
          <p:nvPr/>
        </p:nvSpPr>
        <p:spPr>
          <a:xfrm>
            <a:off x="448330" y="1508591"/>
            <a:ext cx="8156118" cy="3724096"/>
          </a:xfrm>
          <a:prstGeom prst="rect">
            <a:avLst/>
          </a:prstGeom>
        </p:spPr>
        <p:txBody>
          <a:bodyPr wrap="square">
            <a:spAutoFit/>
          </a:bodyPr>
          <a:lstStyle/>
          <a:p>
            <a:pPr marL="354013" indent="-354013">
              <a:buFont typeface="Arial" panose="020B0604020202020204" pitchFamily="34" charset="0"/>
              <a:buChar char="•"/>
            </a:pPr>
            <a:r>
              <a:rPr lang="en-US" sz="2200" dirty="0" smtClean="0"/>
              <a:t>Explain </a:t>
            </a:r>
            <a:r>
              <a:rPr lang="en-US" b="1" dirty="0">
                <a:solidFill>
                  <a:srgbClr val="0070C0"/>
                </a:solidFill>
              </a:rPr>
              <a:t>why</a:t>
            </a:r>
            <a:r>
              <a:rPr lang="en-US" sz="2200" dirty="0"/>
              <a:t> </a:t>
            </a:r>
            <a:r>
              <a:rPr lang="en-US" sz="2200" dirty="0" smtClean="0"/>
              <a:t>they are left behind;</a:t>
            </a:r>
          </a:p>
          <a:p>
            <a:endParaRPr lang="en-US" sz="2200" dirty="0" smtClean="0"/>
          </a:p>
          <a:p>
            <a:pPr marL="354013" indent="-354013">
              <a:buFont typeface="Arial" panose="020B0604020202020204" pitchFamily="34" charset="0"/>
              <a:buChar char="•"/>
            </a:pPr>
            <a:r>
              <a:rPr lang="en-US" sz="2200" dirty="0" smtClean="0"/>
              <a:t>Provide lessons </a:t>
            </a:r>
            <a:r>
              <a:rPr lang="en-US" sz="2200" dirty="0"/>
              <a:t>and recommendations </a:t>
            </a:r>
            <a:r>
              <a:rPr lang="en-US" sz="2200" dirty="0" smtClean="0"/>
              <a:t>on </a:t>
            </a:r>
            <a:r>
              <a:rPr lang="en-US" b="1" dirty="0" smtClean="0">
                <a:solidFill>
                  <a:srgbClr val="0070C0"/>
                </a:solidFill>
              </a:rPr>
              <a:t>how</a:t>
            </a:r>
            <a:r>
              <a:rPr lang="en-US" sz="2200" dirty="0" smtClean="0"/>
              <a:t> to improve and </a:t>
            </a:r>
            <a:r>
              <a:rPr lang="en-US" b="1" dirty="0" smtClean="0">
                <a:solidFill>
                  <a:srgbClr val="0070C0"/>
                </a:solidFill>
              </a:rPr>
              <a:t>what</a:t>
            </a:r>
            <a:r>
              <a:rPr lang="en-US" sz="2200" dirty="0" smtClean="0"/>
              <a:t> to do, so that they are not left </a:t>
            </a:r>
            <a:r>
              <a:rPr lang="en-US" sz="2200" dirty="0"/>
              <a:t>b</a:t>
            </a:r>
            <a:r>
              <a:rPr lang="en-US" sz="2200" dirty="0" smtClean="0"/>
              <a:t>ehind.</a:t>
            </a:r>
            <a:endParaRPr lang="en-GB" sz="2200" dirty="0"/>
          </a:p>
          <a:p>
            <a:pPr marL="342900" indent="-342900">
              <a:buFont typeface="Arial" panose="020B0604020202020204" pitchFamily="34" charset="0"/>
              <a:buChar char="•"/>
            </a:pPr>
            <a:endParaRPr lang="en-US" sz="2200" dirty="0" smtClean="0"/>
          </a:p>
          <a:p>
            <a:pPr marL="342900" indent="-342900">
              <a:buFont typeface="Arial" panose="020B0604020202020204" pitchFamily="34" charset="0"/>
              <a:buChar char="•"/>
            </a:pPr>
            <a:r>
              <a:rPr lang="en-US" sz="2200" dirty="0" smtClean="0"/>
              <a:t>IFAD’s </a:t>
            </a:r>
            <a:r>
              <a:rPr lang="en-US" sz="2200" dirty="0"/>
              <a:t>Management Response </a:t>
            </a:r>
            <a:r>
              <a:rPr lang="en-US" sz="2200" dirty="0" smtClean="0"/>
              <a:t>System:</a:t>
            </a:r>
          </a:p>
          <a:p>
            <a:pPr marL="723900" indent="-369888"/>
            <a:endParaRPr lang="en-US" sz="1000" dirty="0"/>
          </a:p>
          <a:p>
            <a:pPr marL="723900" indent="-369888">
              <a:buFont typeface="Wingdings" panose="05000000000000000000" pitchFamily="2" charset="2"/>
              <a:buChar char="Ø"/>
            </a:pPr>
            <a:r>
              <a:rPr lang="en-CA" sz="2200" dirty="0"/>
              <a:t>President’s Report on the Implementation Status of Evaluation Recommendations and Management Actions (</a:t>
            </a:r>
            <a:r>
              <a:rPr lang="en-GB" sz="2200" dirty="0"/>
              <a:t>PRISMA</a:t>
            </a:r>
            <a:r>
              <a:rPr lang="en-CA" sz="2200" dirty="0" smtClean="0"/>
              <a:t>)</a:t>
            </a:r>
            <a:endParaRPr lang="en-US" dirty="0" smtClean="0"/>
          </a:p>
          <a:p>
            <a:pPr marL="354013" indent="-354013">
              <a:buFont typeface="Arial" panose="020B0604020202020204" pitchFamily="34" charset="0"/>
              <a:buChar char="•"/>
            </a:pPr>
            <a:endParaRPr lang="en-US" sz="2200" dirty="0" smtClean="0"/>
          </a:p>
        </p:txBody>
      </p:sp>
    </p:spTree>
    <p:extLst>
      <p:ext uri="{BB962C8B-B14F-4D97-AF65-F5344CB8AC3E}">
        <p14:creationId xmlns:p14="http://schemas.microsoft.com/office/powerpoint/2010/main" val="31589127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GB" sz="2800" b="1" dirty="0" smtClean="0"/>
              <a:t>Lessons from selected IFAD independent evaluations: </a:t>
            </a:r>
            <a:r>
              <a:rPr lang="en-GB" sz="2800" b="1" dirty="0" smtClean="0">
                <a:solidFill>
                  <a:srgbClr val="FFFF00"/>
                </a:solidFill>
              </a:rPr>
              <a:t>why</a:t>
            </a:r>
            <a:r>
              <a:rPr lang="en-GB" sz="2800" b="1" dirty="0" smtClean="0"/>
              <a:t> are vulnerable groups left behind?</a:t>
            </a:r>
            <a:endParaRPr lang="en-GB" sz="2800" dirty="0"/>
          </a:p>
        </p:txBody>
      </p:sp>
      <p:sp>
        <p:nvSpPr>
          <p:cNvPr id="4" name="Slide Number Placeholder 3"/>
          <p:cNvSpPr>
            <a:spLocks noGrp="1"/>
          </p:cNvSpPr>
          <p:nvPr>
            <p:ph type="sldNum" sz="quarter" idx="4"/>
          </p:nvPr>
        </p:nvSpPr>
        <p:spPr/>
        <p:txBody>
          <a:bodyPr/>
          <a:lstStyle/>
          <a:p>
            <a:r>
              <a:rPr lang="en-US" smtClean="0"/>
              <a:t>- </a:t>
            </a:r>
            <a:fld id="{09E83F9F-3B15-4F59-8058-CD6F0378FEC1}" type="slidenum">
              <a:rPr lang="en-US" smtClean="0"/>
              <a:pPr/>
              <a:t>5</a:t>
            </a:fld>
            <a:r>
              <a:rPr lang="en-US" smtClean="0"/>
              <a:t> -</a:t>
            </a:r>
            <a:endParaRPr lang="en-US" dirty="0"/>
          </a:p>
        </p:txBody>
      </p:sp>
      <p:sp>
        <p:nvSpPr>
          <p:cNvPr id="20" name="Rectangle 19"/>
          <p:cNvSpPr/>
          <p:nvPr/>
        </p:nvSpPr>
        <p:spPr>
          <a:xfrm>
            <a:off x="439720" y="1412776"/>
            <a:ext cx="8156118" cy="6309420"/>
          </a:xfrm>
          <a:prstGeom prst="rect">
            <a:avLst/>
          </a:prstGeom>
        </p:spPr>
        <p:txBody>
          <a:bodyPr wrap="square">
            <a:spAutoFit/>
          </a:bodyPr>
          <a:lstStyle/>
          <a:p>
            <a:r>
              <a:rPr lang="en-US" dirty="0" smtClean="0"/>
              <a:t>Evaluation Synthesis Reports on </a:t>
            </a:r>
            <a:r>
              <a:rPr lang="en-US" b="1" dirty="0">
                <a:solidFill>
                  <a:srgbClr val="0070C0"/>
                </a:solidFill>
              </a:rPr>
              <a:t>Youth, IPs</a:t>
            </a:r>
            <a:r>
              <a:rPr lang="en-US" b="1" dirty="0" smtClean="0">
                <a:solidFill>
                  <a:srgbClr val="0070C0"/>
                </a:solidFill>
              </a:rPr>
              <a:t>,</a:t>
            </a:r>
            <a:r>
              <a:rPr lang="en-US" b="1" dirty="0">
                <a:solidFill>
                  <a:srgbClr val="0070C0"/>
                </a:solidFill>
              </a:rPr>
              <a:t> </a:t>
            </a:r>
            <a:r>
              <a:rPr lang="en-US" b="1" dirty="0" smtClean="0">
                <a:solidFill>
                  <a:srgbClr val="0070C0"/>
                </a:solidFill>
              </a:rPr>
              <a:t>Pastoralists, Gender:</a:t>
            </a:r>
          </a:p>
          <a:p>
            <a:endParaRPr lang="en-US" sz="1000" b="1" dirty="0" smtClean="0">
              <a:solidFill>
                <a:srgbClr val="0070C0"/>
              </a:solidFill>
            </a:endParaRPr>
          </a:p>
          <a:p>
            <a:pPr marL="354013" lvl="1" indent="-354013">
              <a:buFont typeface="Wingdings" panose="05000000000000000000" pitchFamily="2" charset="2"/>
              <a:buChar char="Ø"/>
            </a:pPr>
            <a:r>
              <a:rPr lang="en-US" dirty="0" smtClean="0"/>
              <a:t>Weak poverty analyses:</a:t>
            </a:r>
            <a:r>
              <a:rPr lang="en-US" b="1" dirty="0" smtClean="0"/>
              <a:t> </a:t>
            </a:r>
            <a:r>
              <a:rPr lang="en-US" b="1" dirty="0"/>
              <a:t>differences among groups of rural </a:t>
            </a:r>
            <a:r>
              <a:rPr lang="en-US" b="1" dirty="0" smtClean="0"/>
              <a:t>poor are not captured. </a:t>
            </a:r>
            <a:r>
              <a:rPr lang="en-US" dirty="0" smtClean="0"/>
              <a:t>Scope for better tailoring of targeting approaches;</a:t>
            </a:r>
          </a:p>
          <a:p>
            <a:pPr marL="354013" lvl="1" indent="-354013"/>
            <a:endParaRPr lang="en-US" dirty="0" smtClean="0"/>
          </a:p>
          <a:p>
            <a:pPr marL="354013" lvl="1" indent="-354013">
              <a:buFont typeface="Wingdings" panose="05000000000000000000" pitchFamily="2" charset="2"/>
              <a:buChar char="Ø"/>
            </a:pPr>
            <a:r>
              <a:rPr lang="en-GB" dirty="0" smtClean="0"/>
              <a:t>Weak </a:t>
            </a:r>
            <a:r>
              <a:rPr lang="en-GB" b="1" dirty="0"/>
              <a:t>M&amp;E </a:t>
            </a:r>
            <a:r>
              <a:rPr lang="en-GB" b="1" dirty="0" smtClean="0"/>
              <a:t>systems: </a:t>
            </a:r>
            <a:r>
              <a:rPr lang="en-GB" dirty="0" smtClean="0"/>
              <a:t>data quality and timeliness. Disaggregated </a:t>
            </a:r>
            <a:r>
              <a:rPr lang="en-GB" dirty="0"/>
              <a:t>indicators to track the participation and benefits for different </a:t>
            </a:r>
            <a:r>
              <a:rPr lang="en-GB" dirty="0" smtClean="0"/>
              <a:t>groups;</a:t>
            </a:r>
          </a:p>
          <a:p>
            <a:pPr marL="354013" lvl="1" indent="-354013"/>
            <a:endParaRPr lang="en-GB" dirty="0"/>
          </a:p>
          <a:p>
            <a:pPr marL="354013" lvl="1" indent="-354013">
              <a:buFont typeface="Wingdings" panose="05000000000000000000" pitchFamily="2" charset="2"/>
              <a:buChar char="Ø"/>
            </a:pPr>
            <a:r>
              <a:rPr lang="en-GB" dirty="0" smtClean="0"/>
              <a:t>Specific knowledge and </a:t>
            </a:r>
            <a:r>
              <a:rPr lang="en-GB" dirty="0"/>
              <a:t>specialised </a:t>
            </a:r>
            <a:r>
              <a:rPr lang="en-GB" dirty="0" smtClean="0"/>
              <a:t>experience not always available</a:t>
            </a:r>
            <a:r>
              <a:rPr lang="en-GB" b="1" dirty="0" smtClean="0"/>
              <a:t>.</a:t>
            </a:r>
            <a:endParaRPr lang="en-GB" b="1" dirty="0"/>
          </a:p>
          <a:p>
            <a:endParaRPr lang="en-US" dirty="0"/>
          </a:p>
          <a:p>
            <a:pPr marL="457200" indent="-457200">
              <a:buFont typeface="+mj-lt"/>
              <a:buAutoNum type="arabicPeriod"/>
            </a:pPr>
            <a:endParaRPr lang="en-GB" dirty="0"/>
          </a:p>
          <a:p>
            <a:endParaRPr lang="en-GB" b="1" dirty="0" smtClean="0"/>
          </a:p>
          <a:p>
            <a:pPr marL="514350" indent="-514350">
              <a:buFont typeface="+mj-lt"/>
              <a:buAutoNum type="arabicPeriod" startAt="4"/>
            </a:pPr>
            <a:endParaRPr lang="en-GB" sz="1000" b="1" dirty="0" smtClean="0"/>
          </a:p>
          <a:p>
            <a:pPr marL="514350" indent="-514350">
              <a:buFont typeface="+mj-lt"/>
              <a:buAutoNum type="arabicPeriod" startAt="4"/>
            </a:pPr>
            <a:endParaRPr lang="en-GB" sz="1000" b="1" dirty="0"/>
          </a:p>
        </p:txBody>
      </p:sp>
    </p:spTree>
    <p:extLst>
      <p:ext uri="{BB962C8B-B14F-4D97-AF65-F5344CB8AC3E}">
        <p14:creationId xmlns:p14="http://schemas.microsoft.com/office/powerpoint/2010/main" val="15351395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endParaRPr lang="en-US" sz="3000" b="1" dirty="0" smtClean="0"/>
          </a:p>
          <a:p>
            <a:r>
              <a:rPr lang="en-GB" sz="3000" b="1" dirty="0"/>
              <a:t>Lessons from selected IFAD independent evaluation: </a:t>
            </a:r>
            <a:r>
              <a:rPr lang="en-GB" sz="3000" b="1" dirty="0">
                <a:solidFill>
                  <a:srgbClr val="FFFF00"/>
                </a:solidFill>
              </a:rPr>
              <a:t>why</a:t>
            </a:r>
            <a:r>
              <a:rPr lang="en-GB" sz="3000" b="1" dirty="0"/>
              <a:t> are vulnerable groups left behind</a:t>
            </a:r>
            <a:r>
              <a:rPr lang="en-GB" sz="3000" b="1" dirty="0" smtClean="0"/>
              <a:t>? (cont.)</a:t>
            </a:r>
            <a:endParaRPr lang="en-GB" sz="3000" b="1" dirty="0"/>
          </a:p>
          <a:p>
            <a:endParaRPr lang="en-GB" sz="3000" b="1" dirty="0"/>
          </a:p>
        </p:txBody>
      </p:sp>
      <p:sp>
        <p:nvSpPr>
          <p:cNvPr id="4" name="Slide Number Placeholder 3"/>
          <p:cNvSpPr>
            <a:spLocks noGrp="1"/>
          </p:cNvSpPr>
          <p:nvPr>
            <p:ph type="sldNum" sz="quarter" idx="4"/>
          </p:nvPr>
        </p:nvSpPr>
        <p:spPr/>
        <p:txBody>
          <a:bodyPr/>
          <a:lstStyle/>
          <a:p>
            <a:r>
              <a:rPr lang="en-US" smtClean="0"/>
              <a:t>- </a:t>
            </a:r>
            <a:fld id="{09E83F9F-3B15-4F59-8058-CD6F0378FEC1}" type="slidenum">
              <a:rPr lang="en-US" smtClean="0"/>
              <a:pPr/>
              <a:t>6</a:t>
            </a:fld>
            <a:r>
              <a:rPr lang="en-US" smtClean="0"/>
              <a:t> -</a:t>
            </a:r>
            <a:endParaRPr lang="en-US" dirty="0"/>
          </a:p>
        </p:txBody>
      </p:sp>
      <p:sp>
        <p:nvSpPr>
          <p:cNvPr id="8" name="Rectangle 7"/>
          <p:cNvSpPr/>
          <p:nvPr/>
        </p:nvSpPr>
        <p:spPr>
          <a:xfrm>
            <a:off x="439720" y="1412776"/>
            <a:ext cx="8156118" cy="5109091"/>
          </a:xfrm>
          <a:prstGeom prst="rect">
            <a:avLst/>
          </a:prstGeom>
        </p:spPr>
        <p:txBody>
          <a:bodyPr wrap="square">
            <a:spAutoFit/>
          </a:bodyPr>
          <a:lstStyle/>
          <a:p>
            <a:pPr marL="342900" indent="-342900">
              <a:buFont typeface="Wingdings" panose="05000000000000000000" pitchFamily="2" charset="2"/>
              <a:buChar char="Ø"/>
            </a:pPr>
            <a:r>
              <a:rPr lang="en-US" sz="2200" dirty="0" smtClean="0"/>
              <a:t>Activities </a:t>
            </a:r>
            <a:r>
              <a:rPr lang="en-US" sz="2200" dirty="0"/>
              <a:t>often do not reach</a:t>
            </a:r>
            <a:r>
              <a:rPr lang="en-US" sz="2200" b="1" dirty="0"/>
              <a:t> all </a:t>
            </a:r>
            <a:r>
              <a:rPr lang="en-US" sz="2200" dirty="0"/>
              <a:t>target beneficiaries</a:t>
            </a:r>
          </a:p>
          <a:p>
            <a:r>
              <a:rPr lang="en-US" sz="2200" b="1" dirty="0">
                <a:solidFill>
                  <a:srgbClr val="0070C0"/>
                </a:solidFill>
              </a:rPr>
              <a:t> </a:t>
            </a:r>
            <a:r>
              <a:rPr lang="en-US" sz="2200" b="1" dirty="0" smtClean="0">
                <a:solidFill>
                  <a:srgbClr val="0070C0"/>
                </a:solidFill>
              </a:rPr>
              <a:t> </a:t>
            </a:r>
          </a:p>
          <a:p>
            <a:pPr marL="88900"/>
            <a:r>
              <a:rPr lang="en-US" sz="2200" b="1" dirty="0" smtClean="0">
                <a:solidFill>
                  <a:srgbClr val="0070C0"/>
                </a:solidFill>
              </a:rPr>
              <a:t>CSPE-Peru</a:t>
            </a:r>
            <a:r>
              <a:rPr lang="en-US" sz="2200" dirty="0" smtClean="0"/>
              <a:t>:</a:t>
            </a:r>
          </a:p>
          <a:p>
            <a:endParaRPr lang="en-US" sz="1000" b="1" dirty="0" smtClean="0"/>
          </a:p>
          <a:p>
            <a:pPr marL="442913" lvl="1" indent="-354013">
              <a:buFont typeface="Wingdings" panose="05000000000000000000" pitchFamily="2" charset="2"/>
              <a:buChar char="v"/>
            </a:pPr>
            <a:r>
              <a:rPr lang="en-US" sz="2200" b="1" dirty="0" smtClean="0"/>
              <a:t>Targeting at design: </a:t>
            </a:r>
            <a:r>
              <a:rPr lang="en-US" sz="2200" dirty="0" smtClean="0"/>
              <a:t>geographic and self-targeting</a:t>
            </a:r>
          </a:p>
          <a:p>
            <a:pPr marL="431800" lvl="1" indent="-342900">
              <a:buFont typeface="Wingdings" panose="05000000000000000000" pitchFamily="2" charset="2"/>
              <a:buChar char="v"/>
            </a:pPr>
            <a:endParaRPr lang="en-US" sz="2200" dirty="0" smtClean="0"/>
          </a:p>
          <a:p>
            <a:pPr marL="442913" lvl="1" indent="-354013">
              <a:buFont typeface="Wingdings" panose="05000000000000000000" pitchFamily="2" charset="2"/>
              <a:buChar char="v"/>
            </a:pPr>
            <a:r>
              <a:rPr lang="en-US" sz="2200" b="1" dirty="0" smtClean="0"/>
              <a:t>CSPE results: </a:t>
            </a:r>
          </a:p>
          <a:p>
            <a:pPr marL="88900" lvl="1"/>
            <a:endParaRPr lang="en-US" sz="1000" b="1" dirty="0" smtClean="0"/>
          </a:p>
          <a:p>
            <a:pPr marL="354013" lvl="2"/>
            <a:r>
              <a:rPr lang="en-US" sz="2200" b="1" dirty="0">
                <a:solidFill>
                  <a:srgbClr val="0070C0"/>
                </a:solidFill>
              </a:rPr>
              <a:t>G</a:t>
            </a:r>
            <a:r>
              <a:rPr lang="en-US" sz="2200" b="1" dirty="0" smtClean="0">
                <a:solidFill>
                  <a:srgbClr val="0070C0"/>
                </a:solidFill>
              </a:rPr>
              <a:t>eographic targeting </a:t>
            </a:r>
            <a:r>
              <a:rPr lang="en-US" sz="2200" dirty="0" smtClean="0"/>
              <a:t>relevant and effective</a:t>
            </a:r>
          </a:p>
          <a:p>
            <a:pPr marL="633413" lvl="2" indent="-279400"/>
            <a:endParaRPr lang="en-US" sz="1000" dirty="0" smtClean="0"/>
          </a:p>
          <a:p>
            <a:pPr marL="354013" lvl="2"/>
            <a:r>
              <a:rPr lang="en-US" sz="2200" b="1" dirty="0">
                <a:solidFill>
                  <a:srgbClr val="0070C0"/>
                </a:solidFill>
              </a:rPr>
              <a:t>T</a:t>
            </a:r>
            <a:r>
              <a:rPr lang="en-US" sz="2200" b="1" dirty="0" smtClean="0">
                <a:solidFill>
                  <a:srgbClr val="0070C0"/>
                </a:solidFill>
              </a:rPr>
              <a:t>argeting of the most vulnerable </a:t>
            </a:r>
            <a:r>
              <a:rPr lang="en-US" sz="2200" dirty="0" smtClean="0"/>
              <a:t>within these communities was less </a:t>
            </a:r>
            <a:r>
              <a:rPr lang="en-US" sz="2200" dirty="0"/>
              <a:t>effective </a:t>
            </a:r>
            <a:endParaRPr lang="en-US" sz="2200" dirty="0" smtClean="0"/>
          </a:p>
          <a:p>
            <a:pPr marL="633413" lvl="2" indent="-279400"/>
            <a:endParaRPr lang="en-US" sz="1000" dirty="0"/>
          </a:p>
          <a:p>
            <a:pPr marL="354013" lvl="2"/>
            <a:r>
              <a:rPr lang="en-US" sz="2200" b="1" dirty="0" smtClean="0">
                <a:solidFill>
                  <a:srgbClr val="0070C0"/>
                </a:solidFill>
              </a:rPr>
              <a:t>Why? </a:t>
            </a:r>
            <a:r>
              <a:rPr lang="en-US" sz="2200" b="1" dirty="0" smtClean="0"/>
              <a:t>“Barriers at entry” </a:t>
            </a:r>
            <a:r>
              <a:rPr lang="en-US" sz="2200" dirty="0" smtClean="0"/>
              <a:t>at design which excluded the participation of the poorest (youth/women without land and financial resources)</a:t>
            </a:r>
          </a:p>
          <a:p>
            <a:pPr marL="800100" lvl="1" indent="-342900">
              <a:buFont typeface="Wingdings" panose="05000000000000000000" pitchFamily="2" charset="2"/>
              <a:buChar char="Ø"/>
            </a:pPr>
            <a:endParaRPr lang="en-GB" sz="2200" dirty="0"/>
          </a:p>
        </p:txBody>
      </p:sp>
    </p:spTree>
    <p:extLst>
      <p:ext uri="{BB962C8B-B14F-4D97-AF65-F5344CB8AC3E}">
        <p14:creationId xmlns:p14="http://schemas.microsoft.com/office/powerpoint/2010/main" val="33857943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endParaRPr lang="en-US" sz="2500" b="1" dirty="0" smtClean="0"/>
          </a:p>
          <a:p>
            <a:r>
              <a:rPr lang="en-GB" sz="2500" b="1" dirty="0" smtClean="0">
                <a:solidFill>
                  <a:srgbClr val="FFFF00"/>
                </a:solidFill>
              </a:rPr>
              <a:t>Selected recommendations</a:t>
            </a:r>
            <a:r>
              <a:rPr lang="en-GB" sz="2500" b="1" dirty="0" smtClean="0"/>
              <a:t> from IFAD </a:t>
            </a:r>
            <a:r>
              <a:rPr lang="en-GB" sz="2500" b="1" dirty="0"/>
              <a:t>independent </a:t>
            </a:r>
            <a:r>
              <a:rPr lang="en-GB" sz="2500" b="1" dirty="0" smtClean="0"/>
              <a:t>evaluation: </a:t>
            </a:r>
            <a:r>
              <a:rPr lang="en-GB" sz="2500" b="1" dirty="0" smtClean="0">
                <a:solidFill>
                  <a:srgbClr val="FFFF00"/>
                </a:solidFill>
              </a:rPr>
              <a:t>what </a:t>
            </a:r>
            <a:r>
              <a:rPr lang="en-GB" sz="2500" b="1" dirty="0" smtClean="0"/>
              <a:t>to do and </a:t>
            </a:r>
            <a:r>
              <a:rPr lang="en-GB" sz="2500" b="1" dirty="0" smtClean="0">
                <a:solidFill>
                  <a:srgbClr val="FFFF00"/>
                </a:solidFill>
              </a:rPr>
              <a:t>how </a:t>
            </a:r>
            <a:r>
              <a:rPr lang="en-GB" sz="2500" b="1" dirty="0" smtClean="0"/>
              <a:t>to ensure that  </a:t>
            </a:r>
            <a:r>
              <a:rPr lang="en-GB" sz="2500" b="1" dirty="0"/>
              <a:t>vulnerable groups </a:t>
            </a:r>
            <a:r>
              <a:rPr lang="en-GB" sz="2500" b="1" dirty="0" smtClean="0"/>
              <a:t>are not left </a:t>
            </a:r>
            <a:r>
              <a:rPr lang="en-GB" sz="2500" b="1" dirty="0"/>
              <a:t>behind</a:t>
            </a:r>
            <a:r>
              <a:rPr lang="en-GB" sz="2500" b="1" dirty="0" smtClean="0"/>
              <a:t>? </a:t>
            </a:r>
            <a:endParaRPr lang="en-GB" sz="2500" dirty="0"/>
          </a:p>
          <a:p>
            <a:endParaRPr lang="en-GB" sz="2500" b="1" dirty="0"/>
          </a:p>
        </p:txBody>
      </p:sp>
      <p:sp>
        <p:nvSpPr>
          <p:cNvPr id="4" name="Slide Number Placeholder 3"/>
          <p:cNvSpPr>
            <a:spLocks noGrp="1"/>
          </p:cNvSpPr>
          <p:nvPr>
            <p:ph type="sldNum" sz="quarter" idx="4"/>
          </p:nvPr>
        </p:nvSpPr>
        <p:spPr/>
        <p:txBody>
          <a:bodyPr/>
          <a:lstStyle/>
          <a:p>
            <a:r>
              <a:rPr lang="en-US" smtClean="0"/>
              <a:t>- </a:t>
            </a:r>
            <a:fld id="{09E83F9F-3B15-4F59-8058-CD6F0378FEC1}" type="slidenum">
              <a:rPr lang="en-US" smtClean="0"/>
              <a:pPr/>
              <a:t>7</a:t>
            </a:fld>
            <a:r>
              <a:rPr lang="en-US" smtClean="0"/>
              <a:t> -</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520902828"/>
              </p:ext>
            </p:extLst>
          </p:nvPr>
        </p:nvGraphicFramePr>
        <p:xfrm>
          <a:off x="-40" y="1340768"/>
          <a:ext cx="9144000" cy="4988560"/>
        </p:xfrm>
        <a:graphic>
          <a:graphicData uri="http://schemas.openxmlformats.org/drawingml/2006/table">
            <a:tbl>
              <a:tblPr firstRow="1" bandRow="1">
                <a:tableStyleId>{5C22544A-7EE6-4342-B048-85BDC9FD1C3A}</a:tableStyleId>
              </a:tblPr>
              <a:tblGrid>
                <a:gridCol w="3995976"/>
                <a:gridCol w="5148024"/>
              </a:tblGrid>
              <a:tr h="370840">
                <a:tc>
                  <a:txBody>
                    <a:bodyPr/>
                    <a:lstStyle/>
                    <a:p>
                      <a:pPr algn="ctr"/>
                      <a:r>
                        <a:rPr lang="en-GB" dirty="0" smtClean="0"/>
                        <a:t>Recommendations </a:t>
                      </a:r>
                      <a:endParaRPr lang="en-GB"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70C0"/>
                    </a:solidFill>
                  </a:tcPr>
                </a:tc>
                <a:tc>
                  <a:txBody>
                    <a:bodyPr/>
                    <a:lstStyle/>
                    <a:p>
                      <a:pPr algn="ctr"/>
                      <a:r>
                        <a:rPr lang="en-GB" dirty="0" smtClean="0"/>
                        <a:t>Follow-up actions  (PRISMA)</a:t>
                      </a:r>
                      <a:endParaRPr lang="en-GB"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70C0"/>
                    </a:solidFill>
                  </a:tcPr>
                </a:tc>
              </a:tr>
              <a:tr h="370840">
                <a:tc>
                  <a:txBody>
                    <a:bodyPr/>
                    <a:lstStyle/>
                    <a:p>
                      <a:pPr>
                        <a:lnSpc>
                          <a:spcPct val="115000"/>
                        </a:lnSpc>
                        <a:spcAft>
                          <a:spcPts val="0"/>
                        </a:spcAft>
                      </a:pPr>
                      <a:r>
                        <a:rPr lang="en-GB" sz="1800" dirty="0" smtClean="0">
                          <a:effectLst/>
                          <a:latin typeface="+mn-lt"/>
                          <a:ea typeface="Times New Roman"/>
                          <a:cs typeface="Arial"/>
                        </a:rPr>
                        <a:t>Greater attention to key design elements towards better </a:t>
                      </a:r>
                      <a:r>
                        <a:rPr lang="en-CA" sz="1800" dirty="0" smtClean="0">
                          <a:effectLst/>
                          <a:latin typeface="+mn-lt"/>
                          <a:ea typeface="Times New Roman"/>
                          <a:cs typeface="Arial"/>
                        </a:rPr>
                        <a:t>targeting </a:t>
                      </a:r>
                      <a:r>
                        <a:rPr lang="en-GB" sz="1800" dirty="0" smtClean="0">
                          <a:effectLst/>
                          <a:latin typeface="+mn-lt"/>
                          <a:ea typeface="Times New Roman"/>
                          <a:cs typeface="Arial"/>
                        </a:rPr>
                        <a:t> </a:t>
                      </a:r>
                      <a:r>
                        <a:rPr lang="en-CA" sz="1800" dirty="0" smtClean="0">
                          <a:effectLst/>
                          <a:latin typeface="+mn-lt"/>
                          <a:ea typeface="Times New Roman"/>
                          <a:cs typeface="Arial"/>
                        </a:rPr>
                        <a:t>strategies</a:t>
                      </a:r>
                      <a:endParaRPr lang="en-GB" sz="1800" dirty="0" smtClean="0">
                        <a:effectLst/>
                        <a:latin typeface="Calibri"/>
                        <a:ea typeface="Calibri"/>
                        <a:cs typeface="Arial"/>
                      </a:endParaRPr>
                    </a:p>
                  </a:txBody>
                  <a:tcPr>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smtClean="0"/>
                        <a:t>Project design includes social assessment and institutional and governance assessment</a:t>
                      </a:r>
                    </a:p>
                    <a:p>
                      <a:endParaRPr lang="en-US" sz="500" dirty="0" smtClean="0"/>
                    </a:p>
                    <a:p>
                      <a:r>
                        <a:rPr lang="en-US" sz="1800" dirty="0" smtClean="0">
                          <a:effectLst/>
                          <a:latin typeface="+mn-lt"/>
                          <a:ea typeface="Times New Roman"/>
                          <a:cs typeface="Arial"/>
                        </a:rPr>
                        <a:t>Designs targeting pastoralists and drylands are including analysis of risks</a:t>
                      </a:r>
                    </a:p>
                    <a:p>
                      <a:endParaRPr lang="en-US" sz="500" dirty="0" smtClean="0">
                        <a:effectLst/>
                        <a:latin typeface="+mn-lt"/>
                        <a:ea typeface="Times New Roman"/>
                        <a:cs typeface="Arial"/>
                      </a:endParaRPr>
                    </a:p>
                    <a:p>
                      <a:r>
                        <a:rPr lang="en-US" sz="1800" dirty="0" smtClean="0">
                          <a:effectLst/>
                          <a:latin typeface="+mn-lt"/>
                          <a:ea typeface="Times New Roman"/>
                          <a:cs typeface="Arial"/>
                        </a:rPr>
                        <a:t>Modification</a:t>
                      </a:r>
                      <a:r>
                        <a:rPr lang="en-US" sz="1800" baseline="0" dirty="0" smtClean="0">
                          <a:effectLst/>
                          <a:latin typeface="+mn-lt"/>
                          <a:ea typeface="Times New Roman"/>
                          <a:cs typeface="Arial"/>
                        </a:rPr>
                        <a:t> of barriers at entry</a:t>
                      </a:r>
                      <a:endParaRPr lang="en-US" sz="1800" dirty="0" smtClean="0">
                        <a:effectLst/>
                        <a:latin typeface="+mn-lt"/>
                        <a:ea typeface="Times New Roman"/>
                        <a:cs typeface="Arial"/>
                      </a:endParaRPr>
                    </a:p>
                    <a:p>
                      <a:endParaRPr lang="en-US" sz="500" dirty="0" smtClean="0">
                        <a:effectLst/>
                        <a:latin typeface="+mn-lt"/>
                        <a:cs typeface="Arial"/>
                      </a:endParaRPr>
                    </a:p>
                    <a:p>
                      <a:r>
                        <a:rPr lang="en-US" sz="1800" dirty="0" smtClean="0">
                          <a:effectLst/>
                          <a:latin typeface="+mn-lt"/>
                          <a:cs typeface="Arial"/>
                        </a:rPr>
                        <a:t>How-to-notes</a:t>
                      </a:r>
                      <a:endParaRPr lang="en-GB" dirty="0"/>
                    </a:p>
                  </a:txBody>
                  <a:tcPr>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GB" dirty="0" smtClean="0"/>
                        <a:t>Enhanced understanding of IPs issues by project staff</a:t>
                      </a:r>
                      <a:endParaRPr lang="en-GB"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effectLst/>
                          <a:latin typeface="+mn-lt"/>
                          <a:ea typeface="Times New Roman"/>
                          <a:cs typeface="Arial"/>
                        </a:rPr>
                        <a:t>Training for project staff on identity and socio-cultural characteristics of different IPs. Hiring project staff with knowledge on IPs </a:t>
                      </a:r>
                      <a:r>
                        <a:rPr lang="en-US" sz="1800" b="0" dirty="0" smtClean="0">
                          <a:effectLst/>
                          <a:latin typeface="+mn-lt"/>
                          <a:ea typeface="Times New Roman"/>
                          <a:cs typeface="Arial"/>
                        </a:rPr>
                        <a:t>issues and local languages. Delivering </a:t>
                      </a:r>
                      <a:r>
                        <a:rPr lang="en-US" sz="1800" dirty="0" smtClean="0">
                          <a:effectLst/>
                          <a:latin typeface="+mn-lt"/>
                          <a:ea typeface="Times New Roman"/>
                          <a:cs typeface="Arial"/>
                        </a:rPr>
                        <a:t>training for beneficiaries in local languages.</a:t>
                      </a:r>
                      <a:endParaRPr lang="en-GB" sz="1800" dirty="0" smtClean="0">
                        <a:effectLst/>
                        <a:latin typeface="Calibri"/>
                        <a:ea typeface="Calibri"/>
                        <a:cs typeface="Aria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800" b="0" dirty="0" smtClean="0">
                          <a:effectLst/>
                          <a:latin typeface="+mn-lt"/>
                          <a:ea typeface="Times New Roman"/>
                          <a:cs typeface="Arial"/>
                        </a:rPr>
                        <a:t>Systematic M&amp;E </a:t>
                      </a:r>
                      <a:r>
                        <a:rPr lang="en-CA" sz="1800" dirty="0" smtClean="0">
                          <a:effectLst/>
                          <a:latin typeface="+mn-lt"/>
                          <a:ea typeface="Times New Roman"/>
                          <a:cs typeface="Arial"/>
                        </a:rPr>
                        <a:t>of disaggregated benefits and Gender outcomes at corporate and project levels.</a:t>
                      </a:r>
                      <a:endParaRPr lang="en-GB" sz="1800" dirty="0" smtClean="0">
                        <a:effectLst/>
                        <a:latin typeface="Calibri"/>
                        <a:ea typeface="Calibri"/>
                        <a:cs typeface="Arial"/>
                      </a:endParaRPr>
                    </a:p>
                    <a:p>
                      <a:endParaRPr lang="en-GB"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800" b="0" dirty="0" smtClean="0">
                          <a:effectLst/>
                          <a:latin typeface="+mn-lt"/>
                          <a:ea typeface="Times New Roman"/>
                          <a:cs typeface="Arial"/>
                        </a:rPr>
                        <a:t>Corporate performance indicators; sex-disaggregation </a:t>
                      </a:r>
                      <a:r>
                        <a:rPr lang="en-CA" sz="1800" dirty="0" smtClean="0">
                          <a:effectLst/>
                          <a:latin typeface="+mn-lt"/>
                          <a:ea typeface="Times New Roman"/>
                          <a:cs typeface="Arial"/>
                        </a:rPr>
                        <a:t>of indicators at individual and head of the household level.</a:t>
                      </a:r>
                      <a:endParaRPr lang="en-GB" sz="1800" dirty="0" smtClean="0">
                        <a:effectLst/>
                        <a:latin typeface="Calibri"/>
                        <a:ea typeface="Calibri"/>
                        <a:cs typeface="Arial"/>
                      </a:endParaRPr>
                    </a:p>
                    <a:p>
                      <a:endParaRPr lang="en-GB"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9937618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endParaRPr lang="en-US" sz="3000" b="1" dirty="0" smtClean="0"/>
          </a:p>
          <a:p>
            <a:r>
              <a:rPr lang="en-GB" sz="3200" b="1" dirty="0" smtClean="0"/>
              <a:t>Conclusions</a:t>
            </a:r>
            <a:endParaRPr lang="en-GB" sz="3200" dirty="0"/>
          </a:p>
          <a:p>
            <a:endParaRPr lang="en-GB" sz="3000" b="1" dirty="0"/>
          </a:p>
        </p:txBody>
      </p:sp>
      <p:sp>
        <p:nvSpPr>
          <p:cNvPr id="4" name="Slide Number Placeholder 3"/>
          <p:cNvSpPr>
            <a:spLocks noGrp="1"/>
          </p:cNvSpPr>
          <p:nvPr>
            <p:ph type="sldNum" sz="quarter" idx="4"/>
          </p:nvPr>
        </p:nvSpPr>
        <p:spPr/>
        <p:txBody>
          <a:bodyPr/>
          <a:lstStyle/>
          <a:p>
            <a:r>
              <a:rPr lang="en-US" smtClean="0"/>
              <a:t>- </a:t>
            </a:r>
            <a:fld id="{09E83F9F-3B15-4F59-8058-CD6F0378FEC1}" type="slidenum">
              <a:rPr lang="en-US" smtClean="0"/>
              <a:pPr/>
              <a:t>8</a:t>
            </a:fld>
            <a:r>
              <a:rPr lang="en-US" smtClean="0"/>
              <a:t> -</a:t>
            </a:r>
            <a:endParaRPr lang="en-US" dirty="0"/>
          </a:p>
        </p:txBody>
      </p:sp>
      <p:sp>
        <p:nvSpPr>
          <p:cNvPr id="8" name="Rectangle 7"/>
          <p:cNvSpPr/>
          <p:nvPr/>
        </p:nvSpPr>
        <p:spPr>
          <a:xfrm>
            <a:off x="439720" y="1412776"/>
            <a:ext cx="8156118" cy="4524315"/>
          </a:xfrm>
          <a:prstGeom prst="rect">
            <a:avLst/>
          </a:prstGeom>
        </p:spPr>
        <p:txBody>
          <a:bodyPr wrap="square">
            <a:spAutoFit/>
          </a:bodyPr>
          <a:lstStyle/>
          <a:p>
            <a:endParaRPr lang="en-GB" b="1" dirty="0" smtClean="0">
              <a:solidFill>
                <a:srgbClr val="0070C0"/>
              </a:solidFill>
            </a:endParaRPr>
          </a:p>
          <a:p>
            <a:r>
              <a:rPr lang="en-GB" b="1" dirty="0" smtClean="0">
                <a:solidFill>
                  <a:srgbClr val="0070C0"/>
                </a:solidFill>
              </a:rPr>
              <a:t>Focus </a:t>
            </a:r>
            <a:r>
              <a:rPr lang="en-GB" b="1" dirty="0">
                <a:solidFill>
                  <a:srgbClr val="0070C0"/>
                </a:solidFill>
              </a:rPr>
              <a:t>on “no one left behind” </a:t>
            </a:r>
            <a:r>
              <a:rPr lang="en-GB" dirty="0"/>
              <a:t>– requires enhanced strategies for targeting &amp; outreach, M&amp;E, and capacities to implement </a:t>
            </a:r>
            <a:r>
              <a:rPr lang="en-GB" dirty="0" smtClean="0"/>
              <a:t>them. </a:t>
            </a:r>
            <a:endParaRPr lang="en-GB" dirty="0"/>
          </a:p>
          <a:p>
            <a:endParaRPr lang="en-GB" b="1" dirty="0" smtClean="0">
              <a:solidFill>
                <a:srgbClr val="0070C0"/>
              </a:solidFill>
            </a:endParaRPr>
          </a:p>
          <a:p>
            <a:r>
              <a:rPr lang="en-GB" b="1" dirty="0" smtClean="0">
                <a:solidFill>
                  <a:srgbClr val="0070C0"/>
                </a:solidFill>
              </a:rPr>
              <a:t>Independent </a:t>
            </a:r>
            <a:r>
              <a:rPr lang="en-GB" b="1" dirty="0">
                <a:solidFill>
                  <a:srgbClr val="0070C0"/>
                </a:solidFill>
              </a:rPr>
              <a:t>evaluations </a:t>
            </a:r>
            <a:r>
              <a:rPr lang="en-GB" dirty="0"/>
              <a:t>– key to </a:t>
            </a:r>
            <a:r>
              <a:rPr lang="en-GB" dirty="0" smtClean="0"/>
              <a:t>assess and </a:t>
            </a:r>
            <a:r>
              <a:rPr lang="en-GB" dirty="0"/>
              <a:t>present evidence </a:t>
            </a:r>
            <a:r>
              <a:rPr lang="en-GB" dirty="0" smtClean="0"/>
              <a:t>on whether an operation reached vulnerable </a:t>
            </a:r>
            <a:r>
              <a:rPr lang="en-GB" dirty="0"/>
              <a:t>groups; to stimulate </a:t>
            </a:r>
            <a:r>
              <a:rPr lang="en-GB" dirty="0" smtClean="0"/>
              <a:t>learning, follow </a:t>
            </a:r>
            <a:r>
              <a:rPr lang="en-GB" dirty="0"/>
              <a:t>up on </a:t>
            </a:r>
            <a:r>
              <a:rPr lang="en-GB" dirty="0" smtClean="0"/>
              <a:t>recommendations and </a:t>
            </a:r>
            <a:r>
              <a:rPr lang="en-GB" dirty="0" smtClean="0"/>
              <a:t>improve.</a:t>
            </a:r>
            <a:endParaRPr lang="en-GB" dirty="0"/>
          </a:p>
          <a:p>
            <a:endParaRPr lang="en-GB" b="1" dirty="0" smtClean="0">
              <a:solidFill>
                <a:srgbClr val="0070C0"/>
              </a:solidFill>
            </a:endParaRPr>
          </a:p>
          <a:p>
            <a:endParaRPr lang="en-GB" b="1" dirty="0">
              <a:solidFill>
                <a:srgbClr val="0070C0"/>
              </a:solidFill>
            </a:endParaRPr>
          </a:p>
          <a:p>
            <a:pPr marL="800100" lvl="1" indent="-342900">
              <a:buFont typeface="Wingdings" panose="05000000000000000000" pitchFamily="2" charset="2"/>
              <a:buChar char="Ø"/>
            </a:pPr>
            <a:endParaRPr lang="en-GB" dirty="0"/>
          </a:p>
        </p:txBody>
      </p:sp>
    </p:spTree>
    <p:extLst>
      <p:ext uri="{BB962C8B-B14F-4D97-AF65-F5344CB8AC3E}">
        <p14:creationId xmlns:p14="http://schemas.microsoft.com/office/powerpoint/2010/main" val="1952405243"/>
      </p:ext>
    </p:extLst>
  </p:cSld>
  <p:clrMapOvr>
    <a:masterClrMapping/>
  </p:clrMapOvr>
  <p:timing>
    <p:tnLst>
      <p:par>
        <p:cTn id="1" dur="indefinite" restart="never" nodeType="tmRoot"/>
      </p:par>
    </p:tnLst>
  </p:timing>
</p:sld>
</file>

<file path=ppt/theme/theme1.xml><?xml version="1.0" encoding="utf-8"?>
<a:theme xmlns:a="http://schemas.openxmlformats.org/drawingml/2006/main" name="_APR1_2014">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pitchFamily="1" charset="-128"/>
            <a:cs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pitchFamily="1" charset="-128"/>
            <a:cs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p:properties xmlns:p="http://schemas.microsoft.com/office/2006/metadata/properties" xmlns:xsi="http://www.w3.org/2001/XMLSchema-instance" xmlns:pc="http://schemas.microsoft.com/office/infopath/2007/PartnerControls">
  <documentManagement>
    <DocID xmlns="ffbe964c-68eb-4fe3-95fd-83c95ae91e19" xsi:nil="tru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DA6E2BF78300BE49AD0BD5099383BABE" ma:contentTypeVersion="1" ma:contentTypeDescription="Create a new document." ma:contentTypeScope="" ma:versionID="fa66e72acb7264d020b86ee48628476d">
  <xsd:schema xmlns:xsd="http://www.w3.org/2001/XMLSchema" xmlns:xs="http://www.w3.org/2001/XMLSchema" xmlns:p="http://schemas.microsoft.com/office/2006/metadata/properties" xmlns:ns2="ffbe964c-68eb-4fe3-95fd-83c95ae91e19" targetNamespace="http://schemas.microsoft.com/office/2006/metadata/properties" ma:root="true" ma:fieldsID="f58b3af17a7801f052cc984dc34a5457" ns2:_="">
    <xsd:import namespace="ffbe964c-68eb-4fe3-95fd-83c95ae91e19"/>
    <xsd:element name="properties">
      <xsd:complexType>
        <xsd:sequence>
          <xsd:element name="documentManagement">
            <xsd:complexType>
              <xsd:all>
                <xsd:element ref="ns2:Doc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fbe964c-68eb-4fe3-95fd-83c95ae91e19" elementFormDefault="qualified">
    <xsd:import namespace="http://schemas.microsoft.com/office/2006/documentManagement/types"/>
    <xsd:import namespace="http://schemas.microsoft.com/office/infopath/2007/PartnerControls"/>
    <xsd:element name="DocID" ma:index="8" nillable="true" ma:displayName="DocID" ma:internalName="DocID"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6EF36B-B934-49C5-8B29-2932A35340AF}">
  <ds:schemaRefs>
    <ds:schemaRef ds:uri="http://schemas.microsoft.com/sharepoint/v3/contenttype/forms"/>
  </ds:schemaRefs>
</ds:datastoreItem>
</file>

<file path=customXml/itemProps2.xml><?xml version="1.0" encoding="utf-8"?>
<ds:datastoreItem xmlns:ds="http://schemas.openxmlformats.org/officeDocument/2006/customXml" ds:itemID="{6EB62FEF-DD99-464D-BC38-07A195B91C91}">
  <ds:schemaRefs>
    <ds:schemaRef ds:uri="http://schemas.microsoft.com/office/2006/metadata/longProperties"/>
  </ds:schemaRefs>
</ds:datastoreItem>
</file>

<file path=customXml/itemProps3.xml><?xml version="1.0" encoding="utf-8"?>
<ds:datastoreItem xmlns:ds="http://schemas.openxmlformats.org/officeDocument/2006/customXml" ds:itemID="{F1D60A38-927D-43D8-A505-FEB5B8977247}">
  <ds:schemaRefs>
    <ds:schemaRef ds:uri="http://purl.org/dc/elements/1.1/"/>
    <ds:schemaRef ds:uri="http://purl.org/dc/terms/"/>
    <ds:schemaRef ds:uri="http://schemas.microsoft.com/office/2006/metadata/properties"/>
    <ds:schemaRef ds:uri="http://purl.org/dc/dcmitype/"/>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ffbe964c-68eb-4fe3-95fd-83c95ae91e19"/>
  </ds:schemaRefs>
</ds:datastoreItem>
</file>

<file path=customXml/itemProps4.xml><?xml version="1.0" encoding="utf-8"?>
<ds:datastoreItem xmlns:ds="http://schemas.openxmlformats.org/officeDocument/2006/customXml" ds:itemID="{35233359-1FFE-49C5-9690-FF06A63537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fbe964c-68eb-4fe3-95fd-83c95ae91e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11606</TotalTime>
  <Words>1361</Words>
  <Application>Microsoft Office PowerPoint</Application>
  <PresentationFormat>On-screen Show (4:3)</PresentationFormat>
  <Paragraphs>119</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_APR1_2014</vt:lpstr>
      <vt:lpstr>Leaving no one behind: how do IFAD independent evaluations contribute?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IFAD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Alvarez-Pagella, Melba</dc:creator>
  <cp:lastModifiedBy>Somma, Simona</cp:lastModifiedBy>
  <cp:revision>498</cp:revision>
  <cp:lastPrinted>2017-04-10T14:21:44Z</cp:lastPrinted>
  <dcterms:created xsi:type="dcterms:W3CDTF">2014-09-17T09:06:47Z</dcterms:created>
  <dcterms:modified xsi:type="dcterms:W3CDTF">2017-12-06T14:26:12Z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0x010100DA6E2BF78300BE49AD0BD5099383BABE</vt:lpwstr>
  </property>
</Properties>
</file>