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5"/>
  </p:sldMasterIdLst>
  <p:notesMasterIdLst>
    <p:notesMasterId r:id="rId23"/>
  </p:notesMasterIdLst>
  <p:handoutMasterIdLst>
    <p:handoutMasterId r:id="rId24"/>
  </p:handoutMasterIdLst>
  <p:sldIdLst>
    <p:sldId id="260" r:id="rId6"/>
    <p:sldId id="296" r:id="rId7"/>
    <p:sldId id="282" r:id="rId8"/>
    <p:sldId id="278" r:id="rId9"/>
    <p:sldId id="300" r:id="rId10"/>
    <p:sldId id="273" r:id="rId11"/>
    <p:sldId id="305" r:id="rId12"/>
    <p:sldId id="285" r:id="rId13"/>
    <p:sldId id="283" r:id="rId14"/>
    <p:sldId id="303" r:id="rId15"/>
    <p:sldId id="275" r:id="rId16"/>
    <p:sldId id="304" r:id="rId17"/>
    <p:sldId id="286" r:id="rId18"/>
    <p:sldId id="291" r:id="rId19"/>
    <p:sldId id="301" r:id="rId20"/>
    <p:sldId id="262" r:id="rId21"/>
    <p:sldId id="281" r:id="rId22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10" clrIdx="0">
    <p:extLst/>
  </p:cmAuthor>
  <p:cmAuthor id="2" name="Souza, Jaqueline Rabelo" initials="SJR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1FD"/>
    <a:srgbClr val="02CE07"/>
    <a:srgbClr val="0E326F"/>
    <a:srgbClr val="660066"/>
    <a:srgbClr val="B3A1C7"/>
    <a:srgbClr val="760D45"/>
    <a:srgbClr val="AC1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427" autoAdjust="0"/>
    <p:restoredTop sz="94629" autoAdjust="0"/>
  </p:normalViewPr>
  <p:slideViewPr>
    <p:cSldViewPr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7BF8E-ED35-4478-8BDC-F3B49C584127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F5ED5-A873-49A3-A325-44947882D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39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3B7ACF-974A-4161-B14D-12E8A6B114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3718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B7ACF-974A-4161-B14D-12E8A6B114D4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798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223963" y="0"/>
            <a:ext cx="7920037" cy="371703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5" name="Rectangle 4"/>
          <p:cNvSpPr/>
          <p:nvPr userDrawn="1"/>
        </p:nvSpPr>
        <p:spPr bwMode="auto">
          <a:xfrm>
            <a:off x="-3175" y="0"/>
            <a:ext cx="1227138" cy="3717032"/>
          </a:xfrm>
          <a:prstGeom prst="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264096" y="3789040"/>
            <a:ext cx="7628384" cy="720080"/>
          </a:xfrm>
        </p:spPr>
        <p:txBody>
          <a:bodyPr/>
          <a:lstStyle>
            <a:lvl1pPr>
              <a:defRPr sz="36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2"/>
          </p:nvPr>
        </p:nvSpPr>
        <p:spPr>
          <a:xfrm>
            <a:off x="1267544" y="4531568"/>
            <a:ext cx="7624936" cy="112968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1840" y="61602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1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88640"/>
            <a:ext cx="8135938" cy="863600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385763" indent="0">
              <a:buNone/>
              <a:defRPr sz="3200">
                <a:solidFill>
                  <a:schemeClr val="bg1"/>
                </a:solidFill>
              </a:defRPr>
            </a:lvl2pPr>
            <a:lvl3pPr marL="766763" indent="0">
              <a:buNone/>
              <a:defRPr sz="2400">
                <a:solidFill>
                  <a:schemeClr val="bg1"/>
                </a:solidFill>
              </a:defRPr>
            </a:lvl3pPr>
            <a:lvl4pPr marL="1150938" indent="0">
              <a:buNone/>
              <a:defRPr sz="2400">
                <a:solidFill>
                  <a:schemeClr val="bg1"/>
                </a:solidFill>
              </a:defRPr>
            </a:lvl4pPr>
            <a:lvl5pPr marL="157003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insert slide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46512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- </a:t>
            </a:r>
            <a:fld id="{09E83F9F-3B15-4F59-8058-CD6F0378FEC1}" type="slidenum">
              <a:rPr lang="en-US" smtClean="0"/>
              <a:pPr/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2369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1840" y="61602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3F9F-3B15-4F59-8058-CD6F0378FE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58775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4" y="1438274"/>
            <a:ext cx="8065715" cy="444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134076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864332" y="6217567"/>
            <a:ext cx="2778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/>
              <a:t>Independent Office</a:t>
            </a:r>
            <a:r>
              <a:rPr lang="pt-BR" sz="1400" baseline="0" dirty="0"/>
              <a:t> of Evaluation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0"/>
          <a:stretch/>
        </p:blipFill>
        <p:spPr>
          <a:xfrm>
            <a:off x="451216" y="5912757"/>
            <a:ext cx="1140403" cy="6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5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60438" indent="-19367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9538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986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558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130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1702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274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9632" y="3356992"/>
            <a:ext cx="7628384" cy="1296144"/>
          </a:xfrm>
        </p:spPr>
        <p:txBody>
          <a:bodyPr/>
          <a:lstStyle/>
          <a:p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Nicaragua, Evaluación de la Estrategia y el Programa en el Pais </a:t>
            </a:r>
            <a:r>
              <a:rPr lang="en-GB" sz="2800" dirty="0"/>
              <a:t>-</a:t>
            </a:r>
            <a:r>
              <a:rPr lang="en-US" sz="2800" dirty="0"/>
              <a:t>2016:</a:t>
            </a:r>
            <a:br>
              <a:rPr lang="en-US" sz="2800" dirty="0"/>
            </a:br>
            <a:r>
              <a:rPr lang="es-NI" sz="2800" dirty="0"/>
              <a:t>Principales hallazgos y recomendaciones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2"/>
          </p:nvPr>
        </p:nvSpPr>
        <p:spPr>
          <a:xfrm>
            <a:off x="1310408" y="5157192"/>
            <a:ext cx="7810772" cy="576064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GB" sz="1600" b="1" dirty="0">
                <a:solidFill>
                  <a:srgbClr val="00B050"/>
                </a:solidFill>
              </a:rPr>
              <a:t>Mesa Redonda Nacional</a:t>
            </a:r>
          </a:p>
          <a:p>
            <a:pPr algn="just">
              <a:spcBef>
                <a:spcPct val="0"/>
              </a:spcBef>
            </a:pPr>
            <a:r>
              <a:rPr lang="pt-BR" sz="1600" b="1" dirty="0">
                <a:solidFill>
                  <a:srgbClr val="00B050"/>
                </a:solidFill>
              </a:rPr>
              <a:t>Managua, Nicaragua 20 Enero 2017</a:t>
            </a:r>
          </a:p>
          <a:p>
            <a:pPr algn="just">
              <a:spcBef>
                <a:spcPct val="0"/>
              </a:spcBef>
            </a:pPr>
            <a:endParaRPr lang="en-GB" sz="1600" b="1" dirty="0">
              <a:solidFill>
                <a:srgbClr val="008080"/>
              </a:solidFill>
            </a:endParaRPr>
          </a:p>
        </p:txBody>
      </p:sp>
      <p:pic>
        <p:nvPicPr>
          <p:cNvPr id="1028" name="Picture 4" descr="C:\Users\m.torralba\Pictures\IMG_688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8" b="14808"/>
          <a:stretch>
            <a:fillRect/>
          </a:stretch>
        </p:blipFill>
        <p:spPr bwMode="auto">
          <a:xfrm>
            <a:off x="1223963" y="0"/>
            <a:ext cx="7920037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01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s-CO" sz="2000" dirty="0" smtClean="0"/>
              <a:t>Incrementos </a:t>
            </a:r>
            <a:r>
              <a:rPr lang="es-CO" sz="2000" dirty="0"/>
              <a:t>en los ingresos -productores vinculados a FAT, PRODESEC y PROCAVAL- por mejoramiento de la productividad de algunos productos y por vinculación a mercados y cadenas de valor.  </a:t>
            </a:r>
            <a:endParaRPr lang="es-CO" sz="2000" dirty="0" smtClean="0"/>
          </a:p>
          <a:p>
            <a:pPr>
              <a:spcBef>
                <a:spcPts val="1200"/>
              </a:spcBef>
            </a:pPr>
            <a:r>
              <a:rPr lang="es-CO" sz="2000" dirty="0" smtClean="0"/>
              <a:t>Se </a:t>
            </a:r>
            <a:r>
              <a:rPr lang="es-CO" sz="2000" dirty="0"/>
              <a:t>han fortalecido cooperativas, complementado con desarrollo de capacidades (FAT, PRODESEC, NICARIBE). </a:t>
            </a:r>
            <a:endParaRPr lang="es-CO" sz="2000" dirty="0" smtClean="0"/>
          </a:p>
          <a:p>
            <a:pPr>
              <a:spcBef>
                <a:spcPts val="1200"/>
              </a:spcBef>
            </a:pPr>
            <a:r>
              <a:rPr lang="es-CO" sz="2000" dirty="0" smtClean="0"/>
              <a:t>La </a:t>
            </a:r>
            <a:r>
              <a:rPr lang="es-CO" sz="2000" dirty="0"/>
              <a:t>seguridad alimentaria se incrementó por vía de mejoramiento de la productividad (FAT), inclusión de programas específicos (PRODESEC; PROCAVAL) y proyectos agroalimentarios (NICARIBE). </a:t>
            </a:r>
            <a:endParaRPr lang="es-CO" sz="2000" dirty="0" smtClean="0"/>
          </a:p>
          <a:p>
            <a:pPr>
              <a:spcBef>
                <a:spcPts val="1200"/>
              </a:spcBef>
            </a:pPr>
            <a:r>
              <a:rPr lang="es-CO" sz="2000" dirty="0" smtClean="0"/>
              <a:t>El </a:t>
            </a:r>
            <a:r>
              <a:rPr lang="es-CO" sz="2000" dirty="0"/>
              <a:t>impacto sobre las instituciones y las políticas es menos pronunciado, pero varios resultados y buenas prácticas han sido adoptados en las instituciones, y algunas políticas nacionales.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Hallazgos </a:t>
            </a:r>
            <a:r>
              <a:rPr lang="es-PE" dirty="0"/>
              <a:t>principales </a:t>
            </a:r>
            <a:r>
              <a:rPr lang="es-PE" sz="2800" dirty="0"/>
              <a:t>(cont)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10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137724" cy="4464496"/>
          </a:xfrm>
        </p:spPr>
        <p:txBody>
          <a:bodyPr/>
          <a:lstStyle/>
          <a:p>
            <a:pPr marL="365125" lvl="0" indent="-365125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pt-BR" sz="2500" b="1" kern="1200" dirty="0">
                <a:solidFill>
                  <a:prstClr val="black"/>
                </a:solidFill>
              </a:rPr>
              <a:t>Actividades no crediticias</a:t>
            </a:r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1900" dirty="0"/>
              <a:t>Importantes avances en materia de </a:t>
            </a:r>
            <a:r>
              <a:rPr lang="es-PE" sz="1900" b="1" dirty="0"/>
              <a:t>diálogo sobre políticas rural</a:t>
            </a:r>
            <a:r>
              <a:rPr lang="es-PE" sz="1900" dirty="0"/>
              <a:t>, principalmente a través del COSOP, el diseño e implementación de proyectos, y a través de diálogo continuo a nivel operativo. </a:t>
            </a:r>
            <a:endParaRPr lang="es-PE" sz="1900" dirty="0" smtClean="0"/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1900" dirty="0"/>
              <a:t>Influencia ( FAT y PROCAVAL) en políticas para la aplicación de conceptos, desarrollo de metodologías de ejecución, alcance de recursos públicos a pequeños y medianos productores, y nuevas oportunidades de desarrollo, promoviendo a las mujeres como un actor económico activo.</a:t>
            </a:r>
            <a:endParaRPr lang="es-PE" sz="1900" dirty="0"/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sz="1900" dirty="0" smtClean="0"/>
              <a:t>Incidencia </a:t>
            </a:r>
            <a:r>
              <a:rPr lang="es-CO" sz="1900" dirty="0"/>
              <a:t>a distintos niveles: nacional, en instituciones específicas y en el nivel local. En particular, </a:t>
            </a:r>
            <a:r>
              <a:rPr lang="es-CO" sz="1900" dirty="0" smtClean="0"/>
              <a:t>han</a:t>
            </a:r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1900" dirty="0" smtClean="0"/>
              <a:t>No </a:t>
            </a:r>
            <a:r>
              <a:rPr lang="es-PE" sz="1900" dirty="0"/>
              <a:t>contribuciones concretas a políticas (</a:t>
            </a:r>
            <a:r>
              <a:rPr lang="es-PE" sz="1900" dirty="0">
                <a:solidFill>
                  <a:srgbClr val="FF0000"/>
                </a:solidFill>
              </a:rPr>
              <a:t>con excepción de aportes directos a políticas nacionales, PNAIR)</a:t>
            </a:r>
            <a:r>
              <a:rPr lang="es-PE" sz="1900" dirty="0"/>
              <a:t> y estrategias. </a:t>
            </a:r>
            <a:endParaRPr lang="es-PE" sz="1900" dirty="0" smtClean="0"/>
          </a:p>
          <a:p>
            <a:pPr marL="360000" indent="-360000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AU" sz="1800" dirty="0"/>
          </a:p>
          <a:p>
            <a:pPr marL="360000" indent="-360000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AU" sz="1800" dirty="0"/>
          </a:p>
          <a:p>
            <a:pPr marL="327637" indent="-342900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dirty="0"/>
          </a:p>
          <a:p>
            <a:pPr marL="0" indent="0">
              <a:spcBef>
                <a:spcPts val="100"/>
              </a:spcBef>
              <a:spcAft>
                <a:spcPts val="1200"/>
              </a:spcAft>
              <a:buNone/>
            </a:pP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260648"/>
            <a:ext cx="8135938" cy="863600"/>
          </a:xfrm>
        </p:spPr>
        <p:txBody>
          <a:bodyPr/>
          <a:lstStyle/>
          <a:p>
            <a:r>
              <a:rPr lang="es-PE" dirty="0"/>
              <a:t>Hallazgos principales </a:t>
            </a:r>
            <a:r>
              <a:rPr lang="en-GB" sz="2800" dirty="0"/>
              <a:t>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11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8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39552" y="1700808"/>
            <a:ext cx="8065715" cy="444965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s-CO" sz="2200" dirty="0"/>
              <a:t>Proceso acumulativo de construcción de conocimiento y experiencias a través del  programa. Insuficiente manejo del conocimiento y difícil acceso a información </a:t>
            </a:r>
            <a:r>
              <a:rPr lang="es-CO" sz="2200" dirty="0" smtClean="0"/>
              <a:t>técnica ni </a:t>
            </a:r>
            <a:r>
              <a:rPr lang="es-CO" sz="2200" dirty="0"/>
              <a:t>al acervo de conocimiento acumulado por el FIDA y otras agencias de cooperación</a:t>
            </a:r>
            <a:endParaRPr lang="es-CO" sz="2200" dirty="0" smtClean="0"/>
          </a:p>
          <a:p>
            <a:pPr>
              <a:spcBef>
                <a:spcPts val="1200"/>
              </a:spcBef>
            </a:pPr>
            <a:r>
              <a:rPr lang="es-CO" sz="2200" dirty="0" smtClean="0"/>
              <a:t>Solida </a:t>
            </a:r>
            <a:r>
              <a:rPr lang="es-CO" sz="2200" dirty="0"/>
              <a:t>asociación con instituciones del gobierno. Las asociaciones con actores no estatales, incluyendo el sector privado, son limitadas.</a:t>
            </a:r>
          </a:p>
          <a:p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67544" y="620688"/>
            <a:ext cx="8135938" cy="431552"/>
          </a:xfrm>
        </p:spPr>
        <p:txBody>
          <a:bodyPr/>
          <a:lstStyle/>
          <a:p>
            <a:r>
              <a:rPr lang="es-CO" dirty="0"/>
              <a:t>Hallazgos principales (cont.)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12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137724" cy="5040560"/>
          </a:xfrm>
        </p:spPr>
        <p:txBody>
          <a:bodyPr/>
          <a:lstStyle/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Significativa contribución al desarrollo rural en Nicaragua: incrementos de productividad, estrategias de acceso a mercados y activos e inserción a cadenas de valor.</a:t>
            </a:r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Excelente posicionamiento como entidad de </a:t>
            </a:r>
            <a:r>
              <a:rPr lang="es-PE" sz="2000" dirty="0" err="1"/>
              <a:t>cooperacion</a:t>
            </a:r>
            <a:r>
              <a:rPr lang="es-PE" sz="2000" dirty="0"/>
              <a:t>, socio y asesor principal del gobierno para el desarrollo rural</a:t>
            </a:r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Especialización temática (apoyo a la agricultura familiar en zonas secas)  y metodológica ventaja comparativa y fortaleza del FIDA en Nicaragua</a:t>
            </a:r>
          </a:p>
          <a:p>
            <a:pPr marL="360000" indent="-36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Oportunidades para potenciar la contribución de las actividades no crediticias al programa: apoyar el manejo del conocimiento y facilitar la utilización de las experiencias del FIDA; ampliar el análisis de los resultados hacia la formulación de políticas; incorporar mas asociaciones con entidades especializadas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260648"/>
            <a:ext cx="8135938" cy="863600"/>
          </a:xfrm>
        </p:spPr>
        <p:txBody>
          <a:bodyPr/>
          <a:lstStyle/>
          <a:p>
            <a:r>
              <a:rPr lang="es-PE" dirty="0"/>
              <a:t>Conclusiones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- </a:t>
            </a:r>
            <a:fld id="{09E83F9F-3B15-4F59-8058-CD6F0378FEC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r>
              <a:rPr lang="en-US">
                <a:solidFill>
                  <a:srgbClr val="000000">
                    <a:tint val="75000"/>
                  </a:srgbClr>
                </a:solidFill>
              </a:rPr>
              <a:t> -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1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065715" cy="4449653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s-CO" sz="2000" dirty="0"/>
              <a:t>Adoptar un enfoque territorial en el programa país. La contribución del FIDA a la transformación productiva, la generación de ingresos y el desarrollo de instituciones en el territorio, debe hacer parte y articularse con otros componentes del desarrollo rural,</a:t>
            </a:r>
            <a:endParaRPr lang="en-CA" sz="2000" b="1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s-CO" sz="2000" dirty="0"/>
              <a:t>Fortalecer el apoyo en las áreas geográficas y las líneas de trabajo en que FIDA ha desarrollado experiencia y ventajas comparativas (agricultura familiar en zonas secas e </a:t>
            </a:r>
            <a:r>
              <a:rPr lang="es-CO" sz="2000" dirty="0" err="1"/>
              <a:t>insercion</a:t>
            </a:r>
            <a:r>
              <a:rPr lang="es-CO" sz="2000" dirty="0"/>
              <a:t> a cadenas de valor)</a:t>
            </a:r>
            <a:endParaRPr lang="en-CA" sz="2000" b="1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s-CO" sz="2000" dirty="0"/>
              <a:t>Robustecer las acciones en la línea de acceso a mercados de los agricultores familiares. Promover la integración vertical para agregar valor a la producción primaria y ampliar acciones en integración horizontal, que permitan acceso a mercados más formales</a:t>
            </a:r>
            <a:endParaRPr lang="en-CA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Cinco recomendaciones </a:t>
            </a:r>
            <a:r>
              <a:rPr lang="es-PE" dirty="0"/>
              <a:t>estratégicas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14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8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065715" cy="394559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s-ES" sz="2000" dirty="0"/>
              <a:t>Incorporar iniciativas para la provisión, utilización y manejo sostenible del agua para la producción agropecuaria en las zonas preferenciales de trabajo.</a:t>
            </a:r>
          </a:p>
          <a:p>
            <a:pPr marL="457200" indent="-457200">
              <a:buFont typeface="+mj-lt"/>
              <a:buAutoNum type="arabicPeriod" startAt="4"/>
            </a:pPr>
            <a:endParaRPr lang="es-ES" sz="2000" dirty="0"/>
          </a:p>
          <a:p>
            <a:pPr marL="457200" indent="-457200">
              <a:buFont typeface="+mj-lt"/>
              <a:buAutoNum type="arabicPeriod" startAt="4"/>
            </a:pPr>
            <a:r>
              <a:rPr lang="es-ES" sz="2000" dirty="0"/>
              <a:t>Reforzar el sistema de seguimiento y evaluación de los proyectos.</a:t>
            </a:r>
          </a:p>
          <a:p>
            <a:endParaRPr lang="es-ES" sz="20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Cinco recomendaciones </a:t>
            </a:r>
            <a:r>
              <a:rPr lang="es-PE" dirty="0"/>
              <a:t>estratégicas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15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9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3" cy="4176464"/>
          </a:xfrm>
        </p:spPr>
        <p:txBody>
          <a:bodyPr>
            <a:noAutofit/>
          </a:bodyPr>
          <a:lstStyle/>
          <a:p>
            <a:pPr marL="358775" indent="-358775"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tabLst>
                <a:tab pos="358775" algn="l"/>
              </a:tabLst>
            </a:pPr>
            <a:endParaRPr lang="en-GB" sz="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s-PE" sz="2000" dirty="0"/>
              <a:t>Acuerdo en el Punto de Culminación.	   	Febrero 2017</a:t>
            </a:r>
            <a:endParaRPr lang="es-PE" sz="2000" u="sng" dirty="0"/>
          </a:p>
          <a:p>
            <a:pPr>
              <a:buFont typeface="Wingdings" panose="05000000000000000000" pitchFamily="2" charset="2"/>
              <a:buChar char="§"/>
            </a:pPr>
            <a:endParaRPr lang="es-PE" sz="2000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s-PE" sz="2000" dirty="0"/>
              <a:t>Informe Final EEPP publicado.		   	Marzo 2017</a:t>
            </a:r>
          </a:p>
          <a:p>
            <a:pPr marL="452628" indent="-342900">
              <a:buFont typeface="Wingdings" panose="05000000000000000000" pitchFamily="2" charset="2"/>
              <a:buChar char="§"/>
            </a:pPr>
            <a:endParaRPr lang="es-PE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s-PE" sz="2000" dirty="0"/>
              <a:t>Discusión en el Comité de Evaluación 		12 Julio 2017</a:t>
            </a:r>
          </a:p>
          <a:p>
            <a:pPr marL="0" indent="0">
              <a:buNone/>
            </a:pPr>
            <a:r>
              <a:rPr lang="es-PE" sz="2000" dirty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2000" dirty="0"/>
              <a:t>Discusión en la Junta Ejecutiva del FIDA	</a:t>
            </a:r>
          </a:p>
          <a:p>
            <a:pPr marL="109728" indent="0">
              <a:buClr>
                <a:srgbClr val="008080"/>
              </a:buClr>
              <a:buNone/>
            </a:pPr>
            <a:r>
              <a:rPr lang="es-PE" sz="2000" b="1" dirty="0"/>
              <a:t>	</a:t>
            </a:r>
            <a:endParaRPr lang="es-PE" sz="2000" dirty="0"/>
          </a:p>
          <a:p>
            <a:pPr marL="0" indent="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None/>
              <a:tabLst>
                <a:tab pos="358775" algn="l"/>
              </a:tabLst>
            </a:pP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332656"/>
            <a:ext cx="8135938" cy="863600"/>
          </a:xfrm>
        </p:spPr>
        <p:txBody>
          <a:bodyPr/>
          <a:lstStyle/>
          <a:p>
            <a:r>
              <a:rPr lang="pt-BR" dirty="0"/>
              <a:t>Siguientes pasos en la EEPP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- </a:t>
            </a:r>
            <a:fld id="{09E83F9F-3B15-4F59-8058-CD6F0378FEC1}" type="slidenum">
              <a:rPr lang="en-US" smtClean="0"/>
              <a:pPr/>
              <a:t>16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3226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b="1" dirty="0"/>
          </a:p>
          <a:p>
            <a:pPr marL="0" indent="0" algn="ctr">
              <a:buNone/>
            </a:pPr>
            <a:r>
              <a:rPr lang="es-PE" sz="2400" dirty="0"/>
              <a:t>Gracias por su atención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- </a:t>
            </a:r>
            <a:fld id="{09E83F9F-3B15-4F59-8058-CD6F0378FEC1}" type="slidenum">
              <a:rPr lang="en-US" smtClean="0"/>
              <a:pPr/>
              <a:t>17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3103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s-EC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proyectos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desde</a:t>
            </a:r>
            <a:r>
              <a:rPr lang="es-EC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1979 (3 activos)</a:t>
            </a:r>
          </a:p>
          <a:p>
            <a:pPr>
              <a:spcAft>
                <a:spcPts val="1200"/>
              </a:spcAft>
              <a:defRPr/>
            </a:pP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es-EC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estrategias de país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(COSOP): 2005 </a:t>
            </a:r>
            <a:r>
              <a:rPr lang="es-EC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>
              <a:spcAft>
                <a:spcPts val="1200"/>
              </a:spcAft>
              <a:defRPr/>
            </a:pPr>
            <a:r>
              <a:rPr lang="es-EC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Préstamos totales FIDA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US$ 148 m; costos totales de los proyectos US$ 336 m, de los cuales USD$ 56 m en contrapartida nacional (gobierno y beneficiarios)</a:t>
            </a:r>
          </a:p>
          <a:p>
            <a:pPr>
              <a:spcAft>
                <a:spcPts val="1200"/>
              </a:spcAft>
              <a:defRPr/>
            </a:pPr>
            <a:r>
              <a:rPr lang="es-EC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Proyectos concentrados en: apoyo a </a:t>
            </a:r>
            <a:r>
              <a:rPr lang="es-ES" sz="2000" dirty="0"/>
              <a:t>cadenas de valor,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infraestructura/desarrollo</a:t>
            </a:r>
            <a:r>
              <a:rPr lang="es-ES" sz="2000" dirty="0"/>
              <a:t> productivo, servicios técnicos, gestión de recursos naturales, fortalecimiento institucional y desarrollo de capacidad local  </a:t>
            </a:r>
          </a:p>
          <a:p>
            <a:pPr>
              <a:spcAft>
                <a:spcPts val="1200"/>
              </a:spcAft>
              <a:defRPr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EEPP cubre la asociación entre FIDA y Nicaragua desde 1999 a 2016, incluyendo 5 proyectos, 6 donaciones regionales (US$ 8.8 m) COSOP 2005 and 2012 y la gestión del programa en el país.  </a:t>
            </a:r>
          </a:p>
          <a:p>
            <a:pPr>
              <a:spcAft>
                <a:spcPts val="1200"/>
              </a:spcAft>
              <a:defRPr/>
            </a:pPr>
            <a:endParaRPr lang="es-EC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PE" dirty="0"/>
              <a:t>Cooperación FIDA-Nicaragua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2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5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608512"/>
          </a:xfrm>
        </p:spPr>
        <p:txBody>
          <a:bodyPr/>
          <a:lstStyle/>
          <a:p>
            <a:pPr marL="109728" lvl="0" indent="0" algn="ctr" fontAlgn="auto">
              <a:spcBef>
                <a:spcPts val="300"/>
              </a:spcBef>
              <a:spcAft>
                <a:spcPts val="600"/>
              </a:spcAft>
              <a:buClr>
                <a:srgbClr val="008080"/>
              </a:buClr>
              <a:buNone/>
            </a:pPr>
            <a:r>
              <a:rPr lang="en-GB" sz="1900" b="1" u="sng" kern="1200" dirty="0">
                <a:solidFill>
                  <a:prstClr val="black"/>
                </a:solidFill>
                <a:latin typeface="+mj-lt"/>
              </a:rPr>
              <a:t>Objetivos</a:t>
            </a:r>
            <a:endParaRPr lang="pt-BR" sz="2400" b="1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ct val="40000"/>
              </a:spcBef>
              <a:defRPr/>
            </a:pPr>
            <a:r>
              <a:rPr lang="es-AR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Valorar el desempeño e impacto de la asociación entre el Gobierno y el FIDA </a:t>
            </a:r>
          </a:p>
          <a:p>
            <a:pPr>
              <a:spcBef>
                <a:spcPct val="40000"/>
              </a:spcBef>
              <a:defRPr/>
            </a:pPr>
            <a:r>
              <a:rPr lang="es-AR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Generar hallazgos y recomendaciones que servirán para reforzar la efectividad en términos de objetivos de desarrollo del programa en el país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s-ES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Proporcionar información y conocimientos para que el FIDA y el Gobierno formulen el futuro Documento sobre Oportunidades Estratégicas Nacionales(COSOP).</a:t>
            </a:r>
            <a:endParaRPr lang="pt-BR" sz="1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ctr" fontAlgn="auto">
              <a:spcBef>
                <a:spcPts val="300"/>
              </a:spcBef>
              <a:spcAft>
                <a:spcPts val="600"/>
              </a:spcAft>
              <a:buClr>
                <a:srgbClr val="008080"/>
              </a:buClr>
              <a:buNone/>
            </a:pPr>
            <a:r>
              <a:rPr lang="en-GB" sz="1900" b="1" u="sng" kern="1200" dirty="0">
                <a:solidFill>
                  <a:prstClr val="black"/>
                </a:solidFill>
                <a:latin typeface="+mj-lt"/>
              </a:rPr>
              <a:t>Metodología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1800" dirty="0">
                <a:solidFill>
                  <a:srgbClr val="000000"/>
                </a:solidFill>
                <a:latin typeface="+mj-lt"/>
              </a:rPr>
              <a:t>La EEPP valora: (i) el desempeño de la cartera de proyectos; (ii) las actividades no crediticias;  (iii) el desempeño de los COSOPs 2005 y 2012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Varios métodos de recolección de datos usados &amp; triangulación(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revisión de documentación, entrevistas, evidencia observación directa en terreno</a:t>
            </a:r>
            <a:r>
              <a:rPr lang="es-CO" sz="2000" dirty="0"/>
              <a:t>.</a:t>
            </a:r>
          </a:p>
          <a:p>
            <a:pPr marL="358775" lvl="0" indent="-358775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358775" algn="l"/>
              </a:tabLst>
            </a:pPr>
            <a:endParaRPr lang="es-CO" sz="2400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332656"/>
            <a:ext cx="8135938" cy="863600"/>
          </a:xfrm>
        </p:spPr>
        <p:txBody>
          <a:bodyPr/>
          <a:lstStyle/>
          <a:p>
            <a:r>
              <a:rPr lang="en-GB" sz="3200" dirty="0"/>
              <a:t>Objetivos/Metodología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- </a:t>
            </a:r>
            <a:fld id="{09E83F9F-3B15-4F59-8058-CD6F0378FEC1}" type="slidenum">
              <a:rPr lang="en-US" smtClean="0"/>
              <a:pPr/>
              <a:t>3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3696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8424936" cy="388843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900" u="sng" dirty="0"/>
              <a:t>Fase preparatoria </a:t>
            </a:r>
            <a:r>
              <a:rPr lang="es-ES" sz="1900" dirty="0"/>
              <a:t>(abril de 2016): documento conceptual y misión preparatoria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900" u="sng" dirty="0"/>
              <a:t>Revisión de documentación </a:t>
            </a:r>
            <a:r>
              <a:rPr lang="es-ES" sz="1900" dirty="0"/>
              <a:t>(Marzo-Mayo) preparación de notas de revisión, identificación de hipótesis y temas a explorar en el curso de la evaluación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900" u="sng" dirty="0"/>
              <a:t>Misión principal de la EEPP </a:t>
            </a:r>
            <a:r>
              <a:rPr lang="es-ES" sz="1900" dirty="0"/>
              <a:t>(22 Mayo- 16 Junio 202): un equipo multidisciplinario de expertos visitó todos los proyectos actuales y presento hallazgos preliminares en Managua.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900" u="sng" dirty="0"/>
              <a:t>Análisis, redacción de informes y revisión </a:t>
            </a:r>
            <a:r>
              <a:rPr lang="es-ES" sz="1900" i="1" u="sng" dirty="0"/>
              <a:t>inter pares </a:t>
            </a:r>
            <a:r>
              <a:rPr lang="es-ES" sz="1900" dirty="0"/>
              <a:t>(septiembre-diciembre)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900" u="sng" dirty="0"/>
              <a:t>Mesa Redonda Nacional de la  EEPP </a:t>
            </a:r>
            <a:r>
              <a:rPr lang="es-ES" sz="1900" dirty="0"/>
              <a:t>(enero de 2017)</a:t>
            </a:r>
            <a:endParaRPr lang="en-GB" sz="1900" u="sng" dirty="0">
              <a:solidFill>
                <a:srgbClr val="FF0000"/>
              </a:solidFill>
              <a:latin typeface="Trebuchet MS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C" sz="1900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Discusión en el Comité de Evaluación del FIDA </a:t>
            </a:r>
            <a:r>
              <a:rPr lang="es-EC" sz="19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(segundo semestre 2017) y Junta ejecutiva del FIDA</a:t>
            </a:r>
            <a:endParaRPr lang="en-GB" altLang="zh-CN" sz="1900" dirty="0">
              <a:solidFill>
                <a:srgbClr val="FF0000"/>
              </a:solidFill>
              <a:latin typeface="Trebuchet MS"/>
              <a:ea typeface="宋体" charset="-122"/>
            </a:endParaRPr>
          </a:p>
          <a:p>
            <a:pPr marL="358775" indent="-358775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358775" algn="l"/>
              </a:tabLst>
            </a:pPr>
            <a:endParaRPr lang="pt-BR" sz="2000" b="1" dirty="0"/>
          </a:p>
          <a:p>
            <a:pPr marL="358775" indent="-358775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tabLst>
                <a:tab pos="358775" algn="l"/>
              </a:tabLst>
            </a:pPr>
            <a:endParaRPr lang="pt-BR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-35396"/>
            <a:ext cx="8135938" cy="863600"/>
          </a:xfrm>
        </p:spPr>
        <p:txBody>
          <a:bodyPr/>
          <a:lstStyle/>
          <a:p>
            <a:endParaRPr lang="en-GB" dirty="0"/>
          </a:p>
          <a:p>
            <a:r>
              <a:rPr lang="pt-BR" dirty="0"/>
              <a:t>Proceso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- </a:t>
            </a:r>
            <a:fld id="{09E83F9F-3B15-4F59-8058-CD6F0378FEC1}" type="slidenum">
              <a:rPr lang="en-US" smtClean="0"/>
              <a:pPr/>
              <a:t>4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7865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Linea de tiempo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5</a:t>
            </a:fld>
            <a:r>
              <a:rPr lang="en-US"/>
              <a:t> -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56" y="1438275"/>
            <a:ext cx="6822825" cy="4449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74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517232"/>
          </a:xfrm>
        </p:spPr>
        <p:txBody>
          <a:bodyPr/>
          <a:lstStyle/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C" sz="2000" dirty="0"/>
              <a:t>Fructífera y duradera asociación valorada por ambas partes. FIDA es reconocido como socio y asesor principal del Gobierno para temas agropecuarios 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C" sz="2000" dirty="0"/>
              <a:t>Acompañamiento flexible y sin interrupciones por más de 30 años, en períodos de transformación y alto dinamismo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C" sz="2000" dirty="0"/>
              <a:t>Estrategia del FIDA estrechamente alineada con las prioridades y políticas del Gobierno. </a:t>
            </a:r>
            <a:r>
              <a:rPr lang="es-CO" sz="2000" dirty="0"/>
              <a:t>	La estrategia ha evolucionado desde un enfoque de apoyo a la producción (mejoras tecnológicas), a impulsar el fomento al empleo y negocios rurales, la innovación tecnológica y la comercialización. </a:t>
            </a:r>
            <a:endParaRPr lang="es-CO" sz="2000" dirty="0" smtClean="0"/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CO" sz="2000" dirty="0" smtClean="0"/>
              <a:t>Más </a:t>
            </a:r>
            <a:r>
              <a:rPr lang="es-CO" sz="2000" dirty="0"/>
              <a:t>recientemente, se centra en modelos inclusivos de integración de cadenas de valor y adaptación a los efectos del cambio climático</a:t>
            </a:r>
            <a:r>
              <a:rPr lang="es-CO" sz="2200" dirty="0"/>
              <a:t>. </a:t>
            </a:r>
            <a:endParaRPr lang="es-CO" sz="2200" dirty="0" smtClean="0"/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s-EC" sz="2200" dirty="0"/>
          </a:p>
          <a:p>
            <a:pPr marL="0" indent="0">
              <a:spcBef>
                <a:spcPts val="200"/>
              </a:spcBef>
              <a:spcAft>
                <a:spcPts val="500"/>
              </a:spcAft>
              <a:buClr>
                <a:srgbClr val="008080"/>
              </a:buClr>
              <a:buNone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332656"/>
            <a:ext cx="8135938" cy="720080"/>
          </a:xfrm>
        </p:spPr>
        <p:txBody>
          <a:bodyPr/>
          <a:lstStyle/>
          <a:p>
            <a:r>
              <a:rPr lang="es-EC" dirty="0"/>
              <a:t>Hallazgos </a:t>
            </a:r>
            <a:r>
              <a:rPr lang="es-EC" dirty="0" smtClean="0"/>
              <a:t>principales- Estrategia</a:t>
            </a:r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- </a:t>
            </a:r>
            <a:fld id="{09E83F9F-3B15-4F59-8058-CD6F0378FEC1}" type="slidenum">
              <a:rPr lang="en-US" smtClean="0"/>
              <a:pPr/>
              <a:t>6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55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66724" y="1438274"/>
            <a:ext cx="8281740" cy="4449653"/>
          </a:xfrm>
        </p:spPr>
        <p:txBody>
          <a:bodyPr/>
          <a:lstStyle/>
          <a:p>
            <a:pPr lvl="0"/>
            <a:r>
              <a:rPr lang="es-CO" sz="2000" dirty="0"/>
              <a:t>Los grupos objetivo han evolucionado igualmente, pasando de productores familiares individuales, a organizaciones rurales. </a:t>
            </a:r>
            <a:endParaRPr lang="es-EC" sz="2000" dirty="0"/>
          </a:p>
          <a:p>
            <a:endParaRPr lang="es-CO" sz="2000" dirty="0" smtClean="0"/>
          </a:p>
          <a:p>
            <a:r>
              <a:rPr lang="es-CO" sz="2000" dirty="0" smtClean="0"/>
              <a:t>Demoras </a:t>
            </a:r>
            <a:r>
              <a:rPr lang="es-CO" sz="2000" dirty="0"/>
              <a:t>para iniciar los proyectos, lentitud en las etapas iniciales de trabajo en algunos casos y retrasos en la ejecución de los planes de trabajo</a:t>
            </a:r>
            <a:r>
              <a:rPr lang="es-CO" sz="2000" dirty="0" smtClean="0"/>
              <a:t>.</a:t>
            </a:r>
          </a:p>
          <a:p>
            <a:endParaRPr lang="es-CO" sz="2000" dirty="0" smtClean="0"/>
          </a:p>
          <a:p>
            <a:r>
              <a:rPr lang="es-CO" sz="2000" dirty="0" smtClean="0"/>
              <a:t>Focalización </a:t>
            </a:r>
            <a:r>
              <a:rPr lang="es-CO" sz="2000" dirty="0"/>
              <a:t>prioritaria en agricultura familiar en zonas secas en el país:  centro norte del país (Nueva Segovia, Madriz y Estelí) y </a:t>
            </a:r>
            <a:r>
              <a:rPr lang="es-CO" sz="2000" dirty="0" smtClean="0"/>
              <a:t>posteriormente </a:t>
            </a:r>
            <a:r>
              <a:rPr lang="es-CO" sz="2000" dirty="0"/>
              <a:t>en la región del Pacífico Sur (Managua, Carazo y Rivas). </a:t>
            </a:r>
            <a:r>
              <a:rPr lang="es-CO" sz="2000" dirty="0" smtClean="0"/>
              <a:t>Mas recientemente en </a:t>
            </a:r>
            <a:r>
              <a:rPr lang="es-CO" sz="2000" dirty="0"/>
              <a:t>la región Noroccidental (Chinandega, León, y Managua) y la región Norte y Sur del Caribe (RAAN y RAAS).</a:t>
            </a:r>
          </a:p>
          <a:p>
            <a:endParaRPr lang="es-CO" sz="2400" dirty="0"/>
          </a:p>
          <a:p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67544" y="116632"/>
            <a:ext cx="8135938" cy="935608"/>
          </a:xfrm>
        </p:spPr>
        <p:txBody>
          <a:bodyPr/>
          <a:lstStyle/>
          <a:p>
            <a:endParaRPr lang="es-CO" dirty="0"/>
          </a:p>
          <a:p>
            <a:r>
              <a:rPr lang="es-EC" dirty="0"/>
              <a:t>Hallazgos principales- </a:t>
            </a:r>
            <a:r>
              <a:rPr lang="es-EC" dirty="0" smtClean="0"/>
              <a:t>Estrategia (cont)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7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2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365125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s-PE" sz="2400" b="1" kern="1200" dirty="0">
                <a:solidFill>
                  <a:prstClr val="black"/>
                </a:solidFill>
                <a:latin typeface="+mj-lt"/>
              </a:rPr>
              <a:t>La cartera de proyectos</a:t>
            </a:r>
          </a:p>
          <a:p>
            <a:pPr lvl="0">
              <a:spcBef>
                <a:spcPts val="5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Objetivos de los proyectos pertinentes por su consistencia y alineamiento con las políticas y estrategias del Gobierno de Nicaragua y con las políticas del FIDA.</a:t>
            </a:r>
          </a:p>
          <a:p>
            <a:pPr>
              <a:spcBef>
                <a:spcPts val="5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Efectividad satisfactoria en cuanto a cobertura y desembolsos con resultados destacables en integración de cadenas de valor, e infraestructura física. Espacio para mejorar en acceso a crédito rural y fortalecimiento institucional. </a:t>
            </a:r>
          </a:p>
          <a:p>
            <a:pPr>
              <a:spcBef>
                <a:spcPts val="5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PE" sz="2000" dirty="0"/>
              <a:t>Lapsos prolongados para iniciar la ejecución, lentos desembolsos iniciales y costos de gestión por encima de la media regional. Costos por familia en la media regional y consecuentes con la capacidad de inversión nacional en el sector rural</a:t>
            </a:r>
          </a:p>
          <a:p>
            <a:pPr>
              <a:spcBef>
                <a:spcPts val="5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269875" indent="-269875"/>
            <a:endParaRPr lang="en-GB" sz="2000" dirty="0"/>
          </a:p>
          <a:p>
            <a:pPr marL="0" indent="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pt-BR" sz="2000" b="1" dirty="0"/>
              <a:t> </a:t>
            </a:r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b="1" dirty="0"/>
          </a:p>
          <a:p>
            <a:pPr marL="360000" indent="-360000">
              <a:spcBef>
                <a:spcPts val="5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404664"/>
            <a:ext cx="7968396" cy="8636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s-PE" dirty="0"/>
              <a:t>Hallazgos </a:t>
            </a:r>
            <a:r>
              <a:rPr lang="es-PE" dirty="0" smtClean="0"/>
              <a:t>principales</a:t>
            </a:r>
            <a:endParaRPr lang="en-GB" sz="2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8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724" y="1412776"/>
            <a:ext cx="8065715" cy="475252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s-PE" sz="2000" b="1" dirty="0"/>
              <a:t>La cartera de Proyectos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1900" dirty="0"/>
              <a:t>Perspectivas de sostenibilidad solidas relacionadas a la integración vertical y horizontal de la producción primaria e inserción en cadenas de valor. Riesgos asociados a limitada asistencia técnica permanente, acceso a crédito y fortalecimiento institucional 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1900" dirty="0"/>
              <a:t>Sistema de S&amp;E con fortalezas en el diagnostico (líneas de base) e indicadores de RIMS. Retroalimentación incompleta en el análisis de procesos y resultados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1900" dirty="0"/>
              <a:t>Claro compromiso y esfuerzo dedicado a la igualdad de genero y empoderamiento de la mejor. Amplia participación y liderazgo de las mujeres en actividades y organizaciones 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1900" dirty="0"/>
              <a:t>Innovaciones importantes en integración a cadenas de valor, funcionalidad de organizaciones rurales, empoderamiento de la mujer, incorporación de instituciones regionales indígenas y afrodescendientes</a:t>
            </a:r>
            <a:r>
              <a:rPr lang="es-PE" sz="1800" dirty="0"/>
              <a:t>.</a:t>
            </a:r>
          </a:p>
          <a:p>
            <a:pPr marL="358775" indent="-268288">
              <a:spcBef>
                <a:spcPts val="1200"/>
              </a:spcBef>
              <a:spcAft>
                <a:spcPts val="2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58775" indent="-268288">
              <a:spcBef>
                <a:spcPts val="1200"/>
              </a:spcBef>
              <a:spcAft>
                <a:spcPts val="2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27637" indent="-342900">
              <a:spcBef>
                <a:spcPts val="5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GB" sz="2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- </a:t>
            </a:r>
            <a:fld id="{09E83F9F-3B15-4F59-8058-CD6F0378FEC1}" type="slidenum">
              <a:rPr lang="en-US" smtClean="0"/>
              <a:pPr/>
              <a:t>9</a:t>
            </a:fld>
            <a:r>
              <a:rPr lang="en-US"/>
              <a:t> -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9552" y="332656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600" dirty="0">
                <a:solidFill>
                  <a:schemeClr val="bg1"/>
                </a:solidFill>
              </a:rPr>
              <a:t>Hallazgos principales </a:t>
            </a:r>
            <a:r>
              <a:rPr lang="es-PE" sz="2800" dirty="0">
                <a:solidFill>
                  <a:schemeClr val="bg1"/>
                </a:solidFill>
              </a:rPr>
              <a:t>(cont)</a:t>
            </a:r>
          </a:p>
        </p:txBody>
      </p:sp>
    </p:spTree>
    <p:extLst>
      <p:ext uri="{BB962C8B-B14F-4D97-AF65-F5344CB8AC3E}">
        <p14:creationId xmlns:p14="http://schemas.microsoft.com/office/powerpoint/2010/main" val="138562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APR1_201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ID xmlns="ffbe964c-68eb-4fe3-95fd-83c95ae91e1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E2BF78300BE49AD0BD5099383BABE" ma:contentTypeVersion="1" ma:contentTypeDescription="Create a new document." ma:contentTypeScope="" ma:versionID="03e46ee336bc2371b2506cec175ddd7a">
  <xsd:schema xmlns:xsd="http://www.w3.org/2001/XMLSchema" xmlns:xs="http://www.w3.org/2001/XMLSchema" xmlns:p="http://schemas.microsoft.com/office/2006/metadata/properties" xmlns:ns2="ffbe964c-68eb-4fe3-95fd-83c95ae91e19" targetNamespace="http://schemas.microsoft.com/office/2006/metadata/properties" ma:root="true" ma:fieldsID="086b8e2514cde5ce4b99bd39a136db73" ns2:_="">
    <xsd:import namespace="ffbe964c-68eb-4fe3-95fd-83c95ae91e19"/>
    <xsd:element name="properties">
      <xsd:complexType>
        <xsd:sequence>
          <xsd:element name="documentManagement">
            <xsd:complexType>
              <xsd:all>
                <xsd:element ref="ns2: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e964c-68eb-4fe3-95fd-83c95ae91e19" elementFormDefault="qualified">
    <xsd:import namespace="http://schemas.microsoft.com/office/2006/documentManagement/types"/>
    <xsd:import namespace="http://schemas.microsoft.com/office/infopath/2007/PartnerControls"/>
    <xsd:element name="DocID" ma:index="8" nillable="true" ma:displayName="DocID" ma:internalName="DocID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1D60A38-927D-43D8-A505-FEB5B8977247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ffbe964c-68eb-4fe3-95fd-83c95ae91e19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66B828F-5199-467A-A62A-5993422B1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e964c-68eb-4fe3-95fd-83c95ae91e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6EF36B-B934-49C5-8B29-2932A35340A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EB62FEF-DD99-464D-BC38-07A195B91C9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10930</TotalTime>
  <Words>1397</Words>
  <Application>Microsoft Office PowerPoint</Application>
  <PresentationFormat>On-screen Show (4:3)</PresentationFormat>
  <Paragraphs>125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_APR1_2014</vt:lpstr>
      <vt:lpstr> Nicaragua, Evaluación de la Estrategia y el Programa en el Pais -2016: Principales hallazgos y recomendaciones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Alvarez-Pagella, Melba</dc:creator>
  <cp:lastModifiedBy>Torralba, Miguel</cp:lastModifiedBy>
  <cp:revision>295</cp:revision>
  <cp:lastPrinted>2015-07-09T09:01:21Z</cp:lastPrinted>
  <dcterms:created xsi:type="dcterms:W3CDTF">2014-09-17T09:06:47Z</dcterms:created>
  <dcterms:modified xsi:type="dcterms:W3CDTF">2017-01-19T23:03:26Z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0x010100DA6E2BF78300BE49AD0BD5099383BABE</vt:lpwstr>
  </property>
</Properties>
</file>