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64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8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3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0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1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3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03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6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3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FCAB-5B26-457A-B74C-C021AB692322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7564-55E9-490D-9BC8-2CA4C9010AE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1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692696"/>
            <a:ext cx="4320480" cy="5637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5920" y="1044316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CONCLUSIONES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GRUPO DE TRABAJO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b="1" u="sng"/>
              <a:t>ENFOQUE TERRITORIAL 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39835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E" sz="3100" b="1" dirty="0"/>
              <a:t/>
            </a:r>
            <a:br>
              <a:rPr lang="es-PE" sz="3100" b="1" dirty="0"/>
            </a:br>
            <a:r>
              <a:rPr lang="es-PE" sz="3100" b="1" dirty="0"/>
              <a:t>¿</a:t>
            </a:r>
            <a:r>
              <a:rPr lang="es-PE" sz="3100" b="1" dirty="0"/>
              <a:t>Qué experiencias de proyectos con enfoque territorial se conocen en el Perú y países similares?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RED plus (bono de </a:t>
            </a:r>
            <a:r>
              <a:rPr lang="en-GB" sz="2800" dirty="0" err="1" smtClean="0"/>
              <a:t>emisiones</a:t>
            </a:r>
            <a:r>
              <a:rPr lang="en-GB" sz="2800" dirty="0" smtClean="0"/>
              <a:t>) Con </a:t>
            </a:r>
            <a:r>
              <a:rPr lang="en-GB" sz="2800" dirty="0" err="1" smtClean="0"/>
              <a:t>financiamiento</a:t>
            </a:r>
            <a:r>
              <a:rPr lang="en-GB" sz="2800" dirty="0" smtClean="0"/>
              <a:t> </a:t>
            </a:r>
            <a:r>
              <a:rPr lang="en-GB" sz="2800" dirty="0" err="1" smtClean="0"/>
              <a:t>alemán</a:t>
            </a:r>
            <a:r>
              <a:rPr lang="en-GB" sz="2800" dirty="0" smtClean="0"/>
              <a:t> y </a:t>
            </a:r>
            <a:r>
              <a:rPr lang="en-GB" sz="2800" dirty="0" err="1" smtClean="0"/>
              <a:t>suizo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Proyecto SIPAM (</a:t>
            </a:r>
            <a:r>
              <a:rPr lang="en-GB" sz="2800" dirty="0" err="1" smtClean="0"/>
              <a:t>Dentro</a:t>
            </a:r>
            <a:r>
              <a:rPr lang="en-GB" sz="2800" dirty="0" smtClean="0"/>
              <a:t> de </a:t>
            </a:r>
            <a:r>
              <a:rPr lang="en-GB" sz="2800" dirty="0" err="1" smtClean="0"/>
              <a:t>una</a:t>
            </a:r>
            <a:r>
              <a:rPr lang="en-GB" sz="2800" dirty="0" smtClean="0"/>
              <a:t> Cuenca de zonas semi-</a:t>
            </a:r>
            <a:r>
              <a:rPr lang="en-GB" sz="2800" dirty="0" err="1" smtClean="0"/>
              <a:t>áridas</a:t>
            </a:r>
            <a:r>
              <a:rPr lang="en-GB" sz="2800" dirty="0" smtClean="0"/>
              <a:t>) </a:t>
            </a:r>
            <a:r>
              <a:rPr lang="en-GB" sz="2800" dirty="0" err="1" smtClean="0"/>
              <a:t>Sistemas</a:t>
            </a:r>
            <a:r>
              <a:rPr lang="en-GB" sz="2800" dirty="0" smtClean="0"/>
              <a:t> </a:t>
            </a:r>
            <a:r>
              <a:rPr lang="en-GB" sz="2800" dirty="0" err="1" smtClean="0"/>
              <a:t>ingeniosos</a:t>
            </a:r>
            <a:r>
              <a:rPr lang="en-GB" sz="2800" dirty="0" smtClean="0"/>
              <a:t> de </a:t>
            </a:r>
            <a:r>
              <a:rPr lang="en-GB" sz="2800" dirty="0" err="1" smtClean="0"/>
              <a:t>Protección</a:t>
            </a:r>
            <a:r>
              <a:rPr lang="en-GB" sz="2800" dirty="0" smtClean="0"/>
              <a:t> Mundial</a:t>
            </a:r>
          </a:p>
          <a:p>
            <a:r>
              <a:rPr lang="en-GB" sz="2800" dirty="0" err="1" smtClean="0"/>
              <a:t>Modelo</a:t>
            </a:r>
            <a:r>
              <a:rPr lang="en-GB" sz="2800" dirty="0" smtClean="0"/>
              <a:t> CAN ante el CC.</a:t>
            </a:r>
          </a:p>
          <a:p>
            <a:r>
              <a:rPr lang="en-GB" sz="2800" dirty="0" smtClean="0"/>
              <a:t>Proyecto </a:t>
            </a:r>
            <a:r>
              <a:rPr lang="en-GB" sz="2800" dirty="0" err="1" smtClean="0"/>
              <a:t>Lider</a:t>
            </a:r>
            <a:r>
              <a:rPr lang="en-GB" sz="2800" dirty="0" smtClean="0"/>
              <a:t> (</a:t>
            </a:r>
            <a:r>
              <a:rPr lang="en-GB" sz="2800" dirty="0" err="1" smtClean="0"/>
              <a:t>España</a:t>
            </a:r>
            <a:r>
              <a:rPr lang="en-GB" sz="2800" dirty="0" smtClean="0"/>
              <a:t>) </a:t>
            </a:r>
            <a:r>
              <a:rPr lang="en-GB" sz="2800" dirty="0" err="1" smtClean="0"/>
              <a:t>políticas</a:t>
            </a:r>
            <a:r>
              <a:rPr lang="en-GB" sz="2800" dirty="0" smtClean="0"/>
              <a:t> </a:t>
            </a:r>
            <a:r>
              <a:rPr lang="en-GB" sz="2800" dirty="0" err="1" smtClean="0"/>
              <a:t>innovadoras</a:t>
            </a:r>
            <a:r>
              <a:rPr lang="en-GB" sz="2800" dirty="0" smtClean="0"/>
              <a:t>. </a:t>
            </a:r>
            <a:r>
              <a:rPr lang="en-GB" sz="2800" dirty="0" err="1" smtClean="0"/>
              <a:t>Siguió</a:t>
            </a:r>
            <a:r>
              <a:rPr lang="en-GB" sz="2800" dirty="0" smtClean="0"/>
              <a:t> Ecuador, Costa Rica, </a:t>
            </a:r>
            <a:r>
              <a:rPr lang="en-GB" sz="2800" dirty="0" err="1" smtClean="0"/>
              <a:t>Perú</a:t>
            </a:r>
            <a:r>
              <a:rPr lang="en-GB" sz="2800" dirty="0" smtClean="0"/>
              <a:t> y </a:t>
            </a:r>
            <a:r>
              <a:rPr lang="en-GB" sz="2800" dirty="0" err="1" smtClean="0"/>
              <a:t>República</a:t>
            </a:r>
            <a:r>
              <a:rPr lang="en-GB" sz="2800" dirty="0" smtClean="0"/>
              <a:t> </a:t>
            </a:r>
            <a:r>
              <a:rPr lang="en-GB" sz="2800" dirty="0" err="1" smtClean="0"/>
              <a:t>Dominicana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Gestión</a:t>
            </a:r>
            <a:r>
              <a:rPr lang="en-GB" sz="2800" dirty="0" smtClean="0"/>
              <a:t> </a:t>
            </a:r>
            <a:r>
              <a:rPr lang="en-GB" sz="2800" dirty="0" err="1" smtClean="0"/>
              <a:t>colaborativa</a:t>
            </a:r>
            <a:r>
              <a:rPr lang="en-GB" sz="2800" dirty="0" smtClean="0"/>
              <a:t> de </a:t>
            </a:r>
            <a:r>
              <a:rPr lang="en-GB" sz="2800" dirty="0" err="1" smtClean="0"/>
              <a:t>Cuencas</a:t>
            </a:r>
            <a:r>
              <a:rPr lang="en-GB" sz="2800" dirty="0" smtClean="0"/>
              <a:t> (Ecuador, Mauritania y </a:t>
            </a:r>
            <a:r>
              <a:rPr lang="en-GB" sz="2800" dirty="0" err="1" smtClean="0"/>
              <a:t>Marruecos</a:t>
            </a:r>
            <a:r>
              <a:rPr lang="en-GB" sz="2800" dirty="0" smtClean="0"/>
              <a:t>) FAO</a:t>
            </a:r>
          </a:p>
          <a:p>
            <a:r>
              <a:rPr lang="en-GB" sz="2800" dirty="0" smtClean="0"/>
              <a:t>Proyecto PAMPA-Puno </a:t>
            </a:r>
            <a:r>
              <a:rPr lang="en-GB" sz="2800" dirty="0"/>
              <a:t>(</a:t>
            </a:r>
            <a:r>
              <a:rPr lang="en-GB" sz="2800" dirty="0" err="1"/>
              <a:t>Financiado</a:t>
            </a:r>
            <a:r>
              <a:rPr lang="en-GB" sz="2800" dirty="0"/>
              <a:t> </a:t>
            </a:r>
            <a:r>
              <a:rPr lang="en-GB" sz="2800" dirty="0" err="1"/>
              <a:t>por</a:t>
            </a:r>
            <a:r>
              <a:rPr lang="en-GB" sz="2800" dirty="0"/>
              <a:t> UE)</a:t>
            </a:r>
            <a:endParaRPr lang="en-GB" sz="2800" dirty="0" smtClean="0"/>
          </a:p>
          <a:p>
            <a:r>
              <a:rPr lang="en-GB" sz="2800" dirty="0" smtClean="0"/>
              <a:t>Proyecto CHAVIN o </a:t>
            </a:r>
            <a:r>
              <a:rPr lang="en-GB" sz="2800" dirty="0" err="1" smtClean="0"/>
              <a:t>Cordillena</a:t>
            </a:r>
            <a:r>
              <a:rPr lang="en-GB" sz="2800" dirty="0" smtClean="0"/>
              <a:t> </a:t>
            </a:r>
            <a:r>
              <a:rPr lang="en-GB" sz="2800" dirty="0" err="1" smtClean="0"/>
              <a:t>Negra</a:t>
            </a:r>
            <a:r>
              <a:rPr lang="en-GB" sz="2800" dirty="0" smtClean="0"/>
              <a:t> (</a:t>
            </a:r>
            <a:r>
              <a:rPr lang="en-GB" sz="2800" dirty="0" err="1" smtClean="0"/>
              <a:t>Financiado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UE)</a:t>
            </a:r>
          </a:p>
          <a:p>
            <a:r>
              <a:rPr lang="en-GB" sz="2800" dirty="0" smtClean="0"/>
              <a:t>Proyecto de </a:t>
            </a:r>
            <a:r>
              <a:rPr lang="en-GB" sz="2800" dirty="0" err="1" smtClean="0"/>
              <a:t>Redes</a:t>
            </a:r>
            <a:r>
              <a:rPr lang="en-GB" sz="2800" dirty="0" smtClean="0"/>
              <a:t> </a:t>
            </a:r>
            <a:r>
              <a:rPr lang="en-GB" sz="2800" dirty="0" err="1" smtClean="0"/>
              <a:t>Empresariales</a:t>
            </a:r>
            <a:r>
              <a:rPr lang="en-GB" sz="2800" dirty="0" smtClean="0"/>
              <a:t> (Cajamarca)</a:t>
            </a:r>
          </a:p>
          <a:p>
            <a:r>
              <a:rPr lang="en-GB" sz="2800" dirty="0" err="1" smtClean="0"/>
              <a:t>Corredor</a:t>
            </a:r>
            <a:r>
              <a:rPr lang="en-GB" sz="2800" dirty="0" smtClean="0"/>
              <a:t> </a:t>
            </a:r>
            <a:r>
              <a:rPr lang="en-GB" sz="2800" dirty="0" err="1" smtClean="0"/>
              <a:t>Económico</a:t>
            </a:r>
            <a:r>
              <a:rPr lang="en-GB" sz="2800" dirty="0" smtClean="0"/>
              <a:t> Cusco-Puno (FIDA)</a:t>
            </a:r>
          </a:p>
          <a:p>
            <a:r>
              <a:rPr lang="en-GB" sz="2800" dirty="0" smtClean="0"/>
              <a:t>Macro y Micro-</a:t>
            </a:r>
            <a:r>
              <a:rPr lang="en-GB" sz="2800" dirty="0" err="1" smtClean="0"/>
              <a:t>corredores</a:t>
            </a:r>
            <a:r>
              <a:rPr lang="en-GB" sz="2800" dirty="0" smtClean="0"/>
              <a:t> de Foncodes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397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400" b="1" dirty="0"/>
              <a:t>¿Qué </a:t>
            </a:r>
            <a:r>
              <a:rPr lang="es-PE" sz="2400" b="1" dirty="0"/>
              <a:t>aprendizajes hemos obtenido en el desarrollo del enfoque territorial</a:t>
            </a:r>
            <a:r>
              <a:rPr lang="es-PE" sz="2400" b="1" dirty="0"/>
              <a:t>?¿</a:t>
            </a:r>
            <a:r>
              <a:rPr lang="es-PE" sz="2400" b="1" dirty="0"/>
              <a:t>Cuáles son las ventajas y desventajas de un enfoque territorial en los proyectos de desarrollo rural?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400" y="1484784"/>
                <a:ext cx="10873208" cy="51845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800" b="1" dirty="0" err="1" smtClean="0"/>
                  <a:t>Ventajas</a:t>
                </a:r>
                <a:r>
                  <a:rPr lang="en-GB" sz="2800" b="1" dirty="0" smtClean="0"/>
                  <a:t> (1/2)</a:t>
                </a:r>
                <a:r>
                  <a:rPr lang="en-GB" sz="2800" b="1" dirty="0" smtClean="0"/>
                  <a:t>:</a:t>
                </a:r>
              </a:p>
              <a:p>
                <a:r>
                  <a:rPr lang="en-GB" sz="2800" dirty="0" err="1" smtClean="0"/>
                  <a:t>Intervención</a:t>
                </a:r>
                <a:r>
                  <a:rPr lang="en-GB" sz="2800" dirty="0" smtClean="0"/>
                  <a:t> integral de la </a:t>
                </a:r>
                <a:r>
                  <a:rPr lang="en-GB" sz="2800" dirty="0" err="1" smtClean="0"/>
                  <a:t>problemática</a:t>
                </a:r>
                <a:r>
                  <a:rPr lang="en-GB" sz="2800" dirty="0" smtClean="0"/>
                  <a:t> (</a:t>
                </a:r>
                <a:r>
                  <a:rPr lang="en-GB" sz="2800" dirty="0" err="1" smtClean="0"/>
                  <a:t>multisectorial</a:t>
                </a:r>
                <a:r>
                  <a:rPr lang="en-GB" sz="2800" dirty="0" smtClean="0"/>
                  <a:t>) </a:t>
                </a:r>
                <a:r>
                  <a:rPr lang="en-GB" sz="2800" dirty="0" err="1" smtClean="0"/>
                  <a:t>partiendo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s-PE" sz="2800" dirty="0" smtClean="0">
                  <a:ea typeface="Cambria Math" panose="02040503050406030204" pitchFamily="18" charset="0"/>
                </a:endParaRPr>
              </a:p>
              <a:p>
                <a:r>
                  <a:rPr lang="en-GB" sz="2800" dirty="0" err="1" smtClean="0"/>
                  <a:t>Actividades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multisectoriales</a:t>
                </a:r>
                <a:r>
                  <a:rPr lang="en-GB" sz="2800" dirty="0" smtClean="0"/>
                  <a:t> que </a:t>
                </a:r>
                <a:r>
                  <a:rPr lang="en-GB" sz="2800" dirty="0" err="1" smtClean="0"/>
                  <a:t>obligan</a:t>
                </a:r>
                <a:r>
                  <a:rPr lang="en-GB" sz="2800" dirty="0" smtClean="0"/>
                  <a:t> a </a:t>
                </a:r>
                <a:r>
                  <a:rPr lang="en-GB" sz="2800" dirty="0" err="1" smtClean="0"/>
                  <a:t>establecer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una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gobernanza</a:t>
                </a:r>
                <a:r>
                  <a:rPr lang="en-GB" sz="2800" dirty="0" smtClean="0"/>
                  <a:t>.</a:t>
                </a:r>
              </a:p>
              <a:p>
                <a:r>
                  <a:rPr lang="en-GB" sz="2800" dirty="0" err="1" smtClean="0"/>
                  <a:t>Visibiliza</a:t>
                </a:r>
                <a:r>
                  <a:rPr lang="en-GB" sz="2800" dirty="0" smtClean="0"/>
                  <a:t> las </a:t>
                </a:r>
                <a:r>
                  <a:rPr lang="en-GB" sz="2800" dirty="0" err="1" smtClean="0"/>
                  <a:t>brechas</a:t>
                </a:r>
                <a:r>
                  <a:rPr lang="en-GB" sz="2800" dirty="0" smtClean="0"/>
                  <a:t> y </a:t>
                </a:r>
                <a:r>
                  <a:rPr lang="en-GB" sz="2800" dirty="0" err="1" smtClean="0"/>
                  <a:t>desigualdades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dentro</a:t>
                </a:r>
                <a:r>
                  <a:rPr lang="en-GB" sz="2800" dirty="0" smtClean="0"/>
                  <a:t> del </a:t>
                </a:r>
                <a:r>
                  <a:rPr lang="en-GB" sz="2800" dirty="0" err="1" smtClean="0"/>
                  <a:t>territorio</a:t>
                </a:r>
                <a:r>
                  <a:rPr lang="en-GB" sz="2800" dirty="0" smtClean="0"/>
                  <a:t>.</a:t>
                </a:r>
              </a:p>
              <a:p>
                <a:r>
                  <a:rPr lang="en-GB" sz="2800" dirty="0" err="1" smtClean="0"/>
                  <a:t>Trabaja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desde</a:t>
                </a:r>
                <a:r>
                  <a:rPr lang="en-GB" sz="2800" dirty="0" smtClean="0"/>
                  <a:t> las </a:t>
                </a:r>
                <a:r>
                  <a:rPr lang="en-GB" sz="2800" dirty="0" err="1" smtClean="0"/>
                  <a:t>potencialidades</a:t>
                </a:r>
                <a:r>
                  <a:rPr lang="en-GB" sz="2800" dirty="0" smtClean="0"/>
                  <a:t> de </a:t>
                </a:r>
                <a:r>
                  <a:rPr lang="en-GB" sz="2800" dirty="0" err="1" smtClean="0"/>
                  <a:t>los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territorios</a:t>
                </a:r>
                <a:r>
                  <a:rPr lang="en-GB" sz="2800" dirty="0" smtClean="0"/>
                  <a:t>, con </a:t>
                </a:r>
                <a:r>
                  <a:rPr lang="en-GB" sz="2800" dirty="0" err="1" smtClean="0"/>
                  <a:t>participación</a:t>
                </a:r>
                <a:r>
                  <a:rPr lang="en-GB" sz="2800" dirty="0" smtClean="0"/>
                  <a:t> del Estado y </a:t>
                </a:r>
                <a:r>
                  <a:rPr lang="en-GB" sz="2800" dirty="0" err="1" smtClean="0"/>
                  <a:t>Sociedad</a:t>
                </a:r>
                <a:r>
                  <a:rPr lang="en-GB" sz="2800" dirty="0" smtClean="0"/>
                  <a:t> Civil.</a:t>
                </a:r>
              </a:p>
              <a:p>
                <a:r>
                  <a:rPr lang="en-GB" sz="2800" dirty="0" err="1" smtClean="0"/>
                  <a:t>Involucramiento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activo</a:t>
                </a:r>
                <a:r>
                  <a:rPr lang="en-GB" sz="2800" dirty="0" smtClean="0"/>
                  <a:t> de </a:t>
                </a:r>
                <a:r>
                  <a:rPr lang="en-GB" sz="2800" dirty="0" err="1" smtClean="0"/>
                  <a:t>los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actores</a:t>
                </a:r>
                <a:r>
                  <a:rPr lang="en-GB" sz="2800" dirty="0" smtClean="0"/>
                  <a:t>.</a:t>
                </a:r>
              </a:p>
              <a:p>
                <a:r>
                  <a:rPr lang="en-GB" sz="2800" dirty="0" err="1" smtClean="0"/>
                  <a:t>Corresponsabilidad</a:t>
                </a:r>
                <a:r>
                  <a:rPr lang="en-GB" sz="2800" dirty="0" smtClean="0"/>
                  <a:t> entre </a:t>
                </a:r>
                <a:r>
                  <a:rPr lang="en-GB" sz="2800" dirty="0" err="1" smtClean="0"/>
                  <a:t>los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ejecutores</a:t>
                </a:r>
                <a:r>
                  <a:rPr lang="en-GB" sz="2800" dirty="0" smtClean="0"/>
                  <a:t> y la </a:t>
                </a:r>
                <a:r>
                  <a:rPr lang="en-GB" sz="2800" dirty="0" err="1" smtClean="0"/>
                  <a:t>Sociedad</a:t>
                </a:r>
                <a:r>
                  <a:rPr lang="en-GB" sz="2800" dirty="0" smtClean="0"/>
                  <a:t> Civil</a:t>
                </a:r>
              </a:p>
              <a:p>
                <a:r>
                  <a:rPr lang="en-GB" sz="2800" dirty="0" err="1" smtClean="0"/>
                  <a:t>Obliga</a:t>
                </a:r>
                <a:r>
                  <a:rPr lang="en-GB" sz="2800" dirty="0" smtClean="0"/>
                  <a:t> a </a:t>
                </a:r>
                <a:r>
                  <a:rPr lang="en-GB" sz="2800" dirty="0" err="1" smtClean="0"/>
                  <a:t>pensar</a:t>
                </a:r>
                <a:r>
                  <a:rPr lang="en-GB" sz="2800" dirty="0" smtClean="0"/>
                  <a:t> </a:t>
                </a:r>
                <a:r>
                  <a:rPr lang="en-GB" sz="2800" dirty="0" err="1" smtClean="0"/>
                  <a:t>en</a:t>
                </a:r>
                <a:r>
                  <a:rPr lang="en-GB" sz="2800" dirty="0" smtClean="0"/>
                  <a:t> la </a:t>
                </a:r>
                <a:r>
                  <a:rPr lang="en-GB" sz="2800" dirty="0" err="1" smtClean="0"/>
                  <a:t>planificación</a:t>
                </a:r>
                <a:r>
                  <a:rPr lang="en-GB" sz="2800" dirty="0" smtClean="0"/>
                  <a:t> de </a:t>
                </a:r>
                <a:r>
                  <a:rPr lang="en-GB" sz="2800" dirty="0" err="1" smtClean="0"/>
                  <a:t>ordenamiento</a:t>
                </a:r>
                <a:r>
                  <a:rPr lang="en-GB" sz="2800" dirty="0" smtClean="0"/>
                  <a:t> territorial.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484784"/>
                <a:ext cx="10873208" cy="5184576"/>
              </a:xfrm>
              <a:blipFill>
                <a:blip r:embed="rId2"/>
                <a:stretch>
                  <a:fillRect l="-1121" t="-1176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6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400" b="1" dirty="0"/>
              <a:t>¿Qué </a:t>
            </a:r>
            <a:r>
              <a:rPr lang="es-PE" sz="2400" b="1" dirty="0"/>
              <a:t>aprendizajes hemos obtenido en el desarrollo del enfoque territorial</a:t>
            </a:r>
            <a:r>
              <a:rPr lang="es-PE" sz="2400" b="1" dirty="0"/>
              <a:t>?¿</a:t>
            </a:r>
            <a:r>
              <a:rPr lang="es-PE" sz="2400" b="1" dirty="0"/>
              <a:t>Cuáles son las ventajas y desventajas de un enfoque territorial en los proyectos de desarrollo rural?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484784"/>
            <a:ext cx="1087320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err="1" smtClean="0"/>
              <a:t>Ventajas</a:t>
            </a:r>
            <a:r>
              <a:rPr lang="en-GB" sz="2800" b="1" dirty="0" smtClean="0"/>
              <a:t> (2/2)</a:t>
            </a:r>
            <a:r>
              <a:rPr lang="en-GB" sz="2800" b="1" dirty="0" smtClean="0"/>
              <a:t>:</a:t>
            </a:r>
          </a:p>
          <a:p>
            <a:r>
              <a:rPr lang="en-GB" sz="2800" dirty="0" smtClean="0"/>
              <a:t>La </a:t>
            </a:r>
            <a:r>
              <a:rPr lang="en-GB" sz="2800" dirty="0" err="1" smtClean="0"/>
              <a:t>gestión</a:t>
            </a:r>
            <a:r>
              <a:rPr lang="en-GB" sz="2800" dirty="0" smtClean="0"/>
              <a:t> de </a:t>
            </a:r>
            <a:r>
              <a:rPr lang="en-GB" sz="2800" dirty="0" err="1" smtClean="0"/>
              <a:t>actividades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la </a:t>
            </a:r>
            <a:r>
              <a:rPr lang="en-GB" sz="2800" dirty="0" err="1" smtClean="0"/>
              <a:t>cuenca</a:t>
            </a:r>
            <a:r>
              <a:rPr lang="en-GB" sz="2800" dirty="0" smtClean="0"/>
              <a:t> micro-</a:t>
            </a:r>
            <a:r>
              <a:rPr lang="en-GB" sz="2800" dirty="0" err="1" smtClean="0"/>
              <a:t>cuenca</a:t>
            </a:r>
            <a:r>
              <a:rPr lang="en-GB" sz="2800" dirty="0" smtClean="0"/>
              <a:t> para el </a:t>
            </a:r>
            <a:r>
              <a:rPr lang="en-GB" sz="2800" dirty="0" err="1" smtClean="0"/>
              <a:t>desarrollo</a:t>
            </a:r>
            <a:r>
              <a:rPr lang="en-GB" sz="2800" dirty="0" smtClean="0"/>
              <a:t> rural y </a:t>
            </a:r>
            <a:r>
              <a:rPr lang="en-GB" sz="2800" dirty="0" err="1" smtClean="0"/>
              <a:t>considerando</a:t>
            </a:r>
            <a:r>
              <a:rPr lang="en-GB" sz="2800" dirty="0" smtClean="0"/>
              <a:t> el </a:t>
            </a:r>
            <a:r>
              <a:rPr lang="en-GB" sz="2800" dirty="0" err="1" smtClean="0"/>
              <a:t>cambio</a:t>
            </a:r>
            <a:r>
              <a:rPr lang="en-GB" sz="2800" dirty="0" smtClean="0"/>
              <a:t> </a:t>
            </a:r>
            <a:r>
              <a:rPr lang="en-GB" sz="2800" dirty="0" err="1" smtClean="0"/>
              <a:t>climático</a:t>
            </a:r>
            <a:endParaRPr lang="en-GB" sz="2800" dirty="0" smtClean="0"/>
          </a:p>
          <a:p>
            <a:r>
              <a:rPr lang="en-GB" sz="2800" dirty="0" smtClean="0"/>
              <a:t>El </a:t>
            </a:r>
            <a:r>
              <a:rPr lang="en-GB" sz="2800" dirty="0" err="1" smtClean="0"/>
              <a:t>enfoque</a:t>
            </a:r>
            <a:r>
              <a:rPr lang="en-GB" sz="2800" dirty="0" smtClean="0"/>
              <a:t> de </a:t>
            </a:r>
            <a:r>
              <a:rPr lang="en-GB" sz="2800" dirty="0" err="1" smtClean="0"/>
              <a:t>cuenca</a:t>
            </a:r>
            <a:r>
              <a:rPr lang="en-GB" sz="2800" dirty="0" smtClean="0"/>
              <a:t> y micro-</a:t>
            </a:r>
            <a:r>
              <a:rPr lang="en-GB" sz="2800" dirty="0" err="1" smtClean="0"/>
              <a:t>cuenca</a:t>
            </a:r>
            <a:r>
              <a:rPr lang="en-GB" sz="2800" dirty="0" smtClean="0"/>
              <a:t> </a:t>
            </a:r>
            <a:r>
              <a:rPr lang="en-GB" sz="2800" dirty="0" err="1" smtClean="0"/>
              <a:t>debe</a:t>
            </a:r>
            <a:r>
              <a:rPr lang="en-GB" sz="2800" dirty="0" smtClean="0"/>
              <a:t> </a:t>
            </a:r>
            <a:r>
              <a:rPr lang="en-GB" sz="2800" dirty="0" err="1" smtClean="0"/>
              <a:t>integrar</a:t>
            </a:r>
            <a:r>
              <a:rPr lang="en-GB" sz="2800" dirty="0" smtClean="0"/>
              <a:t> las </a:t>
            </a:r>
            <a:r>
              <a:rPr lang="en-GB" sz="2800" dirty="0" err="1" smtClean="0"/>
              <a:t>interrelaciones</a:t>
            </a:r>
            <a:r>
              <a:rPr lang="en-GB" sz="2800" dirty="0" smtClean="0"/>
              <a:t> de </a:t>
            </a:r>
            <a:r>
              <a:rPr lang="en-GB" sz="2800" dirty="0" err="1" smtClean="0"/>
              <a:t>enfoques</a:t>
            </a:r>
            <a:r>
              <a:rPr lang="en-GB" sz="2800" dirty="0" smtClean="0"/>
              <a:t> </a:t>
            </a:r>
            <a:r>
              <a:rPr lang="en-GB" sz="2800" dirty="0" err="1" smtClean="0"/>
              <a:t>intersectorializados</a:t>
            </a:r>
            <a:r>
              <a:rPr lang="en-GB" sz="2800" dirty="0" smtClean="0"/>
              <a:t> (</a:t>
            </a:r>
            <a:r>
              <a:rPr lang="en-GB" sz="2800" dirty="0" err="1" smtClean="0"/>
              <a:t>diferentes</a:t>
            </a:r>
            <a:r>
              <a:rPr lang="en-GB" sz="2800" dirty="0" smtClean="0"/>
              <a:t> </a:t>
            </a:r>
            <a:r>
              <a:rPr lang="en-GB" sz="2800" dirty="0" err="1" smtClean="0"/>
              <a:t>miradas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El </a:t>
            </a:r>
            <a:r>
              <a:rPr lang="en-GB" sz="2800" dirty="0" err="1" smtClean="0"/>
              <a:t>análisis</a:t>
            </a:r>
            <a:r>
              <a:rPr lang="en-GB" sz="2800" dirty="0" smtClean="0"/>
              <a:t> territorial </a:t>
            </a:r>
            <a:r>
              <a:rPr lang="en-GB" sz="2800" dirty="0" err="1" smtClean="0"/>
              <a:t>ayuda</a:t>
            </a:r>
            <a:r>
              <a:rPr lang="en-GB" sz="2800" dirty="0" smtClean="0"/>
              <a:t> a </a:t>
            </a:r>
            <a:r>
              <a:rPr lang="en-GB" sz="2800" dirty="0" err="1" smtClean="0"/>
              <a:t>detectas</a:t>
            </a:r>
            <a:r>
              <a:rPr lang="en-GB" sz="2800" dirty="0" smtClean="0"/>
              <a:t> las </a:t>
            </a:r>
            <a:r>
              <a:rPr lang="en-GB" sz="2800" dirty="0" err="1" smtClean="0"/>
              <a:t>deficiencias</a:t>
            </a:r>
            <a:r>
              <a:rPr lang="en-GB" sz="2800" dirty="0" smtClean="0"/>
              <a:t> para </a:t>
            </a:r>
            <a:r>
              <a:rPr lang="en-GB" sz="2800" dirty="0" err="1" smtClean="0"/>
              <a:t>prever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el </a:t>
            </a:r>
            <a:r>
              <a:rPr lang="en-GB" sz="2800" dirty="0" err="1" smtClean="0"/>
              <a:t>futuro</a:t>
            </a:r>
            <a:r>
              <a:rPr lang="en-GB" sz="2800" dirty="0" smtClean="0"/>
              <a:t> las </a:t>
            </a:r>
            <a:r>
              <a:rPr lang="en-GB" sz="2800" dirty="0" err="1" smtClean="0"/>
              <a:t>distintas</a:t>
            </a:r>
            <a:r>
              <a:rPr lang="en-GB" sz="2800" dirty="0" smtClean="0"/>
              <a:t> </a:t>
            </a:r>
            <a:r>
              <a:rPr lang="en-GB" sz="2800" dirty="0" err="1" smtClean="0"/>
              <a:t>inversiones</a:t>
            </a:r>
            <a:r>
              <a:rPr lang="en-GB" sz="2800" dirty="0" smtClean="0"/>
              <a:t> que se </a:t>
            </a:r>
            <a:r>
              <a:rPr lang="en-GB" sz="2800" dirty="0" err="1" smtClean="0"/>
              <a:t>requieren</a:t>
            </a:r>
            <a:r>
              <a:rPr lang="en-GB" sz="2800" dirty="0" smtClean="0"/>
              <a:t> (</a:t>
            </a:r>
            <a:r>
              <a:rPr lang="en-GB" sz="2800" dirty="0" err="1" smtClean="0"/>
              <a:t>planificación</a:t>
            </a:r>
            <a:r>
              <a:rPr lang="en-GB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80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400" b="1" dirty="0"/>
              <a:t>¿Qué </a:t>
            </a:r>
            <a:r>
              <a:rPr lang="es-PE" sz="2400" b="1" dirty="0"/>
              <a:t>aprendizajes hemos obtenido en el desarrollo del enfoque territorial</a:t>
            </a:r>
            <a:r>
              <a:rPr lang="es-PE" sz="2400" b="1" dirty="0"/>
              <a:t>?¿</a:t>
            </a:r>
            <a:r>
              <a:rPr lang="es-PE" sz="2400" b="1" dirty="0"/>
              <a:t>Cuáles son las ventajas y desventajas de un enfoque territorial en los proyectos de desarrollo rural?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484784"/>
            <a:ext cx="1087320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err="1" smtClean="0"/>
              <a:t>Desventajas</a:t>
            </a:r>
            <a:r>
              <a:rPr lang="en-GB" sz="2400" b="1" dirty="0" smtClean="0"/>
              <a:t> (1/2)</a:t>
            </a:r>
            <a:r>
              <a:rPr lang="en-GB" sz="2400" b="1" dirty="0" smtClean="0"/>
              <a:t>:</a:t>
            </a:r>
          </a:p>
          <a:p>
            <a:r>
              <a:rPr lang="es-PE" sz="2400" dirty="0" err="1" smtClean="0"/>
              <a:t>Operativización</a:t>
            </a:r>
            <a:r>
              <a:rPr lang="es-PE" sz="2400" dirty="0" smtClean="0"/>
              <a:t> del aterrizaje de las intervenciones </a:t>
            </a:r>
            <a:r>
              <a:rPr lang="es-PE" sz="2400" dirty="0" err="1" smtClean="0"/>
              <a:t>mutisectoriales</a:t>
            </a:r>
            <a:r>
              <a:rPr lang="es-PE" sz="2400" dirty="0" smtClean="0"/>
              <a:t> que tienen como reto estar “acordes” con lo que demanda el PPR del MEF.</a:t>
            </a:r>
          </a:p>
          <a:p>
            <a:r>
              <a:rPr lang="es-PE" sz="2400" dirty="0" smtClean="0"/>
              <a:t>No existe una instancia multisectorial del Estado, por lo que formular proyectos enfrenta los retos conocidos. </a:t>
            </a:r>
          </a:p>
          <a:p>
            <a:r>
              <a:rPr lang="es-PE" sz="2400" dirty="0" smtClean="0"/>
              <a:t>Concepción variada y difusa (visiones sectoriales) del Enfoque Territorial, llevando a discusiones interminables para formular proyectos territoriales. </a:t>
            </a:r>
          </a:p>
          <a:p>
            <a:r>
              <a:rPr lang="es-PE" sz="2400" dirty="0" smtClean="0"/>
              <a:t>(Desafío) La centralización, poco desarrollo de KH a nivel local restringen la intervención y empuja a los proyectos a mostrar los efectos, muchas desvinculados del desarrollo que se persigue.</a:t>
            </a:r>
          </a:p>
          <a:p>
            <a:r>
              <a:rPr lang="es-PE" sz="2400" dirty="0" smtClean="0"/>
              <a:t>El territorio tiene distintas lógicas: administrativas, límites geopolíticos, que no están en concordancia con la visión de desarrollo.</a:t>
            </a:r>
          </a:p>
        </p:txBody>
      </p:sp>
    </p:spTree>
    <p:extLst>
      <p:ext uri="{BB962C8B-B14F-4D97-AF65-F5344CB8AC3E}">
        <p14:creationId xmlns:p14="http://schemas.microsoft.com/office/powerpoint/2010/main" val="24101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426170"/>
          </a:xfrm>
        </p:spPr>
        <p:txBody>
          <a:bodyPr>
            <a:noAutofit/>
          </a:bodyPr>
          <a:lstStyle/>
          <a:p>
            <a:pPr lvl="0"/>
            <a:r>
              <a:rPr lang="es-PE" sz="2800" b="1" dirty="0"/>
              <a:t/>
            </a:r>
            <a:br>
              <a:rPr lang="es-PE" sz="2800" b="1" dirty="0"/>
            </a:br>
            <a:r>
              <a:rPr lang="es-PE" sz="2400" b="1" dirty="0"/>
              <a:t>¿Qué </a:t>
            </a:r>
            <a:r>
              <a:rPr lang="es-PE" sz="2400" b="1" dirty="0"/>
              <a:t>aprendizajes hemos obtenido en el desarrollo del enfoque territorial</a:t>
            </a:r>
            <a:r>
              <a:rPr lang="es-PE" sz="2400" b="1" dirty="0"/>
              <a:t>?¿</a:t>
            </a:r>
            <a:r>
              <a:rPr lang="es-PE" sz="2400" b="1" dirty="0"/>
              <a:t>Cuáles son las ventajas y desventajas de un enfoque territorial en los proyectos de desarrollo rural?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484784"/>
            <a:ext cx="10873208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00" b="1" dirty="0" err="1" smtClean="0"/>
              <a:t>Desventajas</a:t>
            </a:r>
            <a:r>
              <a:rPr lang="en-GB" sz="2300" b="1" dirty="0" smtClean="0"/>
              <a:t> (2/2)</a:t>
            </a:r>
            <a:r>
              <a:rPr lang="en-GB" sz="2300" b="1" dirty="0" smtClean="0"/>
              <a:t>:</a:t>
            </a:r>
          </a:p>
          <a:p>
            <a:r>
              <a:rPr lang="es-PE" sz="2300" dirty="0" smtClean="0"/>
              <a:t>Se cree que el enfoque territorial está ligado a lo rural, cuando también tiene influencia en lo urbano.</a:t>
            </a:r>
          </a:p>
          <a:p>
            <a:r>
              <a:rPr lang="es-PE" sz="2300" dirty="0" smtClean="0"/>
              <a:t>Dificultades de intervenir en lo rural disperso para aplicar las políticas públicas estatales.</a:t>
            </a:r>
          </a:p>
          <a:p>
            <a:r>
              <a:rPr lang="es-PE" sz="2300" dirty="0" smtClean="0"/>
              <a:t>Los sectores no tienen rectoría clara y por tanto dificulta la atención al ciudadano.</a:t>
            </a:r>
          </a:p>
          <a:p>
            <a:r>
              <a:rPr lang="es-PE" sz="2300" dirty="0" smtClean="0"/>
              <a:t>No hay presupuestos territoriales, sino solo sectoriales.</a:t>
            </a:r>
          </a:p>
          <a:p>
            <a:r>
              <a:rPr lang="es-PE" sz="2300" dirty="0" smtClean="0"/>
              <a:t>Rivalidades políticas (de los GL) condicionan el avance de los proyectos en desarrollo. ¿Tendría que tenerse una autoridad autónoma?</a:t>
            </a:r>
          </a:p>
          <a:p>
            <a:r>
              <a:rPr lang="es-PE" sz="2300" dirty="0" smtClean="0"/>
              <a:t>No nos acompaña la institucionalidad necesaria para la implementación. Se requiere un trabajo </a:t>
            </a:r>
            <a:r>
              <a:rPr lang="es-PE" sz="2300" dirty="0" err="1" smtClean="0"/>
              <a:t>multi</a:t>
            </a:r>
            <a:r>
              <a:rPr lang="es-PE" sz="2300" dirty="0" smtClean="0"/>
              <a:t>-actor (hacer sinergias entre instituciones) pero el marco jurídico no ayuda en este tema (PPR).</a:t>
            </a:r>
          </a:p>
          <a:p>
            <a:r>
              <a:rPr lang="es-PE" sz="2300" dirty="0" smtClean="0"/>
              <a:t>El PPR debería permitir no solo invertir en las personas, sino también en los espacios territoriales.</a:t>
            </a: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34840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E" sz="3100" b="1" dirty="0"/>
              <a:t/>
            </a:r>
            <a:br>
              <a:rPr lang="es-PE" sz="3100" b="1" dirty="0"/>
            </a:br>
            <a:r>
              <a:rPr lang="es-PE" sz="3100" b="1" dirty="0"/>
              <a:t>¿</a:t>
            </a:r>
            <a:r>
              <a:rPr lang="es-PE" sz="3100" b="1" dirty="0"/>
              <a:t>Cómo se podría retomar con más vigor el enfoque territorial en los proyectos financiados por el FIDA</a:t>
            </a:r>
            <a:r>
              <a:rPr lang="es-PE" sz="3100" b="1" dirty="0" smtClean="0"/>
              <a:t>? (1/3)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5360" y="1340768"/>
                <a:ext cx="11449272" cy="5256584"/>
              </a:xfrm>
            </p:spPr>
            <p:txBody>
              <a:bodyPr>
                <a:noAutofit/>
              </a:bodyPr>
              <a:lstStyle/>
              <a:p>
                <a:r>
                  <a:rPr lang="en-GB" sz="2300" dirty="0" smtClean="0"/>
                  <a:t>Darle mayor peso a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GL para el </a:t>
                </a:r>
                <a:r>
                  <a:rPr lang="en-GB" sz="2300" dirty="0" err="1" smtClean="0"/>
                  <a:t>trabajo</a:t>
                </a:r>
                <a:r>
                  <a:rPr lang="en-GB" sz="2300" dirty="0" smtClean="0"/>
                  <a:t> de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proyectos</a:t>
                </a:r>
                <a:r>
                  <a:rPr lang="en-GB" sz="2300" dirty="0" smtClean="0"/>
                  <a:t>, </a:t>
                </a:r>
                <a:r>
                  <a:rPr lang="en-GB" sz="2300" dirty="0" err="1" smtClean="0"/>
                  <a:t>pero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evaluando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su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viabilidad</a:t>
                </a:r>
                <a:r>
                  <a:rPr lang="en-GB" sz="2300" dirty="0" smtClean="0"/>
                  <a:t>.</a:t>
                </a:r>
              </a:p>
              <a:p>
                <a:r>
                  <a:rPr lang="en-GB" sz="2300" dirty="0" smtClean="0"/>
                  <a:t>Se </a:t>
                </a:r>
                <a:r>
                  <a:rPr lang="en-GB" sz="2300" dirty="0" err="1" smtClean="0"/>
                  <a:t>debe</a:t>
                </a:r>
                <a:r>
                  <a:rPr lang="en-GB" sz="2300" dirty="0" smtClean="0"/>
                  <a:t> de </a:t>
                </a:r>
                <a:r>
                  <a:rPr lang="en-GB" sz="2300" dirty="0" err="1" smtClean="0"/>
                  <a:t>tener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acompañamiento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técnico</a:t>
                </a:r>
                <a:r>
                  <a:rPr lang="en-GB" sz="2300" dirty="0" smtClean="0"/>
                  <a:t> del </a:t>
                </a:r>
                <a:r>
                  <a:rPr lang="en-GB" sz="2300" dirty="0" err="1" smtClean="0"/>
                  <a:t>nivel</a:t>
                </a:r>
                <a:r>
                  <a:rPr lang="en-GB" sz="2300" dirty="0" smtClean="0"/>
                  <a:t> central </a:t>
                </a:r>
                <a:r>
                  <a:rPr lang="en-GB" sz="2300" dirty="0" err="1" smtClean="0"/>
                  <a:t>en</a:t>
                </a:r>
                <a:r>
                  <a:rPr lang="en-GB" sz="2300" dirty="0" smtClean="0"/>
                  <a:t> lo que se </a:t>
                </a:r>
                <a:r>
                  <a:rPr lang="en-GB" sz="2300" dirty="0" err="1" smtClean="0"/>
                  <a:t>trabaja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en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territorios</a:t>
                </a:r>
                <a:r>
                  <a:rPr lang="en-GB" sz="2300" dirty="0" smtClean="0"/>
                  <a:t> (</a:t>
                </a:r>
                <a:r>
                  <a:rPr lang="en-GB" sz="2300" dirty="0" err="1" smtClean="0"/>
                  <a:t>mano</a:t>
                </a:r>
                <a:r>
                  <a:rPr lang="en-GB" sz="2300" dirty="0" smtClean="0"/>
                  <a:t> del </a:t>
                </a:r>
                <a:r>
                  <a:rPr lang="en-GB" sz="2300" dirty="0" err="1" smtClean="0"/>
                  <a:t>técnico</a:t>
                </a:r>
                <a:r>
                  <a:rPr lang="en-GB" sz="2300" dirty="0" smtClean="0"/>
                  <a:t>, </a:t>
                </a:r>
                <a:r>
                  <a:rPr lang="en-GB" sz="2300" dirty="0" err="1" smtClean="0"/>
                  <a:t>pero</a:t>
                </a:r>
                <a:r>
                  <a:rPr lang="en-GB" sz="2300" dirty="0" smtClean="0"/>
                  <a:t> no </a:t>
                </a:r>
                <a:r>
                  <a:rPr lang="en-GB" sz="2300" dirty="0" err="1" smtClean="0"/>
                  <a:t>institucional</a:t>
                </a:r>
                <a:r>
                  <a:rPr lang="en-GB" sz="2300" dirty="0" smtClean="0"/>
                  <a:t>).</a:t>
                </a:r>
              </a:p>
              <a:p>
                <a:r>
                  <a:rPr lang="en-GB" sz="2300" dirty="0" smtClean="0"/>
                  <a:t>Se </a:t>
                </a:r>
                <a:r>
                  <a:rPr lang="en-GB" sz="2300" dirty="0" err="1" smtClean="0"/>
                  <a:t>recomienda</a:t>
                </a:r>
                <a:r>
                  <a:rPr lang="en-GB" sz="2300" dirty="0" smtClean="0"/>
                  <a:t> que </a:t>
                </a:r>
                <a:r>
                  <a:rPr lang="en-GB" sz="2300" dirty="0" err="1" smtClean="0"/>
                  <a:t>exista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una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articulación</a:t>
                </a:r>
                <a:r>
                  <a:rPr lang="en-GB" sz="2300" dirty="0" smtClean="0"/>
                  <a:t> de </a:t>
                </a:r>
                <a14:m>
                  <m:oMath xmlns:m="http://schemas.openxmlformats.org/officeDocument/2006/math">
                    <m:r>
                      <a:rPr lang="en-GB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r>
                      <a:rPr lang="es-PE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GB" sz="2300" dirty="0" smtClean="0"/>
                  <a:t> (</a:t>
                </a:r>
                <a:r>
                  <a:rPr lang="en-GB" sz="2300" dirty="0" err="1" smtClean="0"/>
                  <a:t>ayuda</a:t>
                </a:r>
                <a:r>
                  <a:rPr lang="en-GB" sz="2300" dirty="0" smtClean="0"/>
                  <a:t> a la </a:t>
                </a:r>
                <a:r>
                  <a:rPr lang="en-GB" sz="2300" dirty="0" err="1" smtClean="0"/>
                  <a:t>retroalimentación</a:t>
                </a:r>
                <a:r>
                  <a:rPr lang="en-GB" sz="2300" dirty="0" smtClean="0"/>
                  <a:t>)</a:t>
                </a:r>
              </a:p>
              <a:p>
                <a:r>
                  <a:rPr lang="en-GB" sz="2300" dirty="0" err="1" smtClean="0"/>
                  <a:t>Generar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sinergias</a:t>
                </a:r>
                <a:r>
                  <a:rPr lang="en-GB" sz="2300" dirty="0" smtClean="0"/>
                  <a:t> entre GL para </a:t>
                </a:r>
                <a:r>
                  <a:rPr lang="en-GB" sz="2300" dirty="0" err="1" smtClean="0"/>
                  <a:t>asegurar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proyectos</a:t>
                </a:r>
                <a:r>
                  <a:rPr lang="en-GB" sz="2300" dirty="0" smtClean="0"/>
                  <a:t> que no </a:t>
                </a:r>
                <a:r>
                  <a:rPr lang="en-GB" sz="2300" dirty="0" err="1" smtClean="0"/>
                  <a:t>pueden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ser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financiados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individualmente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por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cada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municipio</a:t>
                </a:r>
                <a:r>
                  <a:rPr lang="en-GB" sz="2300" dirty="0" smtClean="0"/>
                  <a:t>.</a:t>
                </a:r>
              </a:p>
              <a:p>
                <a:r>
                  <a:rPr lang="en-GB" sz="2300" dirty="0" err="1" smtClean="0"/>
                  <a:t>Promover</a:t>
                </a:r>
                <a:r>
                  <a:rPr lang="en-GB" sz="2300" dirty="0" smtClean="0"/>
                  <a:t> y </a:t>
                </a:r>
                <a:r>
                  <a:rPr lang="en-GB" sz="2300" dirty="0" err="1" smtClean="0"/>
                  <a:t>apoyar</a:t>
                </a:r>
                <a:r>
                  <a:rPr lang="en-GB" sz="2300" dirty="0" smtClean="0"/>
                  <a:t> el </a:t>
                </a:r>
                <a:r>
                  <a:rPr lang="en-GB" sz="2300" dirty="0" err="1" smtClean="0"/>
                  <a:t>presupuesto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participativo</a:t>
                </a:r>
                <a:r>
                  <a:rPr lang="en-GB" sz="2300" dirty="0" smtClean="0"/>
                  <a:t>, </a:t>
                </a:r>
                <a:r>
                  <a:rPr lang="en-GB" sz="2300" dirty="0" err="1" smtClean="0"/>
                  <a:t>porque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ayuda</a:t>
                </a:r>
                <a:r>
                  <a:rPr lang="en-GB" sz="2300" dirty="0" smtClean="0"/>
                  <a:t> a </a:t>
                </a:r>
                <a:r>
                  <a:rPr lang="en-GB" sz="2300" dirty="0" err="1" smtClean="0"/>
                  <a:t>movilizar</a:t>
                </a:r>
                <a:r>
                  <a:rPr lang="en-GB" sz="2300" dirty="0" smtClean="0"/>
                  <a:t> a la </a:t>
                </a:r>
                <a:r>
                  <a:rPr lang="en-GB" sz="2300" dirty="0" err="1" smtClean="0"/>
                  <a:t>población</a:t>
                </a:r>
                <a:r>
                  <a:rPr lang="en-GB" sz="2300" dirty="0" smtClean="0"/>
                  <a:t> y </a:t>
                </a:r>
                <a:r>
                  <a:rPr lang="en-GB" sz="2300" dirty="0" err="1" smtClean="0"/>
                  <a:t>contribuye</a:t>
                </a:r>
                <a:r>
                  <a:rPr lang="en-GB" sz="2300" dirty="0" smtClean="0"/>
                  <a:t> con </a:t>
                </a:r>
                <a:r>
                  <a:rPr lang="en-GB" sz="2300" dirty="0" err="1" smtClean="0"/>
                  <a:t>tener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proyectos</a:t>
                </a:r>
                <a:r>
                  <a:rPr lang="en-GB" sz="2300" dirty="0" smtClean="0"/>
                  <a:t> a </a:t>
                </a:r>
                <a:r>
                  <a:rPr lang="en-GB" sz="2300" dirty="0" err="1" smtClean="0"/>
                  <a:t>demanda</a:t>
                </a:r>
                <a:r>
                  <a:rPr lang="en-GB" sz="2300" dirty="0" smtClean="0"/>
                  <a:t> (</a:t>
                </a:r>
                <a:r>
                  <a:rPr lang="en-GB" sz="2300" dirty="0" err="1" smtClean="0"/>
                  <a:t>contribuye</a:t>
                </a:r>
                <a:r>
                  <a:rPr lang="en-GB" sz="2300" dirty="0" smtClean="0"/>
                  <a:t> a </a:t>
                </a:r>
                <a:r>
                  <a:rPr lang="en-GB" sz="2300" dirty="0" err="1" smtClean="0"/>
                  <a:t>alimentar</a:t>
                </a:r>
                <a:r>
                  <a:rPr lang="en-GB" sz="2300" dirty="0" smtClean="0"/>
                  <a:t> la </a:t>
                </a:r>
                <a:r>
                  <a:rPr lang="en-GB" sz="2300" dirty="0" err="1" smtClean="0"/>
                  <a:t>autoestima</a:t>
                </a:r>
                <a:r>
                  <a:rPr lang="en-GB" sz="2300" dirty="0" smtClean="0"/>
                  <a:t>).</a:t>
                </a:r>
              </a:p>
              <a:p>
                <a:r>
                  <a:rPr lang="en-GB" sz="2300" dirty="0" err="1" smtClean="0"/>
                  <a:t>Empoderar</a:t>
                </a:r>
                <a:r>
                  <a:rPr lang="en-GB" sz="2300" dirty="0" smtClean="0"/>
                  <a:t> las </a:t>
                </a:r>
                <a:r>
                  <a:rPr lang="en-GB" sz="2300" dirty="0" err="1" smtClean="0"/>
                  <a:t>Gerencias</a:t>
                </a:r>
                <a:r>
                  <a:rPr lang="en-GB" sz="2300" dirty="0" smtClean="0"/>
                  <a:t> de </a:t>
                </a:r>
                <a:r>
                  <a:rPr lang="en-GB" sz="2300" dirty="0" err="1" smtClean="0"/>
                  <a:t>Desarrollo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Económico</a:t>
                </a:r>
                <a:r>
                  <a:rPr lang="en-GB" sz="2300" dirty="0" smtClean="0"/>
                  <a:t> de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GR. A </a:t>
                </a:r>
                <a:r>
                  <a:rPr lang="en-GB" sz="2300" dirty="0" err="1" smtClean="0"/>
                  <a:t>nivel</a:t>
                </a:r>
                <a:r>
                  <a:rPr lang="en-GB" sz="2300" dirty="0" smtClean="0"/>
                  <a:t> Local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desafíos</a:t>
                </a:r>
                <a:r>
                  <a:rPr lang="en-GB" sz="2300" dirty="0" smtClean="0"/>
                  <a:t> son </a:t>
                </a:r>
                <a:r>
                  <a:rPr lang="en-GB" sz="2300" dirty="0" err="1" smtClean="0"/>
                  <a:t>mayores</a:t>
                </a:r>
                <a:r>
                  <a:rPr lang="en-GB" sz="2300" dirty="0" smtClean="0"/>
                  <a:t>. </a:t>
                </a:r>
                <a:r>
                  <a:rPr lang="en-GB" sz="2300" dirty="0" err="1" smtClean="0"/>
                  <a:t>Por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esto</a:t>
                </a:r>
                <a:r>
                  <a:rPr lang="en-GB" sz="2300" dirty="0" smtClean="0"/>
                  <a:t>, se </a:t>
                </a:r>
                <a:r>
                  <a:rPr lang="en-GB" sz="2300" dirty="0" err="1" smtClean="0"/>
                  <a:t>debe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pensar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en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soluciones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alternativas</a:t>
                </a:r>
                <a:r>
                  <a:rPr lang="en-GB" sz="2300" dirty="0" smtClean="0"/>
                  <a:t> para la AT </a:t>
                </a:r>
                <a:r>
                  <a:rPr lang="en-GB" sz="2300" dirty="0" err="1" smtClean="0"/>
                  <a:t>complementaria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en</a:t>
                </a:r>
                <a:r>
                  <a:rPr lang="en-GB" sz="2300" dirty="0" smtClean="0"/>
                  <a:t> la </a:t>
                </a:r>
                <a:r>
                  <a:rPr lang="en-GB" sz="2300" dirty="0" err="1" smtClean="0"/>
                  <a:t>ejecución</a:t>
                </a:r>
                <a:r>
                  <a:rPr lang="en-GB" sz="2300" dirty="0" smtClean="0"/>
                  <a:t> de </a:t>
                </a:r>
                <a:r>
                  <a:rPr lang="en-GB" sz="2300" dirty="0" err="1" smtClean="0"/>
                  <a:t>los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proyectos</a:t>
                </a:r>
                <a:r>
                  <a:rPr lang="en-GB" sz="2300" dirty="0" smtClean="0"/>
                  <a:t> (¿ONGs?).</a:t>
                </a:r>
              </a:p>
              <a:p>
                <a:r>
                  <a:rPr lang="en-GB" sz="2300" dirty="0" err="1" smtClean="0"/>
                  <a:t>Replicar</a:t>
                </a:r>
                <a:r>
                  <a:rPr lang="en-GB" sz="2300" dirty="0" smtClean="0"/>
                  <a:t> las </a:t>
                </a:r>
                <a:r>
                  <a:rPr lang="en-GB" sz="2300" dirty="0" err="1" smtClean="0"/>
                  <a:t>experiencias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exitosas</a:t>
                </a:r>
                <a:r>
                  <a:rPr lang="en-GB" sz="2300" dirty="0" smtClean="0"/>
                  <a:t>, </a:t>
                </a:r>
                <a:r>
                  <a:rPr lang="en-GB" sz="2300" dirty="0" err="1" smtClean="0"/>
                  <a:t>donde</a:t>
                </a:r>
                <a:r>
                  <a:rPr lang="en-GB" sz="2300" dirty="0" smtClean="0"/>
                  <a:t> el Estado </a:t>
                </a:r>
                <a:r>
                  <a:rPr lang="en-GB" sz="2300" dirty="0" err="1" smtClean="0"/>
                  <a:t>debería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tener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como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obligación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estar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presente</a:t>
                </a:r>
                <a:r>
                  <a:rPr lang="en-GB" sz="2300" dirty="0" smtClean="0"/>
                  <a:t> para </a:t>
                </a:r>
                <a:r>
                  <a:rPr lang="en-GB" sz="2300" dirty="0" err="1" smtClean="0"/>
                  <a:t>asegurar</a:t>
                </a:r>
                <a:r>
                  <a:rPr lang="en-GB" sz="2300" dirty="0" smtClean="0"/>
                  <a:t> que </a:t>
                </a:r>
                <a:r>
                  <a:rPr lang="en-GB" sz="2300" dirty="0" err="1" smtClean="0"/>
                  <a:t>éstas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sean</a:t>
                </a:r>
                <a:r>
                  <a:rPr lang="en-GB" sz="2300" dirty="0" smtClean="0"/>
                  <a:t> </a:t>
                </a:r>
                <a:r>
                  <a:rPr lang="en-GB" sz="2300" dirty="0" err="1" smtClean="0"/>
                  <a:t>implementadas</a:t>
                </a:r>
                <a:r>
                  <a:rPr lang="en-GB" sz="2300" dirty="0" smtClean="0"/>
                  <a:t> (compromise de Estado/</a:t>
                </a:r>
                <a:r>
                  <a:rPr lang="en-GB" sz="2300" dirty="0" err="1" smtClean="0"/>
                  <a:t>Política</a:t>
                </a:r>
                <a:r>
                  <a:rPr lang="en-GB" sz="2300" dirty="0" smtClean="0"/>
                  <a:t>).</a:t>
                </a:r>
              </a:p>
              <a:p>
                <a:endParaRPr lang="en-GB" sz="23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360" y="1340768"/>
                <a:ext cx="11449272" cy="5256584"/>
              </a:xfrm>
              <a:blipFill>
                <a:blip r:embed="rId2"/>
                <a:stretch>
                  <a:fillRect l="-639" t="-92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4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E" sz="3100" b="1" dirty="0"/>
              <a:t/>
            </a:r>
            <a:br>
              <a:rPr lang="es-PE" sz="3100" b="1" dirty="0"/>
            </a:br>
            <a:r>
              <a:rPr lang="es-PE" sz="3100" b="1" dirty="0"/>
              <a:t>¿</a:t>
            </a:r>
            <a:r>
              <a:rPr lang="es-PE" sz="3100" b="1" dirty="0"/>
              <a:t>Cómo se podría retomar con más vigor el enfoque territorial en los proyectos financiados por el FIDA</a:t>
            </a:r>
            <a:r>
              <a:rPr lang="es-PE" sz="3100" b="1" dirty="0" smtClean="0"/>
              <a:t>? (2/3)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5184576"/>
          </a:xfrm>
        </p:spPr>
        <p:txBody>
          <a:bodyPr>
            <a:noAutofit/>
          </a:bodyPr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nueva</a:t>
            </a:r>
            <a:r>
              <a:rPr lang="en-GB" sz="2400" dirty="0" smtClean="0"/>
              <a:t> </a:t>
            </a:r>
            <a:r>
              <a:rPr lang="en-GB" sz="2400" dirty="0" err="1" smtClean="0"/>
              <a:t>ruralidad</a:t>
            </a:r>
            <a:r>
              <a:rPr lang="en-GB" sz="2400" dirty="0" smtClean="0"/>
              <a:t> (</a:t>
            </a:r>
            <a:r>
              <a:rPr lang="en-GB" sz="2400" dirty="0" err="1" smtClean="0"/>
              <a:t>actividades</a:t>
            </a:r>
            <a:r>
              <a:rPr lang="en-GB" sz="2400" dirty="0" smtClean="0"/>
              <a:t> </a:t>
            </a:r>
            <a:r>
              <a:rPr lang="en-GB" sz="2400" dirty="0" err="1" smtClean="0"/>
              <a:t>agrícolas</a:t>
            </a:r>
            <a:r>
              <a:rPr lang="en-GB" sz="2400" dirty="0" smtClean="0"/>
              <a:t> y no </a:t>
            </a:r>
            <a:r>
              <a:rPr lang="en-GB" sz="2400" dirty="0" err="1" smtClean="0"/>
              <a:t>agrícolas</a:t>
            </a:r>
            <a:r>
              <a:rPr lang="en-GB" sz="2400" dirty="0" smtClean="0"/>
              <a:t>) </a:t>
            </a:r>
            <a:r>
              <a:rPr lang="en-GB" sz="2400" dirty="0" err="1" smtClean="0"/>
              <a:t>deben</a:t>
            </a:r>
            <a:r>
              <a:rPr lang="en-GB" sz="2400" dirty="0" smtClean="0"/>
              <a:t> de </a:t>
            </a:r>
            <a:r>
              <a:rPr lang="en-GB" sz="2400" dirty="0" err="1" smtClean="0"/>
              <a:t>estas</a:t>
            </a:r>
            <a:r>
              <a:rPr lang="en-GB" sz="2400" dirty="0" smtClean="0"/>
              <a:t> </a:t>
            </a:r>
            <a:r>
              <a:rPr lang="en-GB" sz="2400" dirty="0" err="1" smtClean="0"/>
              <a:t>consideradas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el </a:t>
            </a:r>
            <a:r>
              <a:rPr lang="en-GB" sz="2400" dirty="0" err="1" smtClean="0"/>
              <a:t>enfoque</a:t>
            </a:r>
            <a:r>
              <a:rPr lang="en-GB" sz="2400" dirty="0" smtClean="0"/>
              <a:t> territorial. </a:t>
            </a:r>
            <a:r>
              <a:rPr lang="en-GB" sz="2400" dirty="0" err="1" smtClean="0"/>
              <a:t>Asimismo</a:t>
            </a:r>
            <a:r>
              <a:rPr lang="en-GB" sz="2400" dirty="0" smtClean="0"/>
              <a:t>, </a:t>
            </a:r>
            <a:r>
              <a:rPr lang="en-GB" sz="2400" dirty="0" err="1" smtClean="0"/>
              <a:t>tener</a:t>
            </a:r>
            <a:r>
              <a:rPr lang="en-GB" sz="2400" dirty="0" smtClean="0"/>
              <a:t> </a:t>
            </a:r>
            <a:r>
              <a:rPr lang="en-GB" sz="2400" dirty="0" err="1" smtClean="0"/>
              <a:t>una</a:t>
            </a:r>
            <a:r>
              <a:rPr lang="en-GB" sz="2400" dirty="0" smtClean="0"/>
              <a:t> </a:t>
            </a:r>
            <a:r>
              <a:rPr lang="en-GB" sz="2400" dirty="0" err="1" smtClean="0"/>
              <a:t>estrategia</a:t>
            </a:r>
            <a:r>
              <a:rPr lang="en-GB" sz="2400" dirty="0" smtClean="0"/>
              <a:t> </a:t>
            </a:r>
            <a:r>
              <a:rPr lang="en-GB" sz="2400" dirty="0" err="1" smtClean="0"/>
              <a:t>multisectorial</a:t>
            </a:r>
            <a:r>
              <a:rPr lang="en-GB" sz="2400" dirty="0" smtClean="0"/>
              <a:t> que </a:t>
            </a:r>
            <a:r>
              <a:rPr lang="en-GB" sz="2400" dirty="0" err="1" smtClean="0"/>
              <a:t>influye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la </a:t>
            </a:r>
            <a:r>
              <a:rPr lang="en-GB" sz="2400" dirty="0" err="1" smtClean="0"/>
              <a:t>población</a:t>
            </a:r>
            <a:r>
              <a:rPr lang="en-GB" sz="2400" dirty="0" smtClean="0"/>
              <a:t> </a:t>
            </a:r>
            <a:r>
              <a:rPr lang="en-GB" sz="2400" dirty="0" err="1" smtClean="0"/>
              <a:t>objetivo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¿</a:t>
            </a:r>
            <a:r>
              <a:rPr lang="en-GB" sz="2400" dirty="0" err="1" smtClean="0"/>
              <a:t>Cómo</a:t>
            </a:r>
            <a:r>
              <a:rPr lang="en-GB" sz="2400" dirty="0" smtClean="0"/>
              <a:t> </a:t>
            </a:r>
            <a:r>
              <a:rPr lang="en-GB" sz="2400" dirty="0" err="1" smtClean="0"/>
              <a:t>dejar</a:t>
            </a:r>
            <a:r>
              <a:rPr lang="en-GB" sz="2400" dirty="0" smtClean="0"/>
              <a:t> </a:t>
            </a:r>
            <a:r>
              <a:rPr lang="en-GB" sz="2400" dirty="0" err="1" smtClean="0"/>
              <a:t>claro</a:t>
            </a:r>
            <a:r>
              <a:rPr lang="en-GB" sz="2400" dirty="0" smtClean="0"/>
              <a:t> que las </a:t>
            </a:r>
            <a:r>
              <a:rPr lang="en-GB" sz="2400" dirty="0" err="1" smtClean="0"/>
              <a:t>experiencias</a:t>
            </a:r>
            <a:r>
              <a:rPr lang="en-GB" sz="2400" dirty="0" smtClean="0"/>
              <a:t> de FIDA </a:t>
            </a:r>
            <a:r>
              <a:rPr lang="en-GB" sz="2400" dirty="0" err="1" smtClean="0"/>
              <a:t>puedan</a:t>
            </a:r>
            <a:r>
              <a:rPr lang="en-GB" sz="2400" dirty="0" smtClean="0"/>
              <a:t> </a:t>
            </a:r>
            <a:r>
              <a:rPr lang="en-GB" sz="2400" dirty="0" err="1" smtClean="0"/>
              <a:t>servir</a:t>
            </a:r>
            <a:r>
              <a:rPr lang="en-GB" sz="2400" dirty="0" smtClean="0"/>
              <a:t> para </a:t>
            </a:r>
            <a:r>
              <a:rPr lang="en-GB" sz="2400" dirty="0" err="1" smtClean="0"/>
              <a:t>otras</a:t>
            </a:r>
            <a:r>
              <a:rPr lang="en-GB" sz="2400" dirty="0" smtClean="0"/>
              <a:t> </a:t>
            </a:r>
            <a:r>
              <a:rPr lang="en-GB" sz="2400" dirty="0" err="1" smtClean="0"/>
              <a:t>intervenciones</a:t>
            </a:r>
            <a:r>
              <a:rPr lang="en-GB" sz="2400" dirty="0" smtClean="0"/>
              <a:t>?</a:t>
            </a:r>
          </a:p>
          <a:p>
            <a:r>
              <a:rPr lang="en-GB" sz="2400" dirty="0" err="1" smtClean="0"/>
              <a:t>Sistematizar</a:t>
            </a:r>
            <a:r>
              <a:rPr lang="en-GB" sz="2400" dirty="0" smtClean="0"/>
              <a:t> las </a:t>
            </a:r>
            <a:r>
              <a:rPr lang="en-GB" sz="2400" dirty="0" err="1" smtClean="0"/>
              <a:t>experiencias</a:t>
            </a:r>
            <a:r>
              <a:rPr lang="en-GB" sz="2400" dirty="0" smtClean="0"/>
              <a:t> que </a:t>
            </a:r>
            <a:r>
              <a:rPr lang="en-GB" sz="2400" dirty="0" err="1" smtClean="0"/>
              <a:t>tuvieron</a:t>
            </a:r>
            <a:r>
              <a:rPr lang="en-GB" sz="2400" dirty="0" smtClean="0"/>
              <a:t> GL para </a:t>
            </a:r>
            <a:r>
              <a:rPr lang="en-GB" sz="2400" dirty="0" err="1" smtClean="0"/>
              <a:t>conseguir</a:t>
            </a:r>
            <a:r>
              <a:rPr lang="en-GB" sz="2400" dirty="0" smtClean="0"/>
              <a:t> </a:t>
            </a:r>
            <a:r>
              <a:rPr lang="en-GB" sz="2400" dirty="0" err="1" smtClean="0"/>
              <a:t>recursos</a:t>
            </a:r>
            <a:r>
              <a:rPr lang="en-GB" sz="2400" dirty="0" smtClean="0"/>
              <a:t> </a:t>
            </a:r>
            <a:r>
              <a:rPr lang="en-GB" sz="2400" dirty="0" err="1" smtClean="0"/>
              <a:t>adicionales</a:t>
            </a:r>
            <a:r>
              <a:rPr lang="en-GB" sz="2400" dirty="0" smtClean="0"/>
              <a:t> para el </a:t>
            </a:r>
            <a:r>
              <a:rPr lang="en-GB" sz="2400" dirty="0" err="1" smtClean="0"/>
              <a:t>desarrollo</a:t>
            </a:r>
            <a:r>
              <a:rPr lang="en-GB" sz="2400" dirty="0" smtClean="0"/>
              <a:t>, </a:t>
            </a:r>
            <a:r>
              <a:rPr lang="en-GB" sz="2400" dirty="0" err="1" smtClean="0"/>
              <a:t>luego</a:t>
            </a:r>
            <a:r>
              <a:rPr lang="en-GB" sz="2400" dirty="0" smtClean="0"/>
              <a:t> de </a:t>
            </a:r>
            <a:r>
              <a:rPr lang="en-GB" sz="2400" dirty="0" err="1" smtClean="0"/>
              <a:t>haber</a:t>
            </a:r>
            <a:r>
              <a:rPr lang="en-GB" sz="2400" dirty="0" smtClean="0"/>
              <a:t> </a:t>
            </a:r>
            <a:r>
              <a:rPr lang="en-GB" sz="2400" dirty="0" err="1" smtClean="0"/>
              <a:t>sido</a:t>
            </a:r>
            <a:r>
              <a:rPr lang="en-GB" sz="2400" dirty="0" smtClean="0"/>
              <a:t> </a:t>
            </a:r>
            <a:r>
              <a:rPr lang="en-GB" sz="2400" dirty="0" err="1" smtClean="0"/>
              <a:t>beneficiados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FIDA.</a:t>
            </a:r>
          </a:p>
          <a:p>
            <a:r>
              <a:rPr lang="en-GB" sz="2400" dirty="0" smtClean="0"/>
              <a:t>La </a:t>
            </a:r>
            <a:r>
              <a:rPr lang="en-GB" sz="2400" dirty="0" err="1" smtClean="0"/>
              <a:t>articulación</a:t>
            </a:r>
            <a:r>
              <a:rPr lang="en-GB" sz="2400" dirty="0" smtClean="0"/>
              <a:t> </a:t>
            </a:r>
            <a:r>
              <a:rPr lang="en-GB" sz="2400" dirty="0" err="1" smtClean="0"/>
              <a:t>está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las </a:t>
            </a:r>
            <a:r>
              <a:rPr lang="en-GB" sz="2400" dirty="0" err="1" smtClean="0"/>
              <a:t>primeras</a:t>
            </a:r>
            <a:r>
              <a:rPr lang="en-GB" sz="2400" dirty="0" smtClean="0"/>
              <a:t> </a:t>
            </a:r>
            <a:r>
              <a:rPr lang="en-GB" sz="2400" dirty="0" err="1" smtClean="0"/>
              <a:t>capas</a:t>
            </a:r>
            <a:r>
              <a:rPr lang="en-GB" sz="2400" dirty="0" smtClean="0"/>
              <a:t> de </a:t>
            </a:r>
            <a:r>
              <a:rPr lang="en-GB" sz="2400" dirty="0" err="1" smtClean="0"/>
              <a:t>responsabilidades</a:t>
            </a:r>
            <a:r>
              <a:rPr lang="en-GB" sz="2400" dirty="0" smtClean="0"/>
              <a:t> del Estado, </a:t>
            </a:r>
            <a:r>
              <a:rPr lang="en-GB" sz="2400" dirty="0" err="1" smtClean="0"/>
              <a:t>pero</a:t>
            </a:r>
            <a:r>
              <a:rPr lang="en-GB" sz="2400" dirty="0" smtClean="0"/>
              <a:t> no </a:t>
            </a:r>
            <a:r>
              <a:rPr lang="en-GB" sz="2400" dirty="0" err="1" smtClean="0"/>
              <a:t>existe</a:t>
            </a:r>
            <a:r>
              <a:rPr lang="en-GB" sz="2400" dirty="0" smtClean="0"/>
              <a:t> </a:t>
            </a:r>
            <a:r>
              <a:rPr lang="en-GB" sz="2400" dirty="0" err="1" smtClean="0"/>
              <a:t>coordinación</a:t>
            </a:r>
            <a:r>
              <a:rPr lang="en-GB" sz="2400" dirty="0" smtClean="0"/>
              <a:t> de las </a:t>
            </a:r>
            <a:r>
              <a:rPr lang="en-GB" sz="2400" dirty="0" err="1" smtClean="0"/>
              <a:t>intervencioes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los</a:t>
            </a:r>
            <a:r>
              <a:rPr lang="en-GB" sz="2400" dirty="0" smtClean="0"/>
              <a:t> </a:t>
            </a:r>
            <a:r>
              <a:rPr lang="en-GB" sz="2400" dirty="0" err="1" smtClean="0"/>
              <a:t>gobiernos</a:t>
            </a:r>
            <a:r>
              <a:rPr lang="en-GB" sz="2400" dirty="0" smtClean="0"/>
              <a:t> subnacionales. </a:t>
            </a:r>
            <a:r>
              <a:rPr lang="en-GB" sz="2400" dirty="0" err="1" smtClean="0"/>
              <a:t>Debería</a:t>
            </a:r>
            <a:r>
              <a:rPr lang="en-GB" sz="2400" dirty="0" smtClean="0"/>
              <a:t> de </a:t>
            </a:r>
            <a:r>
              <a:rPr lang="en-GB" sz="2400" dirty="0" err="1" smtClean="0"/>
              <a:t>comprometerse</a:t>
            </a:r>
            <a:r>
              <a:rPr lang="en-GB" sz="2400" dirty="0" smtClean="0"/>
              <a:t> al Estado a </a:t>
            </a:r>
            <a:r>
              <a:rPr lang="en-GB" sz="2400" dirty="0" err="1" smtClean="0"/>
              <a:t>mejorar</a:t>
            </a:r>
            <a:r>
              <a:rPr lang="en-GB" sz="2400" dirty="0" smtClean="0"/>
              <a:t> </a:t>
            </a:r>
            <a:r>
              <a:rPr lang="en-GB" sz="2400" dirty="0" err="1" smtClean="0"/>
              <a:t>su</a:t>
            </a:r>
            <a:r>
              <a:rPr lang="en-GB" sz="2400" dirty="0" smtClean="0"/>
              <a:t> </a:t>
            </a:r>
            <a:r>
              <a:rPr lang="en-GB" sz="2400" dirty="0" err="1" smtClean="0"/>
              <a:t>articulación</a:t>
            </a:r>
            <a:r>
              <a:rPr lang="en-GB" sz="2400" dirty="0" smtClean="0"/>
              <a:t> con </a:t>
            </a:r>
            <a:r>
              <a:rPr lang="en-GB" sz="2400" dirty="0" err="1" smtClean="0"/>
              <a:t>los</a:t>
            </a:r>
            <a:r>
              <a:rPr lang="en-GB" sz="2400" dirty="0" smtClean="0"/>
              <a:t> </a:t>
            </a:r>
            <a:r>
              <a:rPr lang="en-GB" sz="2400" dirty="0" err="1" smtClean="0"/>
              <a:t>gobiernos</a:t>
            </a:r>
            <a:r>
              <a:rPr lang="en-GB" sz="2400" dirty="0" smtClean="0"/>
              <a:t> subnacionales.</a:t>
            </a:r>
          </a:p>
          <a:p>
            <a:r>
              <a:rPr lang="en-GB" sz="2400" dirty="0" smtClean="0"/>
              <a:t>La </a:t>
            </a:r>
            <a:r>
              <a:rPr lang="en-GB" sz="2400" dirty="0" err="1" smtClean="0"/>
              <a:t>metodología</a:t>
            </a:r>
            <a:r>
              <a:rPr lang="en-GB" sz="2400" dirty="0" smtClean="0"/>
              <a:t> de </a:t>
            </a:r>
            <a:r>
              <a:rPr lang="en-GB" sz="2400" dirty="0" err="1" smtClean="0"/>
              <a:t>planeación</a:t>
            </a:r>
            <a:r>
              <a:rPr lang="en-GB" sz="2400" dirty="0" smtClean="0"/>
              <a:t>/</a:t>
            </a:r>
            <a:r>
              <a:rPr lang="en-GB" sz="2400" dirty="0" err="1" smtClean="0"/>
              <a:t>programación</a:t>
            </a:r>
            <a:r>
              <a:rPr lang="en-GB" sz="2400" dirty="0" smtClean="0"/>
              <a:t>/</a:t>
            </a:r>
            <a:r>
              <a:rPr lang="en-GB" sz="2400" dirty="0" err="1" smtClean="0"/>
              <a:t>presupuesto</a:t>
            </a:r>
            <a:r>
              <a:rPr lang="en-GB" sz="2400" dirty="0" smtClean="0"/>
              <a:t> no se </a:t>
            </a:r>
            <a:r>
              <a:rPr lang="en-GB" sz="2400" dirty="0" err="1" smtClean="0"/>
              <a:t>cumple</a:t>
            </a:r>
            <a:r>
              <a:rPr lang="en-GB" sz="2400" dirty="0" smtClean="0"/>
              <a:t> a </a:t>
            </a:r>
            <a:r>
              <a:rPr lang="en-GB" sz="2400" dirty="0" err="1" smtClean="0"/>
              <a:t>nivel</a:t>
            </a:r>
            <a:r>
              <a:rPr lang="en-GB" sz="2400" dirty="0" smtClean="0"/>
              <a:t> </a:t>
            </a:r>
            <a:r>
              <a:rPr lang="en-GB" sz="2400" dirty="0" err="1" smtClean="0"/>
              <a:t>nacional</a:t>
            </a:r>
            <a:r>
              <a:rPr lang="en-GB" sz="2400" dirty="0" smtClean="0"/>
              <a:t>, y con </a:t>
            </a:r>
            <a:r>
              <a:rPr lang="en-GB" sz="2400" dirty="0" err="1" smtClean="0"/>
              <a:t>frecuencia</a:t>
            </a:r>
            <a:r>
              <a:rPr lang="en-GB" sz="2400" dirty="0" smtClean="0"/>
              <a:t> se </a:t>
            </a:r>
            <a:r>
              <a:rPr lang="en-GB" sz="2400" dirty="0" err="1" smtClean="0"/>
              <a:t>superponen</a:t>
            </a:r>
            <a:r>
              <a:rPr lang="en-GB" sz="2400" dirty="0" smtClean="0"/>
              <a:t> las </a:t>
            </a:r>
            <a:r>
              <a:rPr lang="en-GB" sz="2400" dirty="0" err="1" smtClean="0"/>
              <a:t>acciones</a:t>
            </a:r>
            <a:r>
              <a:rPr lang="en-GB" sz="2400" dirty="0" smtClean="0"/>
              <a:t> del Estado.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err="1" smtClean="0">
                <a:sym typeface="Wingdings" panose="05000000000000000000" pitchFamily="2" charset="2"/>
              </a:rPr>
              <a:t>todos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los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funcionarios</a:t>
            </a:r>
            <a:r>
              <a:rPr lang="en-GB" sz="2400" dirty="0" smtClean="0">
                <a:sym typeface="Wingdings" panose="05000000000000000000" pitchFamily="2" charset="2"/>
              </a:rPr>
              <a:t> (</a:t>
            </a:r>
            <a:r>
              <a:rPr lang="en-GB" sz="2400" dirty="0" err="1" smtClean="0">
                <a:sym typeface="Wingdings" panose="05000000000000000000" pitchFamily="2" charset="2"/>
              </a:rPr>
              <a:t>Sectores</a:t>
            </a:r>
            <a:r>
              <a:rPr lang="en-GB" sz="2400" dirty="0" smtClean="0">
                <a:sym typeface="Wingdings" panose="05000000000000000000" pitchFamily="2" charset="2"/>
              </a:rPr>
              <a:t>) </a:t>
            </a:r>
            <a:r>
              <a:rPr lang="en-GB" sz="2400" dirty="0" err="1" smtClean="0">
                <a:sym typeface="Wingdings" panose="05000000000000000000" pitchFamily="2" charset="2"/>
              </a:rPr>
              <a:t>deben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ponerse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acuerdo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en</a:t>
            </a:r>
            <a:r>
              <a:rPr lang="en-GB" sz="2400" dirty="0" smtClean="0">
                <a:sym typeface="Wingdings" panose="05000000000000000000" pitchFamily="2" charset="2"/>
              </a:rPr>
              <a:t> la </a:t>
            </a:r>
            <a:r>
              <a:rPr lang="en-GB" sz="2400" dirty="0" err="1" smtClean="0">
                <a:sym typeface="Wingdings" panose="05000000000000000000" pitchFamily="2" charset="2"/>
              </a:rPr>
              <a:t>manera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cómo</a:t>
            </a:r>
            <a:r>
              <a:rPr lang="en-GB" sz="2400" dirty="0" smtClean="0">
                <a:sym typeface="Wingdings" panose="05000000000000000000" pitchFamily="2" charset="2"/>
              </a:rPr>
              <a:t> y </a:t>
            </a:r>
            <a:r>
              <a:rPr lang="en-GB" sz="2400" dirty="0" err="1" smtClean="0">
                <a:sym typeface="Wingdings" panose="05000000000000000000" pitchFamily="2" charset="2"/>
              </a:rPr>
              <a:t>cuándo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intervendrá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en</a:t>
            </a:r>
            <a:r>
              <a:rPr lang="en-GB" sz="2400" dirty="0" smtClean="0">
                <a:sym typeface="Wingdings" panose="05000000000000000000" pitchFamily="2" charset="2"/>
              </a:rPr>
              <a:t> un </a:t>
            </a:r>
            <a:r>
              <a:rPr lang="en-GB" sz="2400" dirty="0" err="1" smtClean="0">
                <a:sym typeface="Wingdings" panose="05000000000000000000" pitchFamily="2" charset="2"/>
              </a:rPr>
              <a:t>espacio</a:t>
            </a:r>
            <a:endParaRPr lang="en-GB" sz="2400" dirty="0">
              <a:sym typeface="Wingdings" panose="05000000000000000000" pitchFamily="2" charset="2"/>
            </a:endParaRP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752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E" sz="3100" b="1" dirty="0"/>
              <a:t/>
            </a:r>
            <a:br>
              <a:rPr lang="es-PE" sz="3100" b="1" dirty="0"/>
            </a:br>
            <a:r>
              <a:rPr lang="es-PE" sz="3100" b="1" dirty="0"/>
              <a:t>¿</a:t>
            </a:r>
            <a:r>
              <a:rPr lang="es-PE" sz="3100" b="1" dirty="0"/>
              <a:t>Cómo se podría retomar con más vigor el enfoque territorial en los proyectos financiados por el FIDA</a:t>
            </a:r>
            <a:r>
              <a:rPr lang="es-PE" sz="3100" b="1" dirty="0" smtClean="0"/>
              <a:t>? (3/3)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525963"/>
          </a:xfrm>
        </p:spPr>
        <p:txBody>
          <a:bodyPr>
            <a:noAutofit/>
          </a:bodyPr>
          <a:lstStyle/>
          <a:p>
            <a:r>
              <a:rPr lang="en-GB" sz="2400" dirty="0" err="1" smtClean="0">
                <a:sym typeface="Wingdings" panose="05000000000000000000" pitchFamily="2" charset="2"/>
              </a:rPr>
              <a:t>Sería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deseble</a:t>
            </a:r>
            <a:r>
              <a:rPr lang="en-GB" sz="2400" dirty="0" smtClean="0">
                <a:sym typeface="Wingdings" panose="05000000000000000000" pitchFamily="2" charset="2"/>
              </a:rPr>
              <a:t> que la </a:t>
            </a:r>
            <a:r>
              <a:rPr lang="en-GB" sz="2400" dirty="0" err="1" smtClean="0">
                <a:sym typeface="Wingdings" panose="05000000000000000000" pitchFamily="2" charset="2"/>
              </a:rPr>
              <a:t>cooperación</a:t>
            </a:r>
            <a:r>
              <a:rPr lang="en-GB" sz="2400" dirty="0" smtClean="0">
                <a:sym typeface="Wingdings" panose="05000000000000000000" pitchFamily="2" charset="2"/>
              </a:rPr>
              <a:t> participle </a:t>
            </a:r>
            <a:r>
              <a:rPr lang="en-GB" sz="2400" dirty="0" err="1" smtClean="0">
                <a:sym typeface="Wingdings" panose="05000000000000000000" pitchFamily="2" charset="2"/>
              </a:rPr>
              <a:t>en</a:t>
            </a:r>
            <a:r>
              <a:rPr lang="en-GB" sz="2400" dirty="0" smtClean="0">
                <a:sym typeface="Wingdings" panose="05000000000000000000" pitchFamily="2" charset="2"/>
              </a:rPr>
              <a:t> la </a:t>
            </a:r>
            <a:r>
              <a:rPr lang="en-GB" sz="2400" dirty="0" err="1" smtClean="0">
                <a:sym typeface="Wingdings" panose="05000000000000000000" pitchFamily="2" charset="2"/>
              </a:rPr>
              <a:t>toma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decisiones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GB" sz="2400" dirty="0" err="1" smtClean="0">
                <a:sym typeface="Wingdings" panose="05000000000000000000" pitchFamily="2" charset="2"/>
              </a:rPr>
              <a:t>Usar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mapas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gerreferenciados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proyectos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desarrollo</a:t>
            </a:r>
            <a:r>
              <a:rPr lang="en-GB" sz="2400" dirty="0" smtClean="0">
                <a:sym typeface="Wingdings" panose="05000000000000000000" pitchFamily="2" charset="2"/>
              </a:rPr>
              <a:t> (</a:t>
            </a:r>
            <a:r>
              <a:rPr lang="en-GB" sz="2400" dirty="0" err="1" smtClean="0">
                <a:sym typeface="Wingdings" panose="05000000000000000000" pitchFamily="2" charset="2"/>
              </a:rPr>
              <a:t>salud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educación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agricultura</a:t>
            </a:r>
            <a:r>
              <a:rPr lang="en-GB" sz="2400" dirty="0" smtClean="0">
                <a:sym typeface="Wingdings" panose="05000000000000000000" pitchFamily="2" charset="2"/>
              </a:rPr>
              <a:t>, </a:t>
            </a:r>
            <a:r>
              <a:rPr lang="en-GB" sz="2400" dirty="0" err="1" smtClean="0">
                <a:sym typeface="Wingdings" panose="05000000000000000000" pitchFamily="2" charset="2"/>
              </a:rPr>
              <a:t>etc</a:t>
            </a:r>
            <a:r>
              <a:rPr lang="en-GB" sz="2400" dirty="0" smtClean="0">
                <a:sym typeface="Wingdings" panose="05000000000000000000" pitchFamily="2" charset="2"/>
              </a:rPr>
              <a:t>) para </a:t>
            </a:r>
            <a:r>
              <a:rPr lang="en-GB" sz="2400" dirty="0" err="1" smtClean="0">
                <a:sym typeface="Wingdings" panose="05000000000000000000" pitchFamily="2" charset="2"/>
              </a:rPr>
              <a:t>priorizar</a:t>
            </a:r>
            <a:r>
              <a:rPr lang="en-GB" sz="2400" dirty="0" smtClean="0">
                <a:sym typeface="Wingdings" panose="05000000000000000000" pitchFamily="2" charset="2"/>
              </a:rPr>
              <a:t> zonas no </a:t>
            </a:r>
            <a:r>
              <a:rPr lang="en-GB" sz="2400" dirty="0" err="1" smtClean="0">
                <a:sym typeface="Wingdings" panose="05000000000000000000" pitchFamily="2" charset="2"/>
              </a:rPr>
              <a:t>intervenidas</a:t>
            </a:r>
            <a:r>
              <a:rPr lang="en-GB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GB" sz="2400" dirty="0" smtClean="0">
                <a:sym typeface="Wingdings" panose="05000000000000000000" pitchFamily="2" charset="2"/>
              </a:rPr>
              <a:t>No </a:t>
            </a:r>
            <a:r>
              <a:rPr lang="en-GB" sz="2400" dirty="0" err="1" smtClean="0">
                <a:sym typeface="Wingdings" panose="05000000000000000000" pitchFamily="2" charset="2"/>
              </a:rPr>
              <a:t>perder</a:t>
            </a:r>
            <a:r>
              <a:rPr lang="en-GB" sz="2400" dirty="0" smtClean="0">
                <a:sym typeface="Wingdings" panose="05000000000000000000" pitchFamily="2" charset="2"/>
              </a:rPr>
              <a:t> de vista la </a:t>
            </a:r>
            <a:r>
              <a:rPr lang="en-GB" sz="2400" dirty="0" err="1" smtClean="0">
                <a:sym typeface="Wingdings" panose="05000000000000000000" pitchFamily="2" charset="2"/>
              </a:rPr>
              <a:t>planificación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local, regional y </a:t>
            </a:r>
            <a:r>
              <a:rPr lang="en-GB" sz="2400" dirty="0" err="1" smtClean="0">
                <a:sym typeface="Wingdings" panose="05000000000000000000" pitchFamily="2" charset="2"/>
              </a:rPr>
              <a:t>nacional</a:t>
            </a:r>
            <a:r>
              <a:rPr lang="en-GB" sz="2400" dirty="0" smtClean="0">
                <a:sym typeface="Wingdings" panose="05000000000000000000" pitchFamily="2" charset="2"/>
              </a:rPr>
              <a:t>: conciliar las </a:t>
            </a:r>
            <a:r>
              <a:rPr lang="en-GB" sz="2400" dirty="0" err="1" smtClean="0">
                <a:sym typeface="Wingdings" panose="05000000000000000000" pitchFamily="2" charset="2"/>
              </a:rPr>
              <a:t>distintas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intervenciones</a:t>
            </a:r>
            <a:r>
              <a:rPr lang="en-GB" sz="2400" dirty="0" smtClean="0">
                <a:sym typeface="Wingdings" panose="05000000000000000000" pitchFamily="2" charset="2"/>
              </a:rPr>
              <a:t> que </a:t>
            </a:r>
            <a:r>
              <a:rPr lang="en-GB" sz="2400" dirty="0" err="1" smtClean="0">
                <a:sym typeface="Wingdings" panose="05000000000000000000" pitchFamily="2" charset="2"/>
              </a:rPr>
              <a:t>tiene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cada</a:t>
            </a:r>
            <a:r>
              <a:rPr lang="en-GB" sz="2400" dirty="0" smtClean="0">
                <a:sym typeface="Wingdings" panose="05000000000000000000" pitchFamily="2" charset="2"/>
              </a:rPr>
              <a:t> sector, para </a:t>
            </a:r>
            <a:r>
              <a:rPr lang="en-GB" sz="2400" dirty="0" err="1" smtClean="0">
                <a:sym typeface="Wingdings" panose="05000000000000000000" pitchFamily="2" charset="2"/>
              </a:rPr>
              <a:t>luego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ordenarlas</a:t>
            </a:r>
            <a:r>
              <a:rPr lang="en-GB" sz="2400" dirty="0" smtClean="0">
                <a:sym typeface="Wingdings" panose="05000000000000000000" pitchFamily="2" charset="2"/>
              </a:rPr>
              <a:t> con </a:t>
            </a:r>
            <a:r>
              <a:rPr lang="en-GB" sz="2400" dirty="0" err="1" smtClean="0">
                <a:sym typeface="Wingdings" panose="05000000000000000000" pitchFamily="2" charset="2"/>
              </a:rPr>
              <a:t>los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demás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sectores</a:t>
            </a:r>
            <a:r>
              <a:rPr lang="en-GB" sz="2400" dirty="0" smtClean="0">
                <a:sym typeface="Wingdings" panose="05000000000000000000" pitchFamily="2" charset="2"/>
              </a:rPr>
              <a:t>. FIDA </a:t>
            </a:r>
            <a:r>
              <a:rPr lang="en-GB" sz="2400" dirty="0" err="1" smtClean="0">
                <a:sym typeface="Wingdings" panose="05000000000000000000" pitchFamily="2" charset="2"/>
              </a:rPr>
              <a:t>podría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ayudar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en</a:t>
            </a:r>
            <a:r>
              <a:rPr lang="en-GB" sz="2400" dirty="0" smtClean="0">
                <a:sym typeface="Wingdings" panose="05000000000000000000" pitchFamily="2" charset="2"/>
              </a:rPr>
              <a:t> el </a:t>
            </a:r>
            <a:r>
              <a:rPr lang="en-GB" sz="2400" dirty="0" err="1" smtClean="0">
                <a:sym typeface="Wingdings" panose="05000000000000000000" pitchFamily="2" charset="2"/>
              </a:rPr>
              <a:t>asesoramiento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técnico</a:t>
            </a:r>
            <a:r>
              <a:rPr lang="en-GB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GB" sz="2400" dirty="0" err="1" smtClean="0">
                <a:sym typeface="Wingdings" panose="05000000000000000000" pitchFamily="2" charset="2"/>
              </a:rPr>
              <a:t>Revalorar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los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consejos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directivos</a:t>
            </a:r>
            <a:r>
              <a:rPr lang="en-GB" sz="2400" dirty="0" smtClean="0">
                <a:sym typeface="Wingdings" panose="05000000000000000000" pitchFamily="2" charset="2"/>
              </a:rPr>
              <a:t> que </a:t>
            </a:r>
            <a:r>
              <a:rPr lang="en-GB" sz="2400" dirty="0" err="1" smtClean="0">
                <a:sym typeface="Wingdings" panose="05000000000000000000" pitchFamily="2" charset="2"/>
              </a:rPr>
              <a:t>representan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los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proyectos</a:t>
            </a:r>
            <a:r>
              <a:rPr lang="en-GB" sz="2400" dirty="0" smtClean="0">
                <a:sym typeface="Wingdings" panose="05000000000000000000" pitchFamily="2" charset="2"/>
              </a:rPr>
              <a:t>. </a:t>
            </a:r>
            <a:r>
              <a:rPr lang="en-GB" sz="2400" dirty="0" err="1" smtClean="0">
                <a:sym typeface="Wingdings" panose="05000000000000000000" pitchFamily="2" charset="2"/>
              </a:rPr>
              <a:t>Éstos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tienen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representantes</a:t>
            </a:r>
            <a:r>
              <a:rPr lang="en-GB" sz="2400" dirty="0" smtClean="0">
                <a:sym typeface="Wingdings" panose="05000000000000000000" pitchFamily="2" charset="2"/>
              </a:rPr>
              <a:t> de la </a:t>
            </a:r>
            <a:r>
              <a:rPr lang="en-GB" sz="2400" dirty="0" err="1" smtClean="0">
                <a:sym typeface="Wingdings" panose="05000000000000000000" pitchFamily="2" charset="2"/>
              </a:rPr>
              <a:t>población</a:t>
            </a:r>
            <a:r>
              <a:rPr lang="en-GB" sz="2400" dirty="0" smtClean="0">
                <a:sym typeface="Wingdings" panose="05000000000000000000" pitchFamily="2" charset="2"/>
              </a:rPr>
              <a:t> y del Estado.</a:t>
            </a:r>
          </a:p>
          <a:p>
            <a:r>
              <a:rPr lang="en-GB" sz="2400" dirty="0" smtClean="0">
                <a:sym typeface="Wingdings" panose="05000000000000000000" pitchFamily="2" charset="2"/>
              </a:rPr>
              <a:t>A </a:t>
            </a:r>
            <a:r>
              <a:rPr lang="en-GB" sz="2400" dirty="0" err="1" smtClean="0">
                <a:sym typeface="Wingdings" panose="05000000000000000000" pitchFamily="2" charset="2"/>
              </a:rPr>
              <a:t>falta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institucionalidad</a:t>
            </a:r>
            <a:r>
              <a:rPr lang="en-GB" sz="2400" dirty="0" smtClean="0">
                <a:sym typeface="Wingdings" panose="05000000000000000000" pitchFamily="2" charset="2"/>
              </a:rPr>
              <a:t> (</a:t>
            </a:r>
            <a:r>
              <a:rPr lang="en-GB" sz="2400" dirty="0" err="1" smtClean="0">
                <a:sym typeface="Wingdings" panose="05000000000000000000" pitchFamily="2" charset="2"/>
              </a:rPr>
              <a:t>cambios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presidenciales</a:t>
            </a:r>
            <a:r>
              <a:rPr lang="en-GB" sz="2400" dirty="0" smtClean="0">
                <a:sym typeface="Wingdings" panose="05000000000000000000" pitchFamily="2" charset="2"/>
              </a:rPr>
              <a:t>), </a:t>
            </a:r>
            <a:r>
              <a:rPr lang="en-GB" sz="2400" dirty="0" err="1" smtClean="0">
                <a:sym typeface="Wingdings" panose="05000000000000000000" pitchFamily="2" charset="2"/>
              </a:rPr>
              <a:t>debería</a:t>
            </a:r>
            <a:r>
              <a:rPr lang="en-GB" sz="2400" dirty="0" smtClean="0">
                <a:sym typeface="Wingdings" panose="05000000000000000000" pitchFamily="2" charset="2"/>
              </a:rPr>
              <a:t> de </a:t>
            </a:r>
            <a:r>
              <a:rPr lang="en-GB" sz="2400" dirty="0" err="1" smtClean="0">
                <a:sym typeface="Wingdings" panose="05000000000000000000" pitchFamily="2" charset="2"/>
              </a:rPr>
              <a:t>usarse</a:t>
            </a:r>
            <a:r>
              <a:rPr lang="en-GB" sz="2400" dirty="0" smtClean="0">
                <a:sym typeface="Wingdings" panose="05000000000000000000" pitchFamily="2" charset="2"/>
              </a:rPr>
              <a:t> lo </a:t>
            </a:r>
            <a:r>
              <a:rPr lang="en-GB" sz="2400" dirty="0" err="1" smtClean="0">
                <a:sym typeface="Wingdings" panose="05000000000000000000" pitchFamily="2" charset="2"/>
              </a:rPr>
              <a:t>establecido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en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los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convenios</a:t>
            </a:r>
            <a:r>
              <a:rPr lang="en-GB" sz="2400" dirty="0" smtClean="0">
                <a:sym typeface="Wingdings" panose="05000000000000000000" pitchFamily="2" charset="2"/>
              </a:rPr>
              <a:t> entre FIDA y el Estado </a:t>
            </a:r>
            <a:r>
              <a:rPr lang="en-GB" sz="2400" dirty="0" err="1" smtClean="0">
                <a:sym typeface="Wingdings" panose="05000000000000000000" pitchFamily="2" charset="2"/>
              </a:rPr>
              <a:t>peruano</a:t>
            </a:r>
            <a:r>
              <a:rPr lang="en-GB" sz="2400" dirty="0" smtClean="0">
                <a:sym typeface="Wingdings" panose="05000000000000000000" pitchFamily="2" charset="2"/>
              </a:rPr>
              <a:t> para </a:t>
            </a:r>
            <a:r>
              <a:rPr lang="en-GB" sz="2400" dirty="0" err="1" smtClean="0">
                <a:sym typeface="Wingdings" panose="05000000000000000000" pitchFamily="2" charset="2"/>
              </a:rPr>
              <a:t>asegurar</a:t>
            </a:r>
            <a:r>
              <a:rPr lang="en-GB" sz="2400" dirty="0" smtClean="0">
                <a:sym typeface="Wingdings" panose="05000000000000000000" pitchFamily="2" charset="2"/>
              </a:rPr>
              <a:t> la </a:t>
            </a:r>
            <a:r>
              <a:rPr lang="en-GB" sz="2400" dirty="0" err="1" smtClean="0">
                <a:sym typeface="Wingdings" panose="05000000000000000000" pitchFamily="2" charset="2"/>
              </a:rPr>
              <a:t>sostenebilidad</a:t>
            </a:r>
            <a:r>
              <a:rPr lang="en-GB" sz="24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GB" sz="2400" dirty="0" err="1" smtClean="0">
                <a:sym typeface="Wingdings" panose="05000000000000000000" pitchFamily="2" charset="2"/>
              </a:rPr>
              <a:t>Usar</a:t>
            </a:r>
            <a:r>
              <a:rPr lang="en-GB" sz="2400" dirty="0" smtClean="0">
                <a:sym typeface="Wingdings" panose="05000000000000000000" pitchFamily="2" charset="2"/>
              </a:rPr>
              <a:t> el </a:t>
            </a:r>
            <a:r>
              <a:rPr lang="en-GB" sz="2400" dirty="0" err="1" smtClean="0">
                <a:sym typeface="Wingdings" panose="05000000000000000000" pitchFamily="2" charset="2"/>
              </a:rPr>
              <a:t>Núcleo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  <a:r>
              <a:rPr lang="en-GB" sz="2400" dirty="0" err="1" smtClean="0">
                <a:sym typeface="Wingdings" panose="05000000000000000000" pitchFamily="2" charset="2"/>
              </a:rPr>
              <a:t>Ejecutor</a:t>
            </a:r>
            <a:r>
              <a:rPr lang="en-GB" sz="2400" smtClean="0">
                <a:sym typeface="Wingdings" panose="05000000000000000000" pitchFamily="2" charset="2"/>
              </a:rPr>
              <a:t> Central (NEC)</a:t>
            </a:r>
            <a:endParaRPr lang="en-GB" sz="2400" dirty="0" smtClean="0">
              <a:sym typeface="Wingdings" panose="05000000000000000000" pitchFamily="2" charset="2"/>
            </a:endParaRP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04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943</Words>
  <Application>Microsoft Office PowerPoint</Application>
  <PresentationFormat>Panorámica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Wingdings</vt:lpstr>
      <vt:lpstr>Office Theme</vt:lpstr>
      <vt:lpstr>Presentación de PowerPoint</vt:lpstr>
      <vt:lpstr> ¿Qué experiencias de proyectos con enfoque territorial se conocen en el Perú y países similares? </vt:lpstr>
      <vt:lpstr> ¿Qué aprendizajes hemos obtenido en el desarrollo del enfoque territorial?¿Cuáles son las ventajas y desventajas de un enfoque territorial en los proyectos de desarrollo rural? </vt:lpstr>
      <vt:lpstr> ¿Qué aprendizajes hemos obtenido en el desarrollo del enfoque territorial?¿Cuáles son las ventajas y desventajas de un enfoque territorial en los proyectos de desarrollo rural? </vt:lpstr>
      <vt:lpstr> ¿Qué aprendizajes hemos obtenido en el desarrollo del enfoque territorial?¿Cuáles son las ventajas y desventajas de un enfoque territorial en los proyectos de desarrollo rural? </vt:lpstr>
      <vt:lpstr> ¿Qué aprendizajes hemos obtenido en el desarrollo del enfoque territorial?¿Cuáles son las ventajas y desventajas de un enfoque territorial en los proyectos de desarrollo rural? </vt:lpstr>
      <vt:lpstr> ¿Cómo se podría retomar con más vigor el enfoque territorial en los proyectos financiados por el FIDA? (1/3) </vt:lpstr>
      <vt:lpstr> ¿Cómo se podría retomar con más vigor el enfoque territorial en los proyectos financiados por el FIDA? (2/3) </vt:lpstr>
      <vt:lpstr> ¿Cómo se podría retomar con más vigor el enfoque territorial en los proyectos financiados por el FIDA? (3/3) </vt:lpstr>
    </vt:vector>
  </TitlesOfParts>
  <Company>IFAD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 Tejedor, Yolanda</dc:creator>
  <cp:lastModifiedBy>Elmer Lionel Guerrero Y.</cp:lastModifiedBy>
  <cp:revision>61</cp:revision>
  <dcterms:created xsi:type="dcterms:W3CDTF">2018-02-03T23:36:42Z</dcterms:created>
  <dcterms:modified xsi:type="dcterms:W3CDTF">2018-02-06T20:34:03Z</dcterms:modified>
</cp:coreProperties>
</file>