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5"/>
  </p:sldMasterIdLst>
  <p:notesMasterIdLst>
    <p:notesMasterId r:id="rId14"/>
  </p:notesMasterIdLst>
  <p:handoutMasterIdLst>
    <p:handoutMasterId r:id="rId15"/>
  </p:handoutMasterIdLst>
  <p:sldIdLst>
    <p:sldId id="260" r:id="rId6"/>
    <p:sldId id="263" r:id="rId7"/>
    <p:sldId id="269" r:id="rId8"/>
    <p:sldId id="264" r:id="rId9"/>
    <p:sldId id="270" r:id="rId10"/>
    <p:sldId id="265" r:id="rId11"/>
    <p:sldId id="266" r:id="rId12"/>
    <p:sldId id="267" r:id="rId13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660066"/>
    <a:srgbClr val="B3A1C7"/>
    <a:srgbClr val="CAC1FD"/>
    <a:srgbClr val="0E326F"/>
    <a:srgbClr val="760D45"/>
    <a:srgbClr val="AC1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629" autoAdjust="0"/>
  </p:normalViewPr>
  <p:slideViewPr>
    <p:cSldViewPr>
      <p:cViewPr>
        <p:scale>
          <a:sx n="100" d="100"/>
          <a:sy n="100" d="100"/>
        </p:scale>
        <p:origin x="-204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BF8E-ED35-4478-8BDC-F3B49C584127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5ED5-A873-49A3-A325-44947882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9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7ACF-974A-4161-B14D-12E8A6B11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718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77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987824" y="6021288"/>
            <a:ext cx="259228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7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93341E-6242-44B1-88B9-954D2DD7300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320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52120" y="61267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980056"/>
            <a:ext cx="2376264" cy="6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jpeg"/><Relationship Id="rId3" Type="http://schemas.openxmlformats.org/officeDocument/2006/relationships/image" Target="../media/image5.jp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32" Type="http://schemas.openxmlformats.org/officeDocument/2006/relationships/image" Target="../media/image34.jp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28" Type="http://schemas.openxmlformats.org/officeDocument/2006/relationships/image" Target="../media/image30.jp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jpg"/><Relationship Id="rId35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2"/>
          </p:nvPr>
        </p:nvSpPr>
        <p:spPr>
          <a:xfrm>
            <a:off x="539552" y="3836664"/>
            <a:ext cx="8352928" cy="2112615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 for Evaluation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Société Luxembourgeoise d’évaluation et de prospective</a:t>
            </a:r>
            <a:endParaRPr lang="en-US" alt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r>
              <a:rPr lang="en-US" altLang="en-US" sz="1800" b="1" dirty="0" smtClean="0"/>
              <a:t>Oscar </a:t>
            </a:r>
            <a:r>
              <a:rPr lang="en-US" altLang="en-US" sz="1800" b="1" dirty="0"/>
              <a:t>A. Garcia</a:t>
            </a:r>
          </a:p>
          <a:p>
            <a:r>
              <a:rPr lang="en-US" altLang="en-US" sz="1800" dirty="0"/>
              <a:t>Director</a:t>
            </a:r>
          </a:p>
          <a:p>
            <a:r>
              <a:rPr lang="en-US" altLang="en-US" sz="1800" dirty="0"/>
              <a:t>Independent Office of Evaluation IFAD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7628384" cy="2304256"/>
          </a:xfrm>
        </p:spPr>
        <p:txBody>
          <a:bodyPr/>
          <a:lstStyle/>
          <a:p>
            <a:endParaRPr lang="en-GB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 descr="C:\Users\p.kotturi\Dropbox\Luxembourg Evaluation Society\ECG Cover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9" b="24029"/>
          <a:stretch>
            <a:fillRect/>
          </a:stretch>
        </p:blipFill>
        <p:spPr bwMode="auto">
          <a:xfrm>
            <a:off x="1187625" y="0"/>
            <a:ext cx="795637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1945463"/>
            <a:ext cx="8065715" cy="306458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industrial revolution</a:t>
            </a:r>
          </a:p>
          <a:p>
            <a:pPr>
              <a:spcBef>
                <a:spcPts val="1200"/>
              </a:spcBef>
            </a:pPr>
            <a:r>
              <a:rPr lang="en-GB" dirty="0"/>
              <a:t>Demographic explosion</a:t>
            </a:r>
          </a:p>
          <a:p>
            <a:pPr>
              <a:spcBef>
                <a:spcPts val="1200"/>
              </a:spcBef>
            </a:pPr>
            <a:r>
              <a:rPr lang="en-GB" dirty="0"/>
              <a:t>Climate change</a:t>
            </a:r>
          </a:p>
          <a:p>
            <a:pPr>
              <a:spcBef>
                <a:spcPts val="1200"/>
              </a:spcBef>
            </a:pPr>
            <a:r>
              <a:rPr lang="en-GB" dirty="0"/>
              <a:t>Increasing disparities</a:t>
            </a:r>
          </a:p>
          <a:p>
            <a:pPr>
              <a:spcBef>
                <a:spcPts val="1200"/>
              </a:spcBef>
            </a:pPr>
            <a:r>
              <a:rPr lang="en-GB" dirty="0"/>
              <a:t>SDGs: people, planet, prosperity, peace, partnerships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67944" y="6309320"/>
            <a:ext cx="2133600" cy="365125"/>
          </a:xfrm>
        </p:spPr>
        <p:txBody>
          <a:bodyPr/>
          <a:lstStyle/>
          <a:p>
            <a:fld id="{C593341E-6242-44B1-88B9-954D2DD7300B}" type="slidenum">
              <a:rPr lang="en-GB" altLang="en-US" sz="1400" smtClean="0"/>
              <a:pPr/>
              <a:t>2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532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C:\Users\m.arljung\Pictures\Organizations\Save the 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69" y="4139620"/>
            <a:ext cx="896095" cy="8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000" y="1543472"/>
            <a:ext cx="4742360" cy="818260"/>
          </a:xfrm>
        </p:spPr>
        <p:txBody>
          <a:bodyPr numCol="1"/>
          <a:lstStyle/>
          <a:p>
            <a:pPr marL="0" indent="0" algn="ctr">
              <a:buNone/>
            </a:pPr>
            <a:r>
              <a:rPr lang="en-GB" sz="1800" dirty="0" smtClean="0"/>
              <a:t>200 participants, including UNEG, ECG, private sector, </a:t>
            </a:r>
            <a:r>
              <a:rPr lang="en-GB" sz="1800" dirty="0"/>
              <a:t>academic </a:t>
            </a:r>
            <a:r>
              <a:rPr lang="en-GB" sz="1800" dirty="0" smtClean="0"/>
              <a:t>institutions, NGOs, think tanks </a:t>
            </a:r>
            <a:r>
              <a:rPr lang="en-GB" sz="1800" dirty="0"/>
              <a:t>and </a:t>
            </a:r>
            <a:r>
              <a:rPr lang="en-GB" sz="1800" dirty="0" smtClean="0"/>
              <a:t>national-level counterparts </a:t>
            </a:r>
          </a:p>
          <a:p>
            <a:pPr marL="0" indent="0" algn="ctr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6" y="1412776"/>
            <a:ext cx="2777102" cy="1863582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7120" y="423714"/>
            <a:ext cx="8135938" cy="936104"/>
          </a:xfrm>
        </p:spPr>
        <p:txBody>
          <a:bodyPr/>
          <a:lstStyle/>
          <a:p>
            <a:r>
              <a:rPr lang="en-GB" dirty="0"/>
              <a:t>ICT4Eval Conference 6 – 7 June 2017</a:t>
            </a:r>
          </a:p>
          <a:p>
            <a:endParaRPr lang="en-GB" dirty="0"/>
          </a:p>
        </p:txBody>
      </p:sp>
      <p:pic>
        <p:nvPicPr>
          <p:cNvPr id="1026" name="Picture 2" descr="C:\Users\m.arljung\Pictures\Logos\Ak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98" y="5841354"/>
            <a:ext cx="1059608" cy="3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.arljung\Pictures\Logos\aptiva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" y="5001581"/>
            <a:ext cx="851743" cy="2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.arljung\Pictures\Logos\Development Gatewa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78" y="5764649"/>
            <a:ext cx="1196315" cy="5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.arljung\Pictures\Logos\Dobility (SurveyCTO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7" y="4456459"/>
            <a:ext cx="1053477" cy="26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.arljung\Pictures\Logos\Dobili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92" y="5035715"/>
            <a:ext cx="1013586" cy="36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.arljung\Pictures\Logos\Echo Mobil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78" y="3542372"/>
            <a:ext cx="615954" cy="6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.arljung\Pictures\Logos\Energypedi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2" y="3554059"/>
            <a:ext cx="623625" cy="7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.arljung\Pictures\Logos\Gnuucoo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02" y="5133861"/>
            <a:ext cx="543725" cy="5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.arljung\Pictures\Logos\ReliefApplications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32" y="3726890"/>
            <a:ext cx="661034" cy="2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.arljung\Pictures\Logos\Technoserv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57" y="5424679"/>
            <a:ext cx="992722" cy="4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.arljung\Pictures\Logos\Texifte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23" y="5598680"/>
            <a:ext cx="1125746" cy="2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m.arljung\Pictures\Logos\Tropical Health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23" y="4390153"/>
            <a:ext cx="1027204" cy="39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.arljung\Pictures\Logos\Veco International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54" y="3661906"/>
            <a:ext cx="1046977" cy="4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.arljung\Pictures\Organizations\FA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86" y="2596804"/>
            <a:ext cx="1144157" cy="7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m.arljung\Pictures\Organizations\3i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83" y="3622438"/>
            <a:ext cx="957546" cy="48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m.arljung\Pictures\Organizations\DEval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45" y="4398163"/>
            <a:ext cx="1058180" cy="4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m.arljung\Pictures\Organizations\GEF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67" y="5119211"/>
            <a:ext cx="1707562" cy="4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m.arljung\Pictures\Organizations\ICC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56" y="5741144"/>
            <a:ext cx="1116414" cy="5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m.arljung\Pictures\Organizations\Open-it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24" y="5138097"/>
            <a:ext cx="1169342" cy="4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m.arljung\Pictures\Organizations\Oxfam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35" y="4251849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m.arljung\Pictures\Organizations\Oxford policy managemen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94" y="5094095"/>
            <a:ext cx="1325810" cy="6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m.arljung\Pictures\Organizations\Publish What You Fund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20" y="4377584"/>
            <a:ext cx="815201" cy="8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m.arljung\Pictures\Organizations\Stanford Universityjpg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66" y="4406152"/>
            <a:ext cx="1188764" cy="5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m.arljung\Pictures\Organizations\WFP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81" y="2557578"/>
            <a:ext cx="822307" cy="82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55" y="5808294"/>
            <a:ext cx="1644774" cy="520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6"/>
          <a:stretch/>
        </p:blipFill>
        <p:spPr>
          <a:xfrm>
            <a:off x="3614768" y="2587539"/>
            <a:ext cx="1253997" cy="623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71" y="2622734"/>
            <a:ext cx="1229510" cy="691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96" y="3509746"/>
            <a:ext cx="794230" cy="681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82" y="3471132"/>
            <a:ext cx="1188965" cy="839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76" y="3542372"/>
            <a:ext cx="565958" cy="668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80" y="4386643"/>
            <a:ext cx="581091" cy="5570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8" y="2658219"/>
            <a:ext cx="770064" cy="709781"/>
          </a:xfrm>
          <a:prstGeom prst="rect">
            <a:avLst/>
          </a:prstGeom>
        </p:spPr>
      </p:pic>
      <p:sp>
        <p:nvSpPr>
          <p:cNvPr id="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06794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C593341E-6242-44B1-88B9-954D2DD7300B}" type="slidenum">
              <a:rPr lang="en-GB" altLang="en-US" sz="1400" smtClean="0"/>
              <a:pPr/>
              <a:t>3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238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SDGs and Challenges for evaluators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1636186"/>
            <a:ext cx="8065715" cy="37560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145 out of 232 </a:t>
            </a:r>
            <a:r>
              <a:rPr lang="en-GB" sz="2400" dirty="0"/>
              <a:t>indicators of SDGs cannot be </a:t>
            </a:r>
            <a:r>
              <a:rPr lang="en-GB" sz="2400" dirty="0" smtClean="0"/>
              <a:t>measured as of today (UNDP Guidance note, September 2017)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What </a:t>
            </a:r>
            <a:r>
              <a:rPr lang="en-GB" sz="2400" dirty="0"/>
              <a:t>can be measured </a:t>
            </a:r>
            <a:r>
              <a:rPr lang="en-GB" sz="2400" dirty="0" smtClean="0"/>
              <a:t>is a result </a:t>
            </a:r>
            <a:r>
              <a:rPr lang="en-GB" sz="2400" dirty="0"/>
              <a:t>traditional </a:t>
            </a:r>
            <a:r>
              <a:rPr lang="en-GB" sz="2400" dirty="0" smtClean="0"/>
              <a:t>approaches to:</a:t>
            </a:r>
            <a:endParaRPr lang="en-GB" sz="2400" dirty="0"/>
          </a:p>
          <a:p>
            <a:pPr lvl="1"/>
            <a:r>
              <a:rPr lang="en-GB" sz="2400" dirty="0"/>
              <a:t>Data collection</a:t>
            </a:r>
          </a:p>
          <a:p>
            <a:pPr lvl="1"/>
            <a:r>
              <a:rPr lang="en-GB" sz="2400" dirty="0"/>
              <a:t>Data analysis</a:t>
            </a:r>
          </a:p>
          <a:p>
            <a:pPr lvl="1"/>
            <a:r>
              <a:rPr lang="en-GB" sz="2400" dirty="0"/>
              <a:t>Dissemination of evaluation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67944" y="6381328"/>
            <a:ext cx="2133600" cy="365125"/>
          </a:xfrm>
        </p:spPr>
        <p:txBody>
          <a:bodyPr/>
          <a:lstStyle/>
          <a:p>
            <a:fld id="{C593341E-6242-44B1-88B9-954D2DD7300B}" type="slidenum">
              <a:rPr lang="en-GB" altLang="en-US" sz="1400" smtClean="0"/>
              <a:pPr/>
              <a:t>4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19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Technology and new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1704974"/>
            <a:ext cx="8065715" cy="4449653"/>
          </a:xfrm>
        </p:spPr>
        <p:txBody>
          <a:bodyPr/>
          <a:lstStyle/>
          <a:p>
            <a:r>
              <a:rPr lang="en-GB" dirty="0" smtClean="0"/>
              <a:t>Newer avenues and sources of data – e.g. Remote sensing</a:t>
            </a:r>
          </a:p>
          <a:p>
            <a:endParaRPr lang="en-GB" dirty="0" smtClean="0"/>
          </a:p>
          <a:p>
            <a:r>
              <a:rPr lang="en-GB" dirty="0" smtClean="0"/>
              <a:t>Better analysis of existing data – e.g. Machine learning and big data analytics</a:t>
            </a:r>
          </a:p>
          <a:p>
            <a:endParaRPr lang="en-GB" dirty="0" smtClean="0"/>
          </a:p>
          <a:p>
            <a:r>
              <a:rPr lang="en-GB" dirty="0" smtClean="0"/>
              <a:t>Better Feedback loops to stakeholders, especially beneficiaries in the field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67944" y="6309320"/>
            <a:ext cx="2133600" cy="365125"/>
          </a:xfrm>
        </p:spPr>
        <p:txBody>
          <a:bodyPr/>
          <a:lstStyle/>
          <a:p>
            <a:fld id="{C593341E-6242-44B1-88B9-954D2DD7300B}" type="slidenum">
              <a:rPr lang="en-GB" altLang="en-US" sz="1400" smtClean="0"/>
              <a:pPr/>
              <a:t>5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726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Examples of frontrunners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en-GB" sz="1800" b="1" dirty="0" smtClean="0"/>
              <a:t>Save the Children, Somalia</a:t>
            </a:r>
            <a:r>
              <a:rPr lang="en-GB" sz="1800" dirty="0" smtClean="0"/>
              <a:t> </a:t>
            </a:r>
            <a:r>
              <a:rPr lang="en-GB" sz="1800" dirty="0"/>
              <a:t>-&gt; </a:t>
            </a:r>
            <a:r>
              <a:rPr lang="en-GB" sz="1800" dirty="0" smtClean="0"/>
              <a:t>Conflict and lack of mobility -&gt; Use of satellite data for infrastructure, Skype and email for remote audits and verification -&gt; Possibility of evaluations in midst of deteriorating security environment </a:t>
            </a:r>
          </a:p>
          <a:p>
            <a:pPr lvl="1">
              <a:spcBef>
                <a:spcPts val="1200"/>
              </a:spcBef>
            </a:pPr>
            <a:r>
              <a:rPr lang="en-GB" sz="1800" b="1" dirty="0" smtClean="0"/>
              <a:t>GEF-IEO and </a:t>
            </a:r>
            <a:r>
              <a:rPr lang="en-GB" sz="1800" b="1" dirty="0" err="1" smtClean="0"/>
              <a:t>DEval</a:t>
            </a:r>
            <a:r>
              <a:rPr lang="en-GB" sz="1800" b="1" dirty="0" smtClean="0"/>
              <a:t> </a:t>
            </a:r>
            <a:r>
              <a:rPr lang="en-GB" sz="1800" dirty="0"/>
              <a:t>-&gt; Evaluations -&gt; Lack of counterfactual for environment impacts -&gt; Remote Sensing -&gt; Readily available </a:t>
            </a:r>
            <a:r>
              <a:rPr lang="en-GB" sz="1800" dirty="0" smtClean="0"/>
              <a:t>impact and counterfactual for low cost combined with other sources</a:t>
            </a:r>
            <a:endParaRPr lang="en-GB" sz="1800" dirty="0"/>
          </a:p>
          <a:p>
            <a:pPr lvl="1">
              <a:spcBef>
                <a:spcPts val="1200"/>
              </a:spcBef>
            </a:pPr>
            <a:r>
              <a:rPr lang="en-GB" sz="1800" b="1" dirty="0" smtClean="0"/>
              <a:t>3ie</a:t>
            </a:r>
            <a:r>
              <a:rPr lang="en-GB" sz="1800" dirty="0" smtClean="0"/>
              <a:t> </a:t>
            </a:r>
            <a:r>
              <a:rPr lang="en-GB" sz="1800" dirty="0"/>
              <a:t>-&gt; Systematic reviews -&gt; Time and labour consuming review process -&gt; Machine learning -&gt; Reducing review time by </a:t>
            </a:r>
            <a:r>
              <a:rPr lang="en-GB" sz="1800" dirty="0" smtClean="0"/>
              <a:t>up to </a:t>
            </a:r>
            <a:r>
              <a:rPr lang="en-GB" sz="1800" dirty="0"/>
              <a:t>70</a:t>
            </a:r>
            <a:r>
              <a:rPr lang="en-GB" sz="1800" dirty="0" smtClean="0"/>
              <a:t>%</a:t>
            </a:r>
          </a:p>
          <a:p>
            <a:pPr lvl="1">
              <a:spcBef>
                <a:spcPts val="1200"/>
              </a:spcBef>
            </a:pPr>
            <a:r>
              <a:rPr lang="en-GB" sz="1800" b="1" dirty="0" smtClean="0"/>
              <a:t>Oxfam </a:t>
            </a:r>
            <a:r>
              <a:rPr lang="en-GB" sz="1800" b="1" dirty="0"/>
              <a:t>GB</a:t>
            </a:r>
            <a:r>
              <a:rPr lang="en-GB" sz="1800" dirty="0"/>
              <a:t> -&gt; Impact </a:t>
            </a:r>
            <a:r>
              <a:rPr lang="en-GB" sz="1800" dirty="0" smtClean="0"/>
              <a:t>evaluations in Zambia and Thailand </a:t>
            </a:r>
            <a:r>
              <a:rPr lang="en-GB" sz="1800" dirty="0"/>
              <a:t>-&gt; Lack of feedback to beneficiaries -&gt; Mobile phones for data collection and dissemination -&gt; Real time feedback to beneficiaries and validation of impact data collected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67944" y="6381328"/>
            <a:ext cx="2133600" cy="365125"/>
          </a:xfrm>
        </p:spPr>
        <p:txBody>
          <a:bodyPr/>
          <a:lstStyle/>
          <a:p>
            <a:fld id="{C593341E-6242-44B1-88B9-954D2DD7300B}" type="slidenum">
              <a:rPr lang="en-GB" altLang="en-US" sz="1400" smtClean="0"/>
              <a:pPr/>
              <a:t>6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870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1762124"/>
            <a:ext cx="8065715" cy="44496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Increased effectiveness and efficiency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Better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Faster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Cheaper</a:t>
            </a:r>
          </a:p>
          <a:p>
            <a:pPr>
              <a:spcBef>
                <a:spcPts val="1200"/>
              </a:spcBef>
            </a:pPr>
            <a:r>
              <a:rPr lang="en-GB" dirty="0"/>
              <a:t>Augmented bias</a:t>
            </a:r>
          </a:p>
          <a:p>
            <a:pPr>
              <a:spcBef>
                <a:spcPts val="1200"/>
              </a:spcBef>
            </a:pPr>
            <a:r>
              <a:rPr lang="en-GB" dirty="0"/>
              <a:t>Disproportionally available (political economy)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2133600" cy="365125"/>
          </a:xfrm>
        </p:spPr>
        <p:txBody>
          <a:bodyPr/>
          <a:lstStyle/>
          <a:p>
            <a:fld id="{C593341E-6242-44B1-88B9-954D2DD7300B}" type="slidenum">
              <a:rPr lang="en-GB" altLang="en-US" sz="1400" smtClean="0"/>
              <a:pPr/>
              <a:t>7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714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Reflections for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2066924"/>
            <a:ext cx="8065715" cy="44496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Technology not a panacea but means to an end</a:t>
            </a:r>
          </a:p>
          <a:p>
            <a:pPr>
              <a:spcBef>
                <a:spcPts val="1200"/>
              </a:spcBef>
            </a:pPr>
            <a:r>
              <a:rPr lang="en-GB" dirty="0"/>
              <a:t>Evaluations need to be grounded in theory</a:t>
            </a:r>
          </a:p>
          <a:p>
            <a:pPr>
              <a:spcBef>
                <a:spcPts val="1200"/>
              </a:spcBef>
            </a:pPr>
            <a:r>
              <a:rPr lang="en-GB" dirty="0"/>
              <a:t>Ethics of paramount importance</a:t>
            </a:r>
          </a:p>
          <a:p>
            <a:pPr>
              <a:spcBef>
                <a:spcPts val="1200"/>
              </a:spcBef>
            </a:pPr>
            <a:r>
              <a:rPr lang="en-GB" dirty="0"/>
              <a:t>Evaluation needs to remain human centric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Partnerships – Tapping into complementary capacities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5936" y="6381328"/>
            <a:ext cx="2133600" cy="365125"/>
          </a:xfrm>
        </p:spPr>
        <p:txBody>
          <a:bodyPr/>
          <a:lstStyle/>
          <a:p>
            <a:fld id="{C593341E-6242-44B1-88B9-954D2DD7300B}" type="slidenum">
              <a:rPr lang="en-GB" altLang="en-US" sz="1400" smtClean="0"/>
              <a:pPr/>
              <a:t>8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699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ffbe964c-68eb-4fe3-95fd-83c95ae91e19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E2BF78300BE49AD0BD5099383BABE" ma:contentTypeVersion="1" ma:contentTypeDescription="Create a new document." ma:contentTypeScope="" ma:versionID="fa66e72acb7264d020b86ee48628476d">
  <xsd:schema xmlns:xsd="http://www.w3.org/2001/XMLSchema" xmlns:xs="http://www.w3.org/2001/XMLSchema" xmlns:p="http://schemas.microsoft.com/office/2006/metadata/properties" xmlns:ns2="ffbe964c-68eb-4fe3-95fd-83c95ae91e19" targetNamespace="http://schemas.microsoft.com/office/2006/metadata/properties" ma:root="true" ma:fieldsID="f58b3af17a7801f052cc984dc34a5457" ns2:_="">
    <xsd:import namespace="ffbe964c-68eb-4fe3-95fd-83c95ae91e19"/>
    <xsd:element name="properties">
      <xsd:complexType>
        <xsd:sequence>
          <xsd:element name="documentManagement">
            <xsd:complexType>
              <xsd:all>
                <xsd:element ref="ns2: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e964c-68eb-4fe3-95fd-83c95ae91e19" elementFormDefault="qualified">
    <xsd:import namespace="http://schemas.microsoft.com/office/2006/documentManagement/types"/>
    <xsd:import namespace="http://schemas.microsoft.com/office/infopath/2007/PartnerControls"/>
    <xsd:element name="DocID" ma:index="8" nillable="true" ma:displayName="DocID" ma:internalName="DocID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D60A38-927D-43D8-A505-FEB5B8977247}">
  <ds:schemaRefs>
    <ds:schemaRef ds:uri="http://schemas.microsoft.com/office/2006/documentManagement/types"/>
    <ds:schemaRef ds:uri="http://purl.org/dc/dcmitype/"/>
    <ds:schemaRef ds:uri="ffbe964c-68eb-4fe3-95fd-83c95ae91e19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B62FEF-DD99-464D-BC38-07A195B91C9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F6EF36B-B934-49C5-8B29-2932A35340A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233359-1FFE-49C5-9690-FF06A6353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e964c-68eb-4fe3-95fd-83c95ae91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323</Words>
  <Application>Microsoft Office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_APR1_2014</vt:lpstr>
      <vt:lpstr>PowerPoint Presentation</vt:lpstr>
      <vt:lpstr>Context </vt:lpstr>
      <vt:lpstr>PowerPoint Presentation</vt:lpstr>
      <vt:lpstr>SDGs and Challenges for evaluators</vt:lpstr>
      <vt:lpstr>Technology and new data</vt:lpstr>
      <vt:lpstr>Examples of frontrunners</vt:lpstr>
      <vt:lpstr>Results</vt:lpstr>
      <vt:lpstr>Reflections for the future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IOE PPT Template (July 2016)</dc:title>
  <dc:creator>l.danielsson@ifad.org</dc:creator>
  <cp:lastModifiedBy>Danielsson, Linda</cp:lastModifiedBy>
  <cp:revision>54</cp:revision>
  <cp:lastPrinted>2018-02-16T16:05:05Z</cp:lastPrinted>
  <dcterms:created xsi:type="dcterms:W3CDTF">2014-09-17T09:06:47Z</dcterms:created>
  <dcterms:modified xsi:type="dcterms:W3CDTF">2018-02-16T16:16:06Z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0x010100DA6E2BF78300BE49AD0BD5099383BABE</vt:lpwstr>
  </property>
</Properties>
</file>