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</p:sldMasterIdLst>
  <p:notesMasterIdLst>
    <p:notesMasterId r:id="rId28"/>
  </p:notesMasterIdLst>
  <p:handoutMasterIdLst>
    <p:handoutMasterId r:id="rId29"/>
  </p:handoutMasterIdLst>
  <p:sldIdLst>
    <p:sldId id="260" r:id="rId6"/>
    <p:sldId id="261" r:id="rId7"/>
    <p:sldId id="276" r:id="rId8"/>
    <p:sldId id="262" r:id="rId9"/>
    <p:sldId id="264" r:id="rId10"/>
    <p:sldId id="263" r:id="rId11"/>
    <p:sldId id="266" r:id="rId12"/>
    <p:sldId id="267" r:id="rId13"/>
    <p:sldId id="282" r:id="rId14"/>
    <p:sldId id="284" r:id="rId15"/>
    <p:sldId id="268" r:id="rId16"/>
    <p:sldId id="269" r:id="rId17"/>
    <p:sldId id="272" r:id="rId18"/>
    <p:sldId id="273" r:id="rId19"/>
    <p:sldId id="274" r:id="rId20"/>
    <p:sldId id="270" r:id="rId21"/>
    <p:sldId id="283" r:id="rId22"/>
    <p:sldId id="275" r:id="rId23"/>
    <p:sldId id="279" r:id="rId24"/>
    <p:sldId id="280" r:id="rId25"/>
    <p:sldId id="281" r:id="rId26"/>
    <p:sldId id="27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60066"/>
    <a:srgbClr val="B3A1C7"/>
    <a:srgbClr val="CAC1FD"/>
    <a:srgbClr val="0E326F"/>
    <a:srgbClr val="760D45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29" autoAdjust="0"/>
  </p:normalViewPr>
  <p:slideViewPr>
    <p:cSldViewPr>
      <p:cViewPr>
        <p:scale>
          <a:sx n="70" d="100"/>
          <a:sy n="70" d="100"/>
        </p:scale>
        <p:origin x="-749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987824" y="6021288"/>
            <a:ext cx="25922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980056"/>
            <a:ext cx="2376264" cy="6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7628384" cy="2304256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Conducing Impact Evaluation in Difficult Contexts using Geo-spatial and other Techniques: 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Impact Evaluation </a:t>
            </a:r>
            <a:r>
              <a:rPr lang="en-GB" sz="2400" b="1" dirty="0" smtClean="0">
                <a:solidFill>
                  <a:schemeClr val="tx1"/>
                </a:solidFill>
              </a:rPr>
              <a:t>in Georgia</a:t>
            </a:r>
            <a:r>
              <a:rPr lang="en-GB" sz="2400" b="1" dirty="0">
                <a:solidFill>
                  <a:schemeClr val="tx1"/>
                </a:solidFill>
              </a:rPr>
              <a:t/>
            </a: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/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October 3, </a:t>
            </a:r>
            <a:r>
              <a:rPr lang="en-GB" sz="2400" b="1" dirty="0">
                <a:solidFill>
                  <a:schemeClr val="tx1"/>
                </a:solidFill>
              </a:rPr>
              <a:t>2018</a:t>
            </a:r>
            <a:endParaRPr lang="en-GB" sz="2400" dirty="0"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37468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5366732" y="5085184"/>
            <a:ext cx="2448272" cy="1080120"/>
          </a:xfrm>
          <a:prstGeom prst="rect">
            <a:avLst/>
          </a:prstGeom>
          <a:solidFill>
            <a:schemeClr val="l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Dustin </a:t>
            </a:r>
            <a:r>
              <a:rPr lang="en-US" sz="14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Gilbreath</a:t>
            </a:r>
            <a:endParaRPr lang="en-US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Research Director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CRRC-Georgia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dustin@crrccenters.org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39552" y="5085184"/>
            <a:ext cx="3200400" cy="864096"/>
          </a:xfrm>
          <a:prstGeom prst="rect">
            <a:avLst/>
          </a:prstGeom>
          <a:solidFill>
            <a:schemeClr val="l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Hansdeep Khaira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Officer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IFAD’s Independent Office of Evaluation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56" y="5949280"/>
            <a:ext cx="1742788" cy="7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Irrigation communities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Increased amount of irrigated land, but no increase in agricultural incomes.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Bridge communities 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Null results all around.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Drinking water communities 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Slight decrease in amount of time getting drinking water, but other wise null results.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Leasing indirect beneficiaries 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Statistically and substantively significant increases in agricultural incomes.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Topline survey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pPr marL="385763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</a:p>
          <a:p>
            <a:pPr marL="385763" lvl="1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lvl="1" indent="0">
              <a:buNone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estimate magnitude &amp; significance of difference in vegetation development (NDVI) based on temporal variations (project baseline 2013 and endline 2016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5763" lvl="1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lvl="1" indent="0">
              <a:buNone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rationale is that project interventions will cause a different pattern of change from before to after the treatment compared with similar areas not treated by the project. </a:t>
            </a:r>
          </a:p>
          <a:p>
            <a:pPr marL="385763" lvl="1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1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1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of geospatial data for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0437"/>
            <a:ext cx="8784976" cy="46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applied is derived from the “Before/After Control/Impact ‘BACI’ contrast presented in a recent research paper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Analysis performed using 250-m NASA MODIS NDVI product (8 days) from 2004 to 2016 (Landsat on going)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Area: Five irrigation schemes that were rehabilitated as part of project intervention. Farm plots split into three sizes: small (&lt; 2ha), medium (2-10ha) large (&gt; 10ha) - to understand better the effect on different types of farmers.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non-treated sites based on: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land cover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proximity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subjected to intervention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selected</a:t>
            </a:r>
          </a:p>
          <a:p>
            <a:pPr marL="385763" lvl="1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of geospatial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the intervention is evaluated by the change between T and NT before and after the intervention. 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 contrast = ( µ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 µ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− ( µT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 µT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None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µ is the site-specific spatial NDVI mean;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 respectively for non-treated area and treated area at endline (after);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 respectively for non-treated area and treated area at baseline (before). </a:t>
            </a:r>
          </a:p>
          <a:p>
            <a:pPr marL="0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convention, a </a:t>
            </a:r>
            <a:r>
              <a:rPr lang="en-GB" sz="2000" u="sng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BACI contrast indicates that the variable has </a:t>
            </a:r>
            <a:r>
              <a:rPr lang="en-GB" sz="2000" u="sng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in the intervention site with respect to controls in the time period before and after intervention. </a:t>
            </a:r>
          </a:p>
          <a:p>
            <a:pPr lvl="1">
              <a:lnSpc>
                <a:spcPct val="110000"/>
              </a:lnSpc>
            </a:pP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BACI analysis provides two important statistics: the significance level (P-value) of the BACI effect test and the BACI contrast*.</a:t>
            </a:r>
          </a:p>
          <a:p>
            <a:pPr lvl="1">
              <a:lnSpc>
                <a:spcPct val="110000"/>
              </a:lnSpc>
            </a:pPr>
            <a:r>
              <a:rPr lang="en-GB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(null) hypothesis of no change was rejected at the conventional 5% significance level.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of geospatial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of geospatial analysis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7687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932188"/>
            <a:ext cx="8568952" cy="9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BACI contrasts (in bold)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background is used to highlight negative BACI contrasts that are significant at the 0.05 P-value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green background is used to highlight negative BACI contrasts that are very close to significant  0.05 P-value</a:t>
            </a:r>
          </a:p>
          <a:p>
            <a:r>
              <a:rPr lang="en-GB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Grey background indicates a non-significant/no BACI effect.</a:t>
            </a:r>
          </a:p>
        </p:txBody>
      </p:sp>
    </p:spTree>
    <p:extLst>
      <p:ext uri="{BB962C8B-B14F-4D97-AF65-F5344CB8AC3E}">
        <p14:creationId xmlns:p14="http://schemas.microsoft.com/office/powerpoint/2010/main" val="11404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r>
              <a:rPr lang="en-GB" sz="20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GB" sz="2000" b="1" i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en-GB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ground-</a:t>
            </a:r>
            <a:r>
              <a:rPr lang="en-GB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truthing</a:t>
            </a: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carried out though a field mission confirmed the low uptake of irrigation in intervention areas</a:t>
            </a:r>
            <a:r>
              <a:rPr lang="en-GB" sz="20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increase in vegetation was due to more grass being grown (livestock fodder).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endParaRPr lang="en-GB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en-GB" sz="2000" b="1" i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GB" sz="20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en-GB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HH survey also showed statistically significant increase in land area available for irrigation but insignificant increase in area irrigated after intervention.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lvl="1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endParaRPr lang="en-US" sz="20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en-US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Multi-level </a:t>
            </a:r>
            <a:r>
              <a:rPr lang="en-US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</a:t>
            </a:r>
            <a:r>
              <a:rPr lang="en-US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cluster level data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en-US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stable estimates, better controlled models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endParaRPr lang="en-US" sz="24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en-US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</a:t>
            </a:r>
            <a:r>
              <a:rPr lang="en-US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applications of geo-spatial data</a:t>
            </a:r>
            <a:endParaRPr lang="en-US" sz="24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Uses of geo-spatial the project inspired for us, but we didn’t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synthetic controls model and what do you need?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/>
              <a:t>Abadie</a:t>
            </a:r>
            <a:r>
              <a:rPr lang="en-US" sz="1600" dirty="0"/>
              <a:t>, Diamond, and </a:t>
            </a:r>
            <a:r>
              <a:rPr lang="en-US" sz="1600" dirty="0" err="1"/>
              <a:t>Hainmueller</a:t>
            </a:r>
            <a:r>
              <a:rPr lang="en-US" sz="1600" dirty="0" smtClean="0"/>
              <a:t>, 2015)</a:t>
            </a:r>
            <a:endParaRPr lang="en-US" sz="1600" dirty="0"/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notes on synthetic controls using geo-spatial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91501"/>
            <a:ext cx="65246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could this model be used with geo-spatial data?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 variables a good geographer can get from a satellite or other geo-spatial means: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lights (a reasonable proxy for income, though problems exist at the unit level)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more that I’m not aware of, because I’m not a geographer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 that a good geographer can get from a satellite or other geo-spatial means: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a primary, secondary, or tertiary road (access to markets);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Altitude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classification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a conflict line</a:t>
            </a:r>
          </a:p>
          <a:p>
            <a:pPr lvl="2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an international border</a:t>
            </a: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notes on synthetic controls using geo-spatial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065715" cy="4449653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context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Agricultural Support Project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of Geo-spatial data within the evaluation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learned, potential extensions, and future work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Organization of the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variables that you can often get in time series, but are not necessarily geo-spatial: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(from a countries list of electoral precincts)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balance (if the country’s voter list is public)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level (if the census is available at the cluster level)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Ethnicity/language spoken (if the census is available at the cluster level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724" y="547910"/>
            <a:ext cx="8135938" cy="863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notes on synthetic controls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geo-spatial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implications: Survey-less evaluation</a:t>
            </a:r>
          </a:p>
          <a:p>
            <a:pPr marL="998538" lvl="2" indent="-2286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get a reasonable estimate of economic impact without doing a survey</a:t>
            </a:r>
          </a:p>
          <a:p>
            <a:pPr marL="998538" lvl="2" indent="-2286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get a reasonable estimate of whether something happened or not without doing a survey</a:t>
            </a:r>
          </a:p>
          <a:p>
            <a:pPr marL="998538" lvl="2" indent="-2286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necessarily have to be on the ground, potentially leading to quick, good enough impact evaluation;</a:t>
            </a:r>
          </a:p>
          <a:p>
            <a:pPr marL="998538" lvl="2" indent="-2286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get access to hard to access places including conflict affected areas.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on existing geo-spatial methods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724" y="332656"/>
            <a:ext cx="8135938" cy="863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notes on synthetic controls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geo-spatial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control group selection through matched sampling using geo-spatial data rather than sampling a random control group in post-hoc, quasi-experimental settings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Multi-level modeling to control for environmental factors makes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sense (more stable estimates, in an environment where estimation is difficult)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controls modeling would be a step up over the hand selection of control groups in the BACI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controls modeling generally deserves a great deal of additional attention with geo-spatial data, because it has the potential to remove the need to do on the ground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surveys;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learned, applications, and things we thought of afterwards that might be valuable for others</a:t>
            </a:r>
          </a:p>
        </p:txBody>
      </p:sp>
    </p:spTree>
    <p:extLst>
      <p:ext uri="{BB962C8B-B14F-4D97-AF65-F5344CB8AC3E}">
        <p14:creationId xmlns:p14="http://schemas.microsoft.com/office/powerpoint/2010/main" val="33033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065715" cy="444965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wars of secession in 1990-1991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 war in 1990-1991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2008 war (breaks out in South Ossetia, extends to Abkhazia)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~250,000 internally displaced people (~7% of population)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of return not happening, and slow moving ethnic cleansing particularly in Abkhazia.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Quasi-frozen conflict, however people on the administrative boundary line face regular issues (e.g. abductions, cattle theft, and a moving boundary line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Georgia: Country context</a:t>
            </a:r>
          </a:p>
        </p:txBody>
      </p:sp>
    </p:spTree>
    <p:extLst>
      <p:ext uri="{BB962C8B-B14F-4D97-AF65-F5344CB8AC3E}">
        <p14:creationId xmlns:p14="http://schemas.microsoft.com/office/powerpoint/2010/main" val="27271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ap of georgia south ossetia abkhaz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96336" cy="46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1"/>
            <a:ext cx="8065715" cy="4176464"/>
          </a:xfrm>
        </p:spPr>
        <p:txBody>
          <a:bodyPr/>
          <a:lstStyle/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undertaking evaluation in the country context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Restricted mobility in some areas of the country (occupied areas)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limitations</a:t>
            </a:r>
          </a:p>
          <a:p>
            <a:pPr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Geospatial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Agricultural Support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objectives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 &amp; incomes among rural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poor.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emove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bottlenecks.</a:t>
            </a:r>
            <a:endParaRPr lang="en-GB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interventions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of irrigation canals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Bridges for livestock movement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 infrastructure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Leasing products for agricultural businesses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Agricultural Support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of impact evaluation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changes in the lives of project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 using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 alia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 and changes in agricultural production as indicators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Ex-post quasi-experimental method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 and approach of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pPr marL="385763" lvl="1" indent="0"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lvl="1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assignment of treatments at the individual or cluster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lvl="1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Lack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adequate baseline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</a:p>
          <a:p>
            <a:pPr marL="385763" lvl="1" indent="0"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Match on cluster level demographic and geo-spatial characteristics for the infrastructure component,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to intervention:</a:t>
            </a:r>
          </a:p>
          <a:p>
            <a:pPr lvl="3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NDVI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balance of adults in communities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minority community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population size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elevation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a primary road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a secondary road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a tertiary road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a regional center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the district</a:t>
            </a:r>
          </a:p>
          <a:p>
            <a:pPr lvl="3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Koppen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climate classification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density</a:t>
            </a:r>
          </a:p>
          <a:p>
            <a:pPr lvl="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Propensity scores</a:t>
            </a:r>
          </a:p>
          <a:p>
            <a:pPr marL="385763" lvl="1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of geospatial data for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065715" cy="4449653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level balance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matched versus random selection of control clusters: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p-value: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sample: p=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0.004107**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Matched sample: p=0.14894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significant differences at cluster (community) level: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sample: 3 variables (6 tests)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Matched sample: 0</a:t>
            </a:r>
          </a:p>
          <a:p>
            <a:pPr marL="385763" lvl="1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of geospatial data for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E2BF78300BE49AD0BD5099383BABE" ma:contentTypeVersion="1" ma:contentTypeDescription="Create a new document." ma:contentTypeScope="" ma:versionID="fa66e72acb7264d020b86ee48628476d">
  <xsd:schema xmlns:xsd="http://www.w3.org/2001/XMLSchema" xmlns:xs="http://www.w3.org/2001/XMLSchema" xmlns:p="http://schemas.microsoft.com/office/2006/metadata/properties" xmlns:ns2="ffbe964c-68eb-4fe3-95fd-83c95ae91e19" targetNamespace="http://schemas.microsoft.com/office/2006/metadata/properties" ma:root="true" ma:fieldsID="f58b3af17a7801f052cc984dc34a5457" ns2:_="">
    <xsd:import namespace="ffbe964c-68eb-4fe3-95fd-83c95ae91e19"/>
    <xsd:element name="properties">
      <xsd:complexType>
        <xsd:sequence>
          <xsd:element name="documentManagement">
            <xsd:complexType>
              <xsd:all>
                <xsd:element ref="ns2: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e964c-68eb-4fe3-95fd-83c95ae91e19" elementFormDefault="qualified">
    <xsd:import namespace="http://schemas.microsoft.com/office/2006/documentManagement/types"/>
    <xsd:import namespace="http://schemas.microsoft.com/office/infopath/2007/PartnerControls"/>
    <xsd:element name="DocID" ma:index="8" nillable="true" ma:displayName="DocID" ma:internalName="DocI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ffbe964c-68eb-4fe3-95fd-83c95ae91e19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233359-1FFE-49C5-9690-FF06A6353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e964c-68eb-4fe3-95fd-83c95ae91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60A38-927D-43D8-A505-FEB5B8977247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ffbe964c-68eb-4fe3-95fd-83c95ae91e19"/>
    <ds:schemaRef ds:uri="http://schemas.microsoft.com/office/infopath/2007/PartnerControls"/>
    <ds:schemaRef ds:uri="http://purl.org/dc/elements/1.1/"/>
    <ds:schemaRef ds:uri="http://purl.org/dc/terms/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1100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_APR1_2014</vt:lpstr>
      <vt:lpstr>Conducing Impact Evaluation in Difficult Contexts using Geo-spatial and other Techniques:  Impact Evaluation in Georgia  October 3,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IOE PPT Template (July 2016)</dc:title>
  <dc:creator>Alvarez-Pagella, Melba</dc:creator>
  <cp:lastModifiedBy>Khaira, Hansdeep Bawa</cp:lastModifiedBy>
  <cp:revision>53</cp:revision>
  <dcterms:created xsi:type="dcterms:W3CDTF">2014-09-17T09:06:47Z</dcterms:created>
  <dcterms:modified xsi:type="dcterms:W3CDTF">2018-10-03T08:51:22Z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0x010100DA6E2BF78300BE49AD0BD5099383BABE</vt:lpwstr>
  </property>
</Properties>
</file>