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53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01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04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872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6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152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698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006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44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64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94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256C0-D86C-419E-AE0A-6EEB559B82A6}" type="datetimeFigureOut">
              <a:rPr lang="fr-FR" smtClean="0"/>
              <a:t>23/11/2018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51CD-37D0-4CCA-9082-A34D4E3198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09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770918" cy="4270519"/>
          </a:xfrm>
        </p:spPr>
        <p:txBody>
          <a:bodyPr>
            <a:noAutofit/>
          </a:bodyPr>
          <a:lstStyle/>
          <a:p>
            <a:r>
              <a:rPr lang="fr-FR" sz="4000" b="1" u="sng" dirty="0"/>
              <a:t>THEME 2</a:t>
            </a:r>
            <a:r>
              <a:rPr lang="fr-FR" sz="4000" dirty="0"/>
              <a:t> : </a:t>
            </a:r>
            <a:r>
              <a:rPr lang="fr-FR" sz="4000" dirty="0" smtClean="0"/>
              <a:t/>
            </a:r>
            <a:br>
              <a:rPr lang="fr-FR" sz="4000" dirty="0" smtClean="0"/>
            </a:br>
            <a:r>
              <a:rPr lang="fr-FR" sz="4000" b="1" dirty="0" smtClean="0"/>
              <a:t>PRISE </a:t>
            </a:r>
            <a:r>
              <a:rPr lang="fr-FR" sz="4000" b="1" dirty="0"/>
              <a:t>EN COMPTE DES DEFIS ENVIRONNEMENTAUX ET D’ADAPTATION AUX CHANGEMENTS CLIMATIQUES DANS LES INTERVENTIONS DU FIDA AU BURKINA FASO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3892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299" y="365125"/>
            <a:ext cx="11970327" cy="1325563"/>
          </a:xfrm>
        </p:spPr>
        <p:txBody>
          <a:bodyPr>
            <a:normAutofit/>
          </a:bodyPr>
          <a:lstStyle/>
          <a:p>
            <a:r>
              <a:rPr lang="fr-FR" sz="3000" b="1" dirty="0"/>
              <a:t>Dans quelle mesure l’approche chaine de valeurs peut-elle être implémentée dans une perspective durable au Burkina Faso </a:t>
            </a:r>
            <a:r>
              <a:rPr lang="fr-FR" sz="3000" b="1" dirty="0" smtClean="0"/>
              <a:t>?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Inscrire explicitement la GRN et l’adaptation aux CC dans le document de partenariat entre le FIDA et le Burkina Faso ;</a:t>
            </a:r>
            <a:endParaRPr lang="fr-FR" dirty="0"/>
          </a:p>
          <a:p>
            <a:r>
              <a:rPr lang="fr-FR" b="1" dirty="0"/>
              <a:t>Mise à l’échelle de l’approche </a:t>
            </a:r>
            <a:r>
              <a:rPr lang="fr-FR" b="1" dirty="0" smtClean="0"/>
              <a:t>filière, </a:t>
            </a:r>
            <a:r>
              <a:rPr lang="fr-FR" b="1" dirty="0"/>
              <a:t>avec une attention particulière sur l’exploitation durable des PFNL;</a:t>
            </a:r>
            <a:endParaRPr lang="fr-FR" dirty="0"/>
          </a:p>
          <a:p>
            <a:r>
              <a:rPr lang="fr-FR" b="1" dirty="0"/>
              <a:t>Vulgariser les bonnes pratiques </a:t>
            </a:r>
            <a:r>
              <a:rPr lang="fr-FR" b="1" dirty="0" smtClean="0"/>
              <a:t>de GRN et </a:t>
            </a:r>
            <a:r>
              <a:rPr lang="fr-FR" b="1" dirty="0" smtClean="0"/>
              <a:t>d’adaptation </a:t>
            </a:r>
            <a:r>
              <a:rPr lang="fr-FR" b="1" dirty="0"/>
              <a:t>au </a:t>
            </a:r>
            <a:r>
              <a:rPr lang="fr-FR" b="1" dirty="0" smtClean="0"/>
              <a:t>Changement Climatique  </a:t>
            </a:r>
            <a:r>
              <a:rPr lang="fr-FR" b="1" dirty="0"/>
              <a:t> ;</a:t>
            </a:r>
            <a:endParaRPr lang="fr-FR" dirty="0"/>
          </a:p>
          <a:p>
            <a:r>
              <a:rPr lang="fr-FR" b="1" dirty="0"/>
              <a:t>Promouvoir le partenariat en faveur de la recherche et de  l’innovation  dans la production, la transformation et la mise en marché des produits PFNL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7761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473" y="115743"/>
            <a:ext cx="11918372" cy="1325563"/>
          </a:xfrm>
        </p:spPr>
        <p:txBody>
          <a:bodyPr>
            <a:normAutofit/>
          </a:bodyPr>
          <a:lstStyle/>
          <a:p>
            <a:r>
              <a:rPr lang="fr-FR" sz="3200" b="1" dirty="0"/>
              <a:t>Quelles opportunités de collaboration et de synergie pour des actions de gestion des ressources naturelles (au sens large</a:t>
            </a:r>
            <a:r>
              <a:rPr lang="fr-FR" sz="3200" b="1" dirty="0" smtClean="0"/>
              <a:t>)?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41306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Utiliser les créneaux que constituent les Cadres</a:t>
            </a:r>
            <a:r>
              <a:rPr lang="fr-FR" b="1" dirty="0"/>
              <a:t> </a:t>
            </a:r>
            <a:r>
              <a:rPr lang="fr-FR" b="1" dirty="0" smtClean="0"/>
              <a:t>de concertations existants au niveau central (</a:t>
            </a:r>
            <a:r>
              <a:rPr lang="fr-FR" b="1" dirty="0" smtClean="0"/>
              <a:t>Cadres Sectoriels de Dialogue (PASP, EEA, RI) et </a:t>
            </a:r>
            <a:r>
              <a:rPr lang="fr-FR" b="1" dirty="0" smtClean="0"/>
              <a:t>déconcentré (CCR, CCP) </a:t>
            </a:r>
          </a:p>
          <a:p>
            <a:r>
              <a:rPr lang="fr-FR" b="1" dirty="0" smtClean="0"/>
              <a:t>Utiliser les Comités de revue et les Cadres de Dialogue des Gestion des Programmes Budgétaires ministérielles;</a:t>
            </a:r>
          </a:p>
          <a:p>
            <a:r>
              <a:rPr lang="fr-FR" b="1" dirty="0" smtClean="0"/>
              <a:t>S’appuyer sur les structures faîtières des OP </a:t>
            </a:r>
            <a:r>
              <a:rPr lang="fr-FR" b="1" dirty="0" smtClean="0"/>
              <a:t>(CRA, CPF, FIAB, </a:t>
            </a:r>
            <a:r>
              <a:rPr lang="fr-FR" b="1" dirty="0" err="1" smtClean="0"/>
              <a:t>etc</a:t>
            </a:r>
            <a:r>
              <a:rPr lang="fr-FR" b="1" dirty="0" smtClean="0"/>
              <a:t>) </a:t>
            </a:r>
            <a:r>
              <a:rPr lang="fr-FR" b="1" dirty="0" smtClean="0"/>
              <a:t>et le secteur privé;</a:t>
            </a:r>
          </a:p>
          <a:p>
            <a:r>
              <a:rPr lang="fr-FR" b="1" dirty="0" smtClean="0"/>
              <a:t>Organisation de journées promotionnelles des produits ASPHF (Fora, salon, expo, </a:t>
            </a:r>
            <a:r>
              <a:rPr lang="fr-FR" b="1" dirty="0" err="1" smtClean="0"/>
              <a:t>etc</a:t>
            </a:r>
            <a:r>
              <a:rPr lang="fr-FR" b="1" dirty="0" smtClean="0"/>
              <a:t>);</a:t>
            </a:r>
          </a:p>
          <a:p>
            <a:r>
              <a:rPr lang="fr-FR" b="1" dirty="0" smtClean="0"/>
              <a:t>Collaboration directe en les projets FIDA et autres projets ou ONG</a:t>
            </a:r>
          </a:p>
          <a:p>
            <a:r>
              <a:rPr lang="fr-FR" b="1" dirty="0" smtClean="0"/>
              <a:t>Organisation de journées de réflexion thématique  multi acteurs</a:t>
            </a:r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2706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5864" y="115743"/>
            <a:ext cx="11866418" cy="1325563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Comment peut-on cibler spécifiquement les catégories sociales pauvres lors des interventions de ce type?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41306"/>
            <a:ext cx="10515600" cy="4351338"/>
          </a:xfrm>
        </p:spPr>
        <p:txBody>
          <a:bodyPr>
            <a:normAutofit/>
          </a:bodyPr>
          <a:lstStyle/>
          <a:p>
            <a:r>
              <a:rPr lang="fr-FR" b="1" dirty="0" smtClean="0"/>
              <a:t>Mener des enquêtes spécifiques de ciblage des pauvres, basés sur des critères précis et contextualisés (exclure les milieux urbains)</a:t>
            </a:r>
          </a:p>
          <a:p>
            <a:endParaRPr lang="fr-FR" b="1" dirty="0" smtClean="0"/>
          </a:p>
          <a:p>
            <a:r>
              <a:rPr lang="fr-FR" b="1" dirty="0" smtClean="0"/>
              <a:t> Mise en place des guichets de financement (GRN, CC) accessibles aux plus pauvres (définir des mécanismes et outils adaptés);</a:t>
            </a:r>
          </a:p>
          <a:p>
            <a:endParaRPr lang="fr-FR" b="1" dirty="0" smtClean="0"/>
          </a:p>
          <a:p>
            <a:r>
              <a:rPr lang="fr-FR" b="1" dirty="0" smtClean="0"/>
              <a:t>Subventionner les plus pauvres </a:t>
            </a:r>
            <a:r>
              <a:rPr lang="fr-FR" b="1" dirty="0" smtClean="0"/>
              <a:t>;</a:t>
            </a:r>
          </a:p>
          <a:p>
            <a:endParaRPr lang="fr-FR" b="1" dirty="0" smtClean="0"/>
          </a:p>
          <a:p>
            <a:r>
              <a:rPr lang="fr-FR" b="1" dirty="0" smtClean="0"/>
              <a:t>Mettre en place un dispositif efficace de suivi et d’accompagnement 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89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4855" y="115743"/>
            <a:ext cx="11461171" cy="1325563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Comment améliorer les capacités adaptatives actuelles des communautés pour accroitre leur résilience face au changement climatique?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41306"/>
            <a:ext cx="10515600" cy="4351338"/>
          </a:xfrm>
        </p:spPr>
        <p:txBody>
          <a:bodyPr>
            <a:normAutofit/>
          </a:bodyPr>
          <a:lstStyle/>
          <a:p>
            <a:r>
              <a:rPr lang="fr-FR" b="1" dirty="0" smtClean="0"/>
              <a:t>Développer le mécanisme de prévisions climatiques et d’alerte précoce (Communication météo);</a:t>
            </a:r>
          </a:p>
          <a:p>
            <a:r>
              <a:rPr lang="fr-FR" b="1" dirty="0" smtClean="0"/>
              <a:t>Promouvoir les initiatives de type assurance agricole (Initiative 4R)</a:t>
            </a:r>
            <a:endParaRPr lang="fr-FR" b="1" dirty="0"/>
          </a:p>
          <a:p>
            <a:r>
              <a:rPr lang="fr-FR" b="1" dirty="0" smtClean="0"/>
              <a:t>Renforcer l’aménagement des basfonds et les productions hors saison;</a:t>
            </a:r>
          </a:p>
          <a:p>
            <a:r>
              <a:rPr lang="fr-FR" b="1" dirty="0" smtClean="0"/>
              <a:t>Diversifier les sources de revenus;</a:t>
            </a:r>
          </a:p>
          <a:p>
            <a:r>
              <a:rPr lang="fr-FR" b="1" dirty="0" smtClean="0"/>
              <a:t>Vulgariser les innovations technologiques (semences, pratiques)</a:t>
            </a:r>
          </a:p>
          <a:p>
            <a:r>
              <a:rPr lang="fr-FR" b="1" dirty="0" smtClean="0"/>
              <a:t>Systématiser les </a:t>
            </a:r>
            <a:r>
              <a:rPr lang="fr-FR" b="1" smtClean="0"/>
              <a:t>EIE  et mettre </a:t>
            </a:r>
            <a:r>
              <a:rPr lang="fr-FR" b="1" dirty="0" smtClean="0"/>
              <a:t>en œuvre les PGES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50524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217</Words>
  <Application>Microsoft Office PowerPoint</Application>
  <PresentationFormat>Grand écran</PresentationFormat>
  <Paragraphs>38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THEME 2 :  PRISE EN COMPTE DES DEFIS ENVIRONNEMENTAUX ET D’ADAPTATION AUX CHANGEMENTS CLIMATIQUES DANS LES INTERVENTIONS DU FIDA AU BURKINA FASO</vt:lpstr>
      <vt:lpstr>Dans quelle mesure l’approche chaine de valeurs peut-elle être implémentée dans une perspective durable au Burkina Faso ?</vt:lpstr>
      <vt:lpstr>Quelles opportunités de collaboration et de synergie pour des actions de gestion des ressources naturelles (au sens large)?</vt:lpstr>
      <vt:lpstr>Comment peut-on cibler spécifiquement les catégories sociales pauvres lors des interventions de ce type?</vt:lpstr>
      <vt:lpstr>Comment améliorer les capacités adaptatives actuelles des communautés pour accroitre leur résilience face au changement climatique?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 2 :  PRISE EN COMPTE DES DEFIS ENVIRONNEMENTAUX ET D’ADAPTATION AUX CHANGEMENTS CLIMATIQUES DANS LES INTERVENTIONS DU FIDA AU BURKINA FASO</dc:title>
  <dc:creator>Pavilion</dc:creator>
  <cp:lastModifiedBy>Pavilion</cp:lastModifiedBy>
  <cp:revision>10</cp:revision>
  <dcterms:created xsi:type="dcterms:W3CDTF">2018-11-23T14:04:45Z</dcterms:created>
  <dcterms:modified xsi:type="dcterms:W3CDTF">2018-11-23T15:16:06Z</dcterms:modified>
</cp:coreProperties>
</file>