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9" r:id="rId2"/>
    <p:sldId id="355" r:id="rId3"/>
    <p:sldId id="324" r:id="rId4"/>
    <p:sldId id="259" r:id="rId5"/>
    <p:sldId id="260" r:id="rId6"/>
    <p:sldId id="300" r:id="rId7"/>
    <p:sldId id="366" r:id="rId8"/>
    <p:sldId id="358" r:id="rId9"/>
    <p:sldId id="361" r:id="rId10"/>
    <p:sldId id="320" r:id="rId11"/>
    <p:sldId id="263" r:id="rId12"/>
    <p:sldId id="265" r:id="rId13"/>
    <p:sldId id="375" r:id="rId14"/>
    <p:sldId id="326" r:id="rId15"/>
    <p:sldId id="270" r:id="rId16"/>
    <p:sldId id="271" r:id="rId17"/>
    <p:sldId id="272" r:id="rId18"/>
    <p:sldId id="273" r:id="rId19"/>
    <p:sldId id="369" r:id="rId20"/>
    <p:sldId id="347" r:id="rId21"/>
    <p:sldId id="329" r:id="rId22"/>
    <p:sldId id="371" r:id="rId23"/>
    <p:sldId id="281" r:id="rId24"/>
    <p:sldId id="372" r:id="rId25"/>
    <p:sldId id="330" r:id="rId26"/>
    <p:sldId id="373" r:id="rId27"/>
    <p:sldId id="376" r:id="rId28"/>
    <p:sldId id="377" r:id="rId29"/>
    <p:sldId id="378" r:id="rId30"/>
    <p:sldId id="374" r:id="rId31"/>
    <p:sldId id="379" r:id="rId32"/>
    <p:sldId id="368" r:id="rId33"/>
    <p:sldId id="363" r:id="rId34"/>
    <p:sldId id="367" r:id="rId35"/>
    <p:sldId id="370" r:id="rId36"/>
    <p:sldId id="364" r:id="rId37"/>
    <p:sldId id="365" r:id="rId38"/>
    <p:sldId id="349" r:id="rId39"/>
    <p:sldId id="350" r:id="rId40"/>
    <p:sldId id="351" r:id="rId41"/>
    <p:sldId id="38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/>
    <p:restoredTop sz="92586"/>
  </p:normalViewPr>
  <p:slideViewPr>
    <p:cSldViewPr snapToGrid="0" snapToObjects="1" showGuides="1">
      <p:cViewPr varScale="1">
        <p:scale>
          <a:sx n="92" d="100"/>
          <a:sy n="92" d="100"/>
        </p:scale>
        <p:origin x="28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E6E786-8CA6-D24F-8470-F5FFE3CFCF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D5635-0E08-ED4A-B21E-7B3600ABB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28CB7-9011-8843-8C35-DD7D00065920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DB2F-6BC6-CF43-9DCA-3DFDD26AB6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81401-5D38-7745-B84E-75D62BD9F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EA3F0-EC83-E445-9763-72BC5BD54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11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D782-0136-8047-B092-653657A12AAC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EA75-F2A8-ED40-A57F-195E33915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4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3EA75-F2A8-ED40-A57F-195E339152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8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3EA75-F2A8-ED40-A57F-195E339152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91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3EA75-F2A8-ED40-A57F-195E339152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3EA75-F2A8-ED40-A57F-195E339152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3EA75-F2A8-ED40-A57F-195E339152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5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3EA75-F2A8-ED40-A57F-195E339152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EA8A-352A-FB46-9767-CF5A91805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2F513-D236-4E49-96F2-CEE7E477B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33CB-C6F4-E740-AF45-4D365612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BDFB-BFAA-4346-BD70-C609D18E8B4A}" type="datetime1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D7A6E-027F-F145-BAF2-E88A2C23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1831C-F034-ED49-BAD6-394BC0FC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2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EFC5-56B1-9E4E-97EF-F47D2364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4A5CD-DBF2-C945-B9CE-53D769659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66CE4-7B4A-EF40-A9E5-0E4CC1FD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BB2D-C46F-634C-9C3A-0136B96A6252}" type="datetime1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DB3CA-9E67-5947-B4C6-E398822C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93DE4-5383-0246-A716-D3C4D098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A3034-6391-F04E-ADB8-C1C19E9FC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B1F24-3FD7-8D45-87D0-FE9F13D53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D9E75-90C1-E542-80FA-A1AFCC21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05CB-8A31-FA4A-9977-1D76DA122808}" type="datetime1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518D-FE50-6A44-B573-50094C1A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C29E4-BC3B-3B48-A3E8-11537EA2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7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EF03-91D3-5E4D-A01E-E0A6B0FE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33C94-3C2E-0841-9C67-F17575CBD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E1396-FEE8-0545-B783-F92636D7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AF00-0262-3246-9707-AD4E04004709}" type="datetime1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6557B-53A4-C84F-B2E6-427512A2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C7B1A-EAF3-D841-AB20-F2679866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0D5D-AAD9-1B44-B2D3-3475331D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6ADB9-6660-DA4F-99F0-9DA8179E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1550-1FF6-E24E-831E-64285FD6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2B55-2D65-7846-8735-3ED1D0B14355}" type="datetime1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F688F-919E-2744-9F1A-578E09B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4D01B-30A3-0742-A9BC-57B99568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FE50-9A35-6747-8C77-0F128B7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6AF8-A6EC-AF4B-9B7F-CA525AD71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B98E6-6B09-C74A-85B6-151EE7E9D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54A5D-C678-2F43-84D9-14FC4757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EB16-6E6B-3846-90A2-BF7B917A855B}" type="datetime1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46C04-E6EA-234D-8C90-C7F7FC87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031AD-7046-D443-81D0-EBD1A1D9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61BE-5C0D-114D-A394-5121F694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0DE6F-66C6-C048-B60E-479574ADD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54A69-F3E1-1041-A618-81E8E35F9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0B3E1-2BCD-D041-94A1-18473B769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79F20-B3D7-FA46-90D5-B5B187554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429D5-4B9F-4D44-BBA9-B2CD28B4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D16E-E6A6-E247-8B9C-8F188AA9F6A0}" type="datetime1">
              <a:rPr lang="en-US" smtClean="0"/>
              <a:t>10/6/19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9074F-9B6B-8745-AB1F-3BE16E2D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FB47A-C1F4-1848-8040-3DA0125B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0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E434-204E-4148-819E-864EB0F0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2D8AC-984F-7147-9E65-BF305424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36A0-B15A-C54A-A483-152D921B9E4A}" type="datetime1">
              <a:rPr lang="en-US" smtClean="0"/>
              <a:t>10/6/19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07364-6F07-5647-BC5D-B4517D54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CE44-6656-2D40-A587-F581F1FA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4F42D-C2C6-D741-9E0F-A4719B81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168A-9EE3-F44C-8D3F-5EAC4C08C398}" type="datetime1">
              <a:rPr lang="en-US" smtClean="0"/>
              <a:t>10/6/19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0446E-21D2-9846-8537-61BF3EBF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0A5D2-D252-D84B-ACD2-B48DB4FE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1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A5D2-D3D3-0744-8E6E-0337A400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1A0B2-ADE6-0E42-8657-5F898F537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74210-22ED-5F4D-8177-65ED65160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6BA37-0F3E-E441-93AA-05181B2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D1F9-D62E-B046-9897-32A5A8F86FC5}" type="datetime1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8690E-722F-B242-AF07-BEA0162B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1306C-251E-124F-9D74-0662527D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3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7172-B4B7-AD42-85B7-3B1037A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0794F-9FA0-FF49-83DB-E988ABAE1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99E98-3CD3-C44C-A6BB-E23DADF99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3AB5B-DB1B-CF49-907B-9ED267A6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3E4C-672B-524B-9ADF-D457352369D0}" type="datetime1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6E5EF-E43D-6845-9813-87B869CB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2BA5B-A87F-404D-AA48-38E3429C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486EB-664C-DF4A-A852-186629DC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833F1-CE55-E142-856A-D504E8AA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7F454-4D27-2446-BCDD-D2F695CEB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0508B-46D1-0D4D-84FF-5DE01E6B4A17}" type="datetime1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09379-9644-EE4A-8E81-43A2ABBCA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BC5-8E53-DC45-9D83-B19560AE6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96CB-E3FA-9B48-90EB-C0FCFD0D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16031-720C-6547-A982-DA8DC792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4BB61-C562-B34E-BEFD-C4AF382F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08312-2F94-A044-82A0-31813A7A0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DDA8EE-42DA-3B4A-A89D-0B05F4D585E4}"/>
              </a:ext>
            </a:extLst>
          </p:cNvPr>
          <p:cNvSpPr txBox="1"/>
          <p:nvPr/>
        </p:nvSpPr>
        <p:spPr>
          <a:xfrm>
            <a:off x="1246909" y="363071"/>
            <a:ext cx="10106891" cy="107721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October 8, 2019  IFAD Seminar on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Opportunities for Integrating Big Data into IFAD Evaluations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0F5A2-BFFD-CD45-8B09-E97C97D77944}"/>
              </a:ext>
            </a:extLst>
          </p:cNvPr>
          <p:cNvSpPr txBox="1"/>
          <p:nvPr/>
        </p:nvSpPr>
        <p:spPr>
          <a:xfrm>
            <a:off x="6212541" y="5405718"/>
            <a:ext cx="5328295" cy="830997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Michael Bamberger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Independent Evaluation Consultant</a:t>
            </a:r>
          </a:p>
        </p:txBody>
      </p:sp>
    </p:spTree>
    <p:extLst>
      <p:ext uri="{BB962C8B-B14F-4D97-AF65-F5344CB8AC3E}">
        <p14:creationId xmlns:p14="http://schemas.microsoft.com/office/powerpoint/2010/main" val="303266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C0F1A9-B97F-C144-8D57-6D4E2127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68F90-A736-8143-A14C-1D3958BF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C6132-A719-1B44-8EFE-6992AA56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95018" cy="6721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401EB-8296-1941-A09F-5A45C7BA2C2A}"/>
              </a:ext>
            </a:extLst>
          </p:cNvPr>
          <p:cNvSpPr txBox="1"/>
          <p:nvPr/>
        </p:nvSpPr>
        <p:spPr>
          <a:xfrm>
            <a:off x="699246" y="363070"/>
            <a:ext cx="9668436" cy="1200329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2. The expanding applications of big data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in development programs</a:t>
            </a:r>
          </a:p>
        </p:txBody>
      </p:sp>
    </p:spTree>
    <p:extLst>
      <p:ext uri="{BB962C8B-B14F-4D97-AF65-F5344CB8AC3E}">
        <p14:creationId xmlns:p14="http://schemas.microsoft.com/office/powerpoint/2010/main" val="234074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7FED65-8303-D94F-AE16-E23F01BD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Examples of applications of big data in development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64658-7791-494B-9721-9E6861EF6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Early warning systems for natural and man-made disasters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Agriculture and land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dissemination: health information to mothers, agricultural advice to farmers and market prices to small businesses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Identification of poverty “hot spots” [</a:t>
            </a:r>
            <a:r>
              <a:rPr lang="en-US" dirty="0">
                <a:solidFill>
                  <a:schemeClr val="accent1"/>
                </a:solidFill>
              </a:rPr>
              <a:t>airtime purchases and Twitter</a:t>
            </a:r>
            <a:r>
              <a:rPr lang="en-US" dirty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Selecting locations for health centers and other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Monitoring migration, traffic flows, rainfall </a:t>
            </a:r>
            <a:r>
              <a:rPr lang="en-US" dirty="0" err="1"/>
              <a:t>etc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Longitudinal data for program maintenance and trend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Integrated data platforms [</a:t>
            </a:r>
            <a:r>
              <a:rPr lang="en-US" dirty="0">
                <a:solidFill>
                  <a:schemeClr val="accent1"/>
                </a:solidFill>
              </a:rPr>
              <a:t>collection and analysis of multiple data sets</a:t>
            </a:r>
            <a:r>
              <a:rPr lang="en-US" dirty="0"/>
              <a:t>]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E7A4E-3117-B34E-B200-1CDBACD0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F1E90-4624-F241-B264-5EB74538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7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5F0C-8C0B-3945-BA0F-FFB4FCA2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D139E-D26D-E64F-B87E-FE0ECABD96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SO BIG DATA ARE FAMILIAR TO DEVELOPMENT AGENCIES  </a:t>
            </a:r>
          </a:p>
          <a:p>
            <a:pPr marL="0" indent="0">
              <a:buNone/>
            </a:pPr>
            <a:r>
              <a:rPr lang="en-US" sz="4000" dirty="0"/>
              <a:t>          BUT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D6964-8485-F444-8CC7-8121C3B4AF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i="1" dirty="0">
                <a:solidFill>
                  <a:srgbClr val="FF0000"/>
                </a:solidFill>
              </a:rPr>
              <a:t>EVALUATORS HAVE BEEN SLOWER TO TAKE-UP BIG DATA THAN THEIR COLLEAGUES IN OTHER DEPARTMENTS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CF927-AE82-3D42-A770-502313C5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C317-4EA4-6C4B-8B66-C4B22FAE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12</a:t>
            </a:fld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756D707-DD9F-4349-809B-5CF35311C807}"/>
              </a:ext>
            </a:extLst>
          </p:cNvPr>
          <p:cNvSpPr/>
          <p:nvPr/>
        </p:nvSpPr>
        <p:spPr>
          <a:xfrm>
            <a:off x="3400425" y="4200526"/>
            <a:ext cx="1847850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8D3897-DA50-BD40-8E66-7E36B3F8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sectoral differences in evaluation take-up of big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B2B14D-C320-6D40-9F47-84AB1560D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Sectors like health, education, urban development and some parts of agriculture are used to working with large quantitative data sets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CF781-DD2D-2545-B3F2-B7263F82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48EFE-58B5-0A45-B241-A311EB8A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3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355F-9A13-9646-BFB0-91EAF007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E6D24-4FB9-644D-9F3D-6E3C4C934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9E8B2-60BB-004D-ADA4-AFDA3BA0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B1BA2-E13E-824D-A65C-E4005352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260BA-FE8E-AC41-BE79-04E721AB0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4" y="0"/>
            <a:ext cx="1209755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2C7D8-5698-A54F-AA5A-4F500C2725C7}"/>
              </a:ext>
            </a:extLst>
          </p:cNvPr>
          <p:cNvSpPr txBox="1"/>
          <p:nvPr/>
        </p:nvSpPr>
        <p:spPr>
          <a:xfrm>
            <a:off x="2259106" y="5647765"/>
            <a:ext cx="7772400" cy="52322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3.  Potential benefits of big data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274189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7A60BB-0C59-3A49-9FCA-5B3EF079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Challenges facing current evaluation practice [</a:t>
            </a:r>
            <a:r>
              <a:rPr lang="en-US" dirty="0"/>
              <a:t>where big data can contribute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7ACA77-E542-EB49-9B9C-1BFB8637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dirty="0">
                <a:solidFill>
                  <a:srgbClr val="FF0000"/>
                </a:solidFill>
              </a:rPr>
              <a:t>Design challenges</a:t>
            </a:r>
          </a:p>
          <a:p>
            <a:pPr lvl="1"/>
            <a:r>
              <a:rPr lang="en-US" sz="3600" dirty="0"/>
              <a:t>Defining a counterfactual (comparison group)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/>
              <a:t> Propensity Score Matching (PSM)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/>
              <a:t>Digital experimentation</a:t>
            </a:r>
          </a:p>
          <a:p>
            <a:pPr lvl="1"/>
            <a:r>
              <a:rPr lang="en-US" sz="3600" dirty="0"/>
              <a:t>Experimental designs are backward looking</a:t>
            </a:r>
          </a:p>
          <a:p>
            <a:pPr lvl="1"/>
            <a:r>
              <a:rPr lang="en-US" sz="3600" dirty="0"/>
              <a:t>Hard to address complexity</a:t>
            </a:r>
          </a:p>
          <a:p>
            <a:pPr lvl="1"/>
            <a:r>
              <a:rPr lang="en-US" sz="3600" dirty="0"/>
              <a:t>Hard to study change over long periods of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5C7DF-B453-4243-813D-9648F1F7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BB63D-DBF0-4C45-9292-DBE59EDA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4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79FAFA-BA64-4941-AA4B-A95C90AD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Evaluation challenges [2]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13B065-FDB5-6A4C-A0F8-510C07FC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 startAt="2"/>
            </a:pPr>
            <a:r>
              <a:rPr lang="en-US" dirty="0">
                <a:solidFill>
                  <a:srgbClr val="FF0000"/>
                </a:solidFill>
              </a:rPr>
              <a:t>Data collection</a:t>
            </a:r>
          </a:p>
          <a:p>
            <a:pPr lvl="1"/>
            <a:r>
              <a:rPr lang="en-US" sz="2800" dirty="0"/>
              <a:t>Data is expensive and time-consuming to collect</a:t>
            </a:r>
          </a:p>
          <a:p>
            <a:pPr lvl="1"/>
            <a:r>
              <a:rPr lang="en-US" sz="2800" dirty="0"/>
              <a:t>Most evaluations can only afford to use small samples</a:t>
            </a:r>
          </a:p>
          <a:p>
            <a:pPr lvl="1"/>
            <a:r>
              <a:rPr lang="en-US" sz="2800" dirty="0"/>
              <a:t>Difficult to collect data on large areas and areas outside the project boundaries</a:t>
            </a:r>
          </a:p>
          <a:p>
            <a:pPr lvl="1"/>
            <a:r>
              <a:rPr lang="en-US" sz="2800" dirty="0"/>
              <a:t>Hard to study change over long-periods of time</a:t>
            </a:r>
          </a:p>
          <a:p>
            <a:pPr lvl="1"/>
            <a:r>
              <a:rPr lang="en-US" sz="2800" dirty="0"/>
              <a:t>Difficult to observe processes of change</a:t>
            </a:r>
          </a:p>
          <a:p>
            <a:pPr lvl="1"/>
            <a:r>
              <a:rPr lang="en-US" sz="2800" dirty="0"/>
              <a:t>Hard to measure behavioral change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C8EC3-3F48-9145-81AB-87F3AA68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D4961-F458-E141-864B-1A9F33F2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5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06E0-E29A-7B4E-B653-72C0DB0B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Evaluation challenges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1235-83C6-004D-A6D3-EE0C16A7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 startAt="3"/>
            </a:pPr>
            <a:r>
              <a:rPr lang="en-US" dirty="0">
                <a:solidFill>
                  <a:srgbClr val="FF0000"/>
                </a:solidFill>
              </a:rPr>
              <a:t>Data analysis</a:t>
            </a:r>
          </a:p>
          <a:p>
            <a:pPr lvl="1"/>
            <a:r>
              <a:rPr lang="en-US" dirty="0"/>
              <a:t>Expensive and slow</a:t>
            </a:r>
          </a:p>
          <a:p>
            <a:pPr lvl="1"/>
            <a:r>
              <a:rPr lang="en-US" dirty="0"/>
              <a:t>Difficult to use systems analysis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 complexity analysis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 cannot model systems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 lack of access to real-time data</a:t>
            </a:r>
          </a:p>
          <a:p>
            <a:pPr lvl="1"/>
            <a:r>
              <a:rPr lang="en-US" dirty="0"/>
              <a:t>Hard to use predictive modeling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2B614-D315-4D49-A0D7-686C79CC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45F4F-E9B9-024E-9E9D-EA003791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0372-5A5A-B24A-9E02-80012897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Evaluation challenges [4]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D7413-1D05-1842-B8DD-ACB8094EE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 startAt="4"/>
            </a:pPr>
            <a:r>
              <a:rPr lang="en-US" dirty="0">
                <a:solidFill>
                  <a:srgbClr val="FF0000"/>
                </a:solidFill>
              </a:rPr>
              <a:t>Dissemination of findings</a:t>
            </a:r>
          </a:p>
          <a:p>
            <a:pPr lvl="1"/>
            <a:r>
              <a:rPr lang="en-US" dirty="0"/>
              <a:t>targeting message to particular groups</a:t>
            </a:r>
          </a:p>
          <a:p>
            <a:pPr lvl="1"/>
            <a:r>
              <a:rPr lang="en-US" dirty="0"/>
              <a:t>Combining summary and disaggregated data</a:t>
            </a:r>
          </a:p>
          <a:p>
            <a:pPr lvl="1"/>
            <a:r>
              <a:rPr lang="en-US" dirty="0"/>
              <a:t>Reaching large and dispersed groups</a:t>
            </a:r>
          </a:p>
          <a:p>
            <a:pPr lvl="1"/>
            <a:r>
              <a:rPr lang="en-US" dirty="0"/>
              <a:t>Updating findings</a:t>
            </a:r>
          </a:p>
          <a:p>
            <a:pPr lvl="1"/>
            <a:r>
              <a:rPr lang="en-US" dirty="0"/>
              <a:t>Integrating feedback from stakeholders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FC47E-FCFD-E149-BDB8-628ADF75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83ADA-BFD9-054D-81A5-53A60428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2A66-2FFB-824D-BF79-F87FEA76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big data and data analytics can </a:t>
            </a:r>
            <a:r>
              <a:rPr lang="en-US" dirty="0">
                <a:solidFill>
                  <a:schemeClr val="accent1"/>
                </a:solidFill>
              </a:rPr>
              <a:t>potentially</a:t>
            </a:r>
            <a:r>
              <a:rPr lang="en-US" dirty="0">
                <a:solidFill>
                  <a:srgbClr val="FF0000"/>
                </a:solidFill>
              </a:rPr>
              <a:t> offer to evaluators [</a:t>
            </a:r>
            <a:r>
              <a:rPr lang="en-US" dirty="0"/>
              <a:t>repeat slide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CB28B-757F-DC40-999B-A57156F7A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Faster/cheaper data collection and analysis</a:t>
            </a:r>
          </a:p>
          <a:p>
            <a:r>
              <a:rPr lang="en-US" dirty="0"/>
              <a:t>Early warning and real-time feedback</a:t>
            </a:r>
          </a:p>
          <a:p>
            <a:r>
              <a:rPr lang="en-US" dirty="0"/>
              <a:t>Emergency and humanitarian programs</a:t>
            </a:r>
          </a:p>
          <a:p>
            <a:r>
              <a:rPr lang="en-US" dirty="0"/>
              <a:t>Analysis of complex programs</a:t>
            </a:r>
          </a:p>
          <a:p>
            <a:r>
              <a:rPr lang="en-US" dirty="0"/>
              <a:t>Integration of multiple data sets</a:t>
            </a:r>
          </a:p>
          <a:p>
            <a:r>
              <a:rPr lang="en-US" dirty="0"/>
              <a:t>Reaching remote and vulnerable populations</a:t>
            </a:r>
          </a:p>
          <a:p>
            <a:r>
              <a:rPr lang="en-US" dirty="0"/>
              <a:t>Analysis of behavioral change</a:t>
            </a:r>
          </a:p>
          <a:p>
            <a:r>
              <a:rPr lang="en-US" dirty="0"/>
              <a:t>Strengthening adaptive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5D532-94B7-ED45-8651-66F7B0F9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295A2-86E4-9947-B88C-19EFED68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6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DF955E-CEAC-5E43-B208-541A142A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C623E8-E51F-3B4D-A045-A4899705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 to the world of big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expanding applications of big data in development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Potential benefits of big data for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Examples of big data applications in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[Time permitting] Framing the evaluation to effectively use big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[Time permitting] The dark side of big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final messages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47FFC0-86A3-3D4F-85ED-6188D1CF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993FF-F105-174F-819E-81303E5E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79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CD275-B175-DF4E-A053-555FF356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AF1AE-1B9B-F448-BCF3-F7C9F815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50322-A059-024B-B208-12D3B315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76" y="1327149"/>
            <a:ext cx="8928847" cy="4800600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9F3E77F5-E56F-954E-9067-504E4B3EAAF6}"/>
              </a:ext>
            </a:extLst>
          </p:cNvPr>
          <p:cNvSpPr/>
          <p:nvPr/>
        </p:nvSpPr>
        <p:spPr>
          <a:xfrm>
            <a:off x="2173944" y="1519518"/>
            <a:ext cx="2756647" cy="14253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Evaluators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D77B3A91-C26E-C047-8764-A5F2AD0F7CB2}"/>
              </a:ext>
            </a:extLst>
          </p:cNvPr>
          <p:cNvSpPr/>
          <p:nvPr/>
        </p:nvSpPr>
        <p:spPr>
          <a:xfrm>
            <a:off x="7261411" y="1327149"/>
            <a:ext cx="2756647" cy="14253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Data scientists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F03376-8A17-9646-8A26-D9F75C7CB783}"/>
              </a:ext>
            </a:extLst>
          </p:cNvPr>
          <p:cNvSpPr txBox="1"/>
          <p:nvPr/>
        </p:nvSpPr>
        <p:spPr>
          <a:xfrm>
            <a:off x="1801906" y="242047"/>
            <a:ext cx="821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need to build bridges</a:t>
            </a:r>
          </a:p>
        </p:txBody>
      </p:sp>
    </p:spTree>
    <p:extLst>
      <p:ext uri="{BB962C8B-B14F-4D97-AF65-F5344CB8AC3E}">
        <p14:creationId xmlns:p14="http://schemas.microsoft.com/office/powerpoint/2010/main" val="2640870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4969-D5F1-8D4E-BC11-798B2D4B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C8C3F-1ED6-B74E-A908-09D5CF98A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1B281-5C87-F243-A18E-C6ABBD0A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E4A19-755F-3D43-840B-2642AAB2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26C1E-AF51-9F4D-8A1C-2B83AEC0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7" y="1709738"/>
            <a:ext cx="6535270" cy="4348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372CC-9371-0B4D-BE8E-20101C72B15A}"/>
              </a:ext>
            </a:extLst>
          </p:cNvPr>
          <p:cNvSpPr txBox="1"/>
          <p:nvPr/>
        </p:nvSpPr>
        <p:spPr>
          <a:xfrm>
            <a:off x="7648761" y="1768218"/>
            <a:ext cx="3940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4.  Examples of Big Data applications in evaluation</a:t>
            </a:r>
          </a:p>
        </p:txBody>
      </p:sp>
    </p:spTree>
    <p:extLst>
      <p:ext uri="{BB962C8B-B14F-4D97-AF65-F5344CB8AC3E}">
        <p14:creationId xmlns:p14="http://schemas.microsoft.com/office/powerpoint/2010/main" val="1766153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967B2-311E-3045-BF01-58670866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455BC-486B-1A45-804B-E6B4A894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BC7B9-ACDE-C84A-B9DC-E7A013674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820141"/>
            <a:ext cx="2857500" cy="2857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4ECBD6-C928-2C48-B3C0-0EF5317F5D99}"/>
              </a:ext>
            </a:extLst>
          </p:cNvPr>
          <p:cNvSpPr/>
          <p:nvPr/>
        </p:nvSpPr>
        <p:spPr>
          <a:xfrm>
            <a:off x="5250874" y="1094509"/>
            <a:ext cx="5888182" cy="5029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It is difficult to find examples where big data is built into an evaluation design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But there are many examples where big data is being used used in development programs ………..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where these could be transformed        into evaluation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33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CD6AAB-F801-C44C-9B0D-EE8F2E13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Big data applications to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CE5DD6-199C-3D46-821A-6F0D8B793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 </a:t>
            </a:r>
            <a:r>
              <a:rPr lang="en-US" sz="3200" b="1" dirty="0">
                <a:solidFill>
                  <a:schemeClr val="accent1"/>
                </a:solidFill>
              </a:rPr>
              <a:t>Strengthening sample design for evaluating a forest protection program:</a:t>
            </a:r>
          </a:p>
          <a:p>
            <a:pPr lvl="2"/>
            <a:r>
              <a:rPr lang="en-US" sz="2800" dirty="0"/>
              <a:t>Incorporating more variables into the comparison group [propensity score matching]</a:t>
            </a:r>
          </a:p>
          <a:p>
            <a:pPr lvl="2"/>
            <a:r>
              <a:rPr lang="en-US" sz="2800" dirty="0"/>
              <a:t>Longitudinal data to observe changes over a longer period of time [up to 20 years]</a:t>
            </a:r>
          </a:p>
          <a:p>
            <a:pPr lvl="2"/>
            <a:r>
              <a:rPr lang="en-US" sz="2800" dirty="0"/>
              <a:t>Collecting contextual data over a large area </a:t>
            </a:r>
          </a:p>
          <a:p>
            <a:pPr lvl="2"/>
            <a:endParaRPr lang="en-US" sz="2800" dirty="0"/>
          </a:p>
          <a:p>
            <a:pPr marL="914400" lvl="2" indent="0">
              <a:buNone/>
            </a:pPr>
            <a:r>
              <a:rPr lang="en-US" sz="2800" dirty="0"/>
              <a:t>[Global Environmental Facility]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75BB9-BB15-194D-B04C-9EDEBE7C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32F7D-C756-D84C-969C-36B072A8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57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2715-2E1E-CB43-A2F4-D0EF06DC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2.  Using social media analytics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F27F1-8166-1744-9005-C41D2090C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assessing the effectiveness of programs to encourage women or youth to register to vote</a:t>
            </a:r>
          </a:p>
          <a:p>
            <a:pPr lvl="1"/>
            <a:r>
              <a:rPr lang="en-US" sz="2800" dirty="0"/>
              <a:t>Comparing Twitter posts and radio call-in programs before and after a media campaign</a:t>
            </a:r>
          </a:p>
          <a:p>
            <a:pPr marL="457200" lvl="1" indent="0">
              <a:buNone/>
            </a:pPr>
            <a:r>
              <a:rPr lang="en-US" sz="2800" dirty="0"/>
              <a:t>[UN Women]</a:t>
            </a:r>
          </a:p>
          <a:p>
            <a:pPr marL="457200" lvl="1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solidFill>
                  <a:schemeClr val="accent1"/>
                </a:solidFill>
              </a:rPr>
              <a:t>Social network analysis to assess the effectiveness of an agency in strengthening organizational linkages + impact on policy</a:t>
            </a:r>
          </a:p>
          <a:p>
            <a:pPr lvl="1"/>
            <a:r>
              <a:rPr lang="en-US" sz="2800" dirty="0"/>
              <a:t>E-mail analysis and social media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71FBF-D270-6847-93A6-5596AAAE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733C7-C88C-DF41-BA0D-A91086E3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5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27EB-5BBE-6B43-BDA2-81AD98A2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3. Creating an integrated data base to combine multiple sources of information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640A-4CA5-3940-B0E8-DE1CFADB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A.  Addressing the causes of modern slavery</a:t>
            </a:r>
          </a:p>
          <a:p>
            <a:pPr lvl="1"/>
            <a:r>
              <a:rPr lang="en-US" sz="2800" dirty="0"/>
              <a:t>Migration records, employment surveys, interviews with returning migrants, records from dedicated hot-line for economic migrants needing help, analysis of social media</a:t>
            </a:r>
          </a:p>
          <a:p>
            <a:pPr marL="457200" lvl="1" indent="0">
              <a:buNone/>
            </a:pPr>
            <a:r>
              <a:rPr lang="en-US" sz="2800" dirty="0"/>
              <a:t>[Social Impact Consultants]</a:t>
            </a:r>
          </a:p>
          <a:p>
            <a:pPr marL="514350" indent="-514350">
              <a:buAutoNum type="alphaUcPeriod" startAt="2"/>
            </a:pPr>
            <a:r>
              <a:rPr lang="en-US" dirty="0">
                <a:solidFill>
                  <a:schemeClr val="accent1"/>
                </a:solidFill>
              </a:rPr>
              <a:t>Integrating multiple sources of data to assess the most effective combination of inputs to reduce stunting</a:t>
            </a:r>
          </a:p>
          <a:p>
            <a:r>
              <a:rPr lang="en-US" dirty="0"/>
              <a:t>Program data</a:t>
            </a:r>
          </a:p>
          <a:p>
            <a:r>
              <a:rPr lang="en-US" dirty="0"/>
              <a:t>Access to services and level of infrastructure</a:t>
            </a:r>
          </a:p>
          <a:p>
            <a:r>
              <a:rPr lang="en-US" dirty="0"/>
              <a:t>Demographic data</a:t>
            </a:r>
          </a:p>
          <a:p>
            <a:r>
              <a:rPr lang="en-US" dirty="0"/>
              <a:t>Machine learning to identify most effective combinations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54F58-B8D5-6742-B4E7-D54EF4E0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FCD96-9E91-064D-9716-1F4596AE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3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4F9F-2A2B-7C45-8BC0-3113D6D6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>
                <a:solidFill>
                  <a:srgbClr val="FF0000"/>
                </a:solidFill>
              </a:rPr>
              <a:t>Digital randomized control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8DF4-EB5B-8742-BCF8-85FA03F41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Randomized control trials using electronic banking data to assess the effectiveness of on-line training programs on the number of new bank accounts opened by low-income households.</a:t>
            </a:r>
          </a:p>
          <a:p>
            <a:pPr marL="514350" indent="-514350">
              <a:buAutoNum type="arabicPeriod" startAt="4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[World Bank]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5CBC5-FD4E-E547-B446-B08F7F1D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B3634-F67C-A24A-9699-73BE329F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3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6A67F-BCA6-2D42-A8A9-8600D860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>
                <a:solidFill>
                  <a:srgbClr val="FF0000"/>
                </a:solidFill>
              </a:rPr>
              <a:t>Building large-scale monitoring systems that create a framework for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94614-DD4B-AD49-B0DB-EDDDAA57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Merging multiple sources of data into a standardized easily accessible data platform</a:t>
            </a:r>
          </a:p>
          <a:p>
            <a:r>
              <a:rPr lang="en-US" dirty="0"/>
              <a:t>Standardized longitudinal data</a:t>
            </a:r>
          </a:p>
          <a:p>
            <a:r>
              <a:rPr lang="en-US" dirty="0"/>
              <a:t>Assessing value-added at different points in the value chain</a:t>
            </a:r>
          </a:p>
          <a:p>
            <a:r>
              <a:rPr lang="en-US" dirty="0"/>
              <a:t>Value for money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Large consulting firms are creating national data </a:t>
            </a:r>
            <a:r>
              <a:rPr lang="en-US" b="1" dirty="0" err="1">
                <a:solidFill>
                  <a:schemeClr val="accent1"/>
                </a:solidFill>
              </a:rPr>
              <a:t>p;latforms</a:t>
            </a:r>
            <a:r>
              <a:rPr lang="en-US" b="1" dirty="0">
                <a:solidFill>
                  <a:schemeClr val="accent1"/>
                </a:solidFill>
              </a:rPr>
              <a:t> in areas such as health, education, agriculture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6AB0C-7969-4B46-B13A-2671D74F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9943B-8E62-7D42-9F24-381C7474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4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41BC-2822-D243-AB94-F89C8A93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 </a:t>
            </a:r>
            <a:r>
              <a:rPr lang="en-US" sz="3100" dirty="0">
                <a:solidFill>
                  <a:srgbClr val="FF0000"/>
                </a:solidFill>
              </a:rPr>
              <a:t>Using predictive analytics and artificial intelligence to evaluate a program to combat child-abuse in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4B14-2368-364C-B73F-F40996592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Case workers report on cases of child abuse and how they were handled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Integrated data platform combines 80 data sets and 80,000 cases over 5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Constructing theory of what works: combining expert opinions and hypotheses generated through artificial intelligence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Training machine learning (ML) to identify cases of naturally occurring experiments – same cases/problems treated in different ways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3F520-F112-304C-9489-20934EA8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CD00A-1C64-934F-8A47-06258BC5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24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C4A2-76BF-F34F-B97A-D7CD92EC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912A-C755-4641-A5AA-128F4B9A0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ML constructs matched comparison groups to compare randomly assigned to current and recommended approaches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Recommendations on proposed actions to take in each case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Assessing improved performance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Source: Bamberger and York paper to be published by Rockefeller </a:t>
            </a:r>
          </a:p>
          <a:p>
            <a:pPr marL="0" indent="0">
              <a:buNone/>
            </a:pPr>
            <a:r>
              <a:rPr lang="en-US" dirty="0"/>
              <a:t>Foundation.  Scheduled for publication in November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45497-0F0E-6743-B31F-9EAB20EA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450EB-E9AB-A542-BE48-D3DF5C0A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69A4EB-D31D-F34F-BE1E-E9B1A284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6E8DA-DF4C-C343-ABC6-AFC1271C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D71F4-6AD6-534B-9462-33525F197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12288982" cy="6721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E70CDD-D5CA-2944-A41E-239FDB54C471}"/>
              </a:ext>
            </a:extLst>
          </p:cNvPr>
          <p:cNvSpPr txBox="1"/>
          <p:nvPr/>
        </p:nvSpPr>
        <p:spPr>
          <a:xfrm>
            <a:off x="6763871" y="282388"/>
            <a:ext cx="5082988" cy="15696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1. Welcome to the World of Big Data</a:t>
            </a:r>
          </a:p>
        </p:txBody>
      </p:sp>
    </p:spTree>
    <p:extLst>
      <p:ext uri="{BB962C8B-B14F-4D97-AF65-F5344CB8AC3E}">
        <p14:creationId xmlns:p14="http://schemas.microsoft.com/office/powerpoint/2010/main" val="1807869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91D6E-006A-514C-B176-F59D4223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51201-FEB6-7F4D-8619-0AE119B5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37EEAD-97E4-4241-AE0B-1C2DC87FD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13509"/>
              </p:ext>
            </p:extLst>
          </p:nvPr>
        </p:nvGraphicFramePr>
        <p:xfrm>
          <a:off x="2031999" y="719666"/>
          <a:ext cx="8968508" cy="511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4436">
                  <a:extLst>
                    <a:ext uri="{9D8B030D-6E8A-4147-A177-3AD203B41FA5}">
                      <a16:colId xmlns:a16="http://schemas.microsoft.com/office/drawing/2014/main" val="4073524495"/>
                    </a:ext>
                  </a:extLst>
                </a:gridCol>
                <a:gridCol w="1376360">
                  <a:extLst>
                    <a:ext uri="{9D8B030D-6E8A-4147-A177-3AD203B41FA5}">
                      <a16:colId xmlns:a16="http://schemas.microsoft.com/office/drawing/2014/main" val="2364367130"/>
                    </a:ext>
                  </a:extLst>
                </a:gridCol>
                <a:gridCol w="1513436">
                  <a:extLst>
                    <a:ext uri="{9D8B030D-6E8A-4147-A177-3AD203B41FA5}">
                      <a16:colId xmlns:a16="http://schemas.microsoft.com/office/drawing/2014/main" val="1367504941"/>
                    </a:ext>
                  </a:extLst>
                </a:gridCol>
                <a:gridCol w="1824276">
                  <a:extLst>
                    <a:ext uri="{9D8B030D-6E8A-4147-A177-3AD203B41FA5}">
                      <a16:colId xmlns:a16="http://schemas.microsoft.com/office/drawing/2014/main" val="2885745285"/>
                    </a:ext>
                  </a:extLst>
                </a:gridCol>
              </a:tblGrid>
              <a:tr h="660653">
                <a:tc gridSpan="4">
                  <a:txBody>
                    <a:bodyPr/>
                    <a:lstStyle/>
                    <a:p>
                      <a:r>
                        <a:rPr lang="en-US" dirty="0"/>
                        <a:t>Progress of big data in 4 main areas of program evaluation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44172"/>
                  </a:ext>
                </a:extLst>
              </a:tr>
              <a:tr h="870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Progress towards evaluation-ready methods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84597"/>
                  </a:ext>
                </a:extLst>
              </a:tr>
              <a:tr h="6606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Progressing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947228"/>
                  </a:ext>
                </a:extLst>
              </a:tr>
              <a:tr h="660653">
                <a:tc>
                  <a:txBody>
                    <a:bodyPr/>
                    <a:lstStyle/>
                    <a:p>
                      <a:r>
                        <a:rPr lang="en-US" sz="2800" dirty="0"/>
                        <a:t>Evaluation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35265"/>
                  </a:ext>
                </a:extLst>
              </a:tr>
              <a:tr h="660653">
                <a:tc>
                  <a:txBody>
                    <a:bodyPr/>
                    <a:lstStyle/>
                    <a:p>
                      <a:r>
                        <a:rPr lang="en-US" sz="2800" dirty="0"/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53316"/>
                  </a:ext>
                </a:extLst>
              </a:tr>
              <a:tr h="660653">
                <a:tc>
                  <a:txBody>
                    <a:bodyPr/>
                    <a:lstStyle/>
                    <a:p>
                      <a:r>
                        <a:rPr lang="en-US" sz="2800" dirty="0"/>
                        <a:t>Data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255606"/>
                  </a:ext>
                </a:extLst>
              </a:tr>
              <a:tr h="689450">
                <a:tc>
                  <a:txBody>
                    <a:bodyPr/>
                    <a:lstStyle/>
                    <a:p>
                      <a:r>
                        <a:rPr lang="en-US" sz="2800" dirty="0"/>
                        <a:t>Targeted dissemination of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11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551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E717AD-D0A1-794B-B4C7-CA8367C4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623A3-17CA-6041-B55F-A81E0F74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A0518-A7CD-214A-BE35-27F6DDDCCF92}"/>
              </a:ext>
            </a:extLst>
          </p:cNvPr>
          <p:cNvSpPr txBox="1"/>
          <p:nvPr/>
        </p:nvSpPr>
        <p:spPr>
          <a:xfrm>
            <a:off x="1690255" y="1011382"/>
            <a:ext cx="7633854" cy="4524315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The following sections will be discussed in time permits</a:t>
            </a:r>
          </a:p>
          <a:p>
            <a:endParaRPr lang="en-US" sz="4800" dirty="0">
              <a:solidFill>
                <a:srgbClr val="FF0000"/>
              </a:solidFill>
            </a:endParaRPr>
          </a:p>
          <a:p>
            <a:pPr marL="342900" indent="-342900">
              <a:buAutoNum type="arabicPeriod" startAt="5"/>
            </a:pPr>
            <a:r>
              <a:rPr lang="en-US" sz="4800" dirty="0">
                <a:solidFill>
                  <a:srgbClr val="FF0000"/>
                </a:solidFill>
              </a:rPr>
              <a:t>Framing the evaluation to effectively use big data</a:t>
            </a:r>
          </a:p>
          <a:p>
            <a:pPr marL="342900" indent="-342900">
              <a:buAutoNum type="arabicPeriod" startAt="5"/>
            </a:pPr>
            <a:r>
              <a:rPr lang="en-US" sz="4800" dirty="0">
                <a:solidFill>
                  <a:srgbClr val="FF0000"/>
                </a:solidFill>
              </a:rPr>
              <a:t>The dark side of big data</a:t>
            </a:r>
          </a:p>
        </p:txBody>
      </p:sp>
    </p:spTree>
    <p:extLst>
      <p:ext uri="{BB962C8B-B14F-4D97-AF65-F5344CB8AC3E}">
        <p14:creationId xmlns:p14="http://schemas.microsoft.com/office/powerpoint/2010/main" val="107639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B80C3-370A-4045-A665-DC992891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29D9C-74E0-7847-84BB-0E55AF25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0A61E-E39A-5348-B5A7-CA93BF2284B7}"/>
              </a:ext>
            </a:extLst>
          </p:cNvPr>
          <p:cNvSpPr txBox="1"/>
          <p:nvPr/>
        </p:nvSpPr>
        <p:spPr>
          <a:xfrm>
            <a:off x="1385455" y="858982"/>
            <a:ext cx="9670472" cy="3416320"/>
          </a:xfrm>
          <a:prstGeom prst="rect">
            <a:avLst/>
          </a:prstGeom>
          <a:noFill/>
          <a:ln w="2540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5.  Framing the evaluation to effectively use big data</a:t>
            </a:r>
          </a:p>
        </p:txBody>
      </p:sp>
    </p:spTree>
    <p:extLst>
      <p:ext uri="{BB962C8B-B14F-4D97-AF65-F5344CB8AC3E}">
        <p14:creationId xmlns:p14="http://schemas.microsoft.com/office/powerpoint/2010/main" val="3750385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E010D-E065-A14C-95F2-B9BDD93F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686D1-F7C3-964F-BC6E-5475310EAB15}"/>
              </a:ext>
            </a:extLst>
          </p:cNvPr>
          <p:cNvSpPr txBox="1"/>
          <p:nvPr/>
        </p:nvSpPr>
        <p:spPr>
          <a:xfrm>
            <a:off x="3605644" y="1731278"/>
            <a:ext cx="59297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define the key evaluation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8863A-AE3D-1D44-989A-E4E522F0B8B0}"/>
              </a:ext>
            </a:extLst>
          </p:cNvPr>
          <p:cNvSpPr/>
          <p:nvPr/>
        </p:nvSpPr>
        <p:spPr>
          <a:xfrm>
            <a:off x="3543299" y="2674975"/>
            <a:ext cx="6026727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>
                <a:solidFill>
                  <a:schemeClr val="tx1"/>
                </a:solidFill>
              </a:rPr>
              <a:t>Define</a:t>
            </a:r>
            <a:r>
              <a:rPr lang="en-US" dirty="0">
                <a:solidFill>
                  <a:schemeClr val="tx1"/>
                </a:solidFill>
              </a:rPr>
              <a:t> the evaluation model [or compare alternative models]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B1FA21-8BAE-E44F-B288-43203674F72C}"/>
              </a:ext>
            </a:extLst>
          </p:cNvPr>
          <p:cNvSpPr/>
          <p:nvPr/>
        </p:nvSpPr>
        <p:spPr>
          <a:xfrm>
            <a:off x="3636818" y="3791050"/>
            <a:ext cx="6026727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Iden</a:t>
            </a:r>
            <a:r>
              <a:rPr lang="en-US" dirty="0" err="1">
                <a:solidFill>
                  <a:schemeClr val="tx1"/>
                </a:solidFill>
              </a:rPr>
              <a:t>List</a:t>
            </a:r>
            <a:r>
              <a:rPr lang="en-US" dirty="0">
                <a:solidFill>
                  <a:schemeClr val="tx1"/>
                </a:solidFill>
              </a:rPr>
              <a:t> the kinds of information required to address these questions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5451B2-DAC2-164F-8224-47A44015B7C2}"/>
              </a:ext>
            </a:extLst>
          </p:cNvPr>
          <p:cNvSpPr/>
          <p:nvPr/>
        </p:nvSpPr>
        <p:spPr>
          <a:xfrm>
            <a:off x="3581401" y="6061752"/>
            <a:ext cx="6026727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Assess the </a:t>
            </a:r>
            <a:r>
              <a:rPr lang="en-US" dirty="0">
                <a:solidFill>
                  <a:schemeClr val="tx1"/>
                </a:solidFill>
              </a:rPr>
              <a:t>Assess the potential benefits [</a:t>
            </a:r>
            <a:r>
              <a:rPr lang="en-US" dirty="0">
                <a:solidFill>
                  <a:srgbClr val="FF0000"/>
                </a:solidFill>
              </a:rPr>
              <a:t>and cost effectiveness</a:t>
            </a:r>
            <a:r>
              <a:rPr lang="en-US" dirty="0">
                <a:solidFill>
                  <a:schemeClr val="tx1"/>
                </a:solidFill>
              </a:rPr>
              <a:t>] of big data within this framework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3D094-FEC6-A841-9411-E28A659F6045}"/>
              </a:ext>
            </a:extLst>
          </p:cNvPr>
          <p:cNvSpPr/>
          <p:nvPr/>
        </p:nvSpPr>
        <p:spPr>
          <a:xfrm>
            <a:off x="3657600" y="4960438"/>
            <a:ext cx="6026727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 </a:t>
            </a:r>
            <a:r>
              <a:rPr lang="en-US" dirty="0" err="1"/>
              <a:t>matr</a:t>
            </a:r>
            <a:r>
              <a:rPr lang="en-US" dirty="0" err="1">
                <a:solidFill>
                  <a:schemeClr val="tx1"/>
                </a:solidFill>
              </a:rPr>
              <a:t>Construct</a:t>
            </a:r>
            <a:r>
              <a:rPr lang="en-US" dirty="0">
                <a:solidFill>
                  <a:schemeClr val="tx1"/>
                </a:solidFill>
              </a:rPr>
              <a:t> a matrix identifying and assessing available data sources [and gaps] for addressing each question</a:t>
            </a:r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D6C2A52D-D77B-7D4A-A031-2B4B5F09B8FF}"/>
              </a:ext>
            </a:extLst>
          </p:cNvPr>
          <p:cNvSpPr/>
          <p:nvPr/>
        </p:nvSpPr>
        <p:spPr>
          <a:xfrm>
            <a:off x="6470072" y="2235250"/>
            <a:ext cx="200891" cy="33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7D41E648-8268-6849-8BEC-0B9B9481DD5C}"/>
              </a:ext>
            </a:extLst>
          </p:cNvPr>
          <p:cNvSpPr/>
          <p:nvPr/>
        </p:nvSpPr>
        <p:spPr>
          <a:xfrm>
            <a:off x="6501244" y="4550498"/>
            <a:ext cx="200891" cy="33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8ABEA20-817F-7F46-9CA2-193D784470C4}"/>
              </a:ext>
            </a:extLst>
          </p:cNvPr>
          <p:cNvSpPr/>
          <p:nvPr/>
        </p:nvSpPr>
        <p:spPr>
          <a:xfrm>
            <a:off x="6497781" y="5651812"/>
            <a:ext cx="200891" cy="33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1A55F402-3CAD-AE4F-90AF-A2451C5D7708}"/>
              </a:ext>
            </a:extLst>
          </p:cNvPr>
          <p:cNvSpPr/>
          <p:nvPr/>
        </p:nvSpPr>
        <p:spPr>
          <a:xfrm>
            <a:off x="6501243" y="3342531"/>
            <a:ext cx="200891" cy="33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67B57B-2706-9F43-BF63-EFE5CB1E8DFB}"/>
              </a:ext>
            </a:extLst>
          </p:cNvPr>
          <p:cNvSpPr txBox="1"/>
          <p:nvPr/>
        </p:nvSpPr>
        <p:spPr>
          <a:xfrm>
            <a:off x="1233055" y="574148"/>
            <a:ext cx="997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Framework for assessing the potential benefits of big data</a:t>
            </a:r>
          </a:p>
        </p:txBody>
      </p:sp>
    </p:spTree>
    <p:extLst>
      <p:ext uri="{BB962C8B-B14F-4D97-AF65-F5344CB8AC3E}">
        <p14:creationId xmlns:p14="http://schemas.microsoft.com/office/powerpoint/2010/main" val="2207544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01A3-4F61-5B48-BA83-9F2BA258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First define the evaluation questions </a:t>
            </a:r>
            <a:r>
              <a:rPr lang="en-US" dirty="0"/>
              <a:t>[before discussing data and methodology]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28EB3-2986-3944-BD6A-11514BDEE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Examples of evaluation questions</a:t>
            </a:r>
          </a:p>
          <a:p>
            <a:r>
              <a:rPr lang="en-US" dirty="0"/>
              <a:t>To what extent are the observed changes due to the intervention?</a:t>
            </a:r>
          </a:p>
          <a:p>
            <a:r>
              <a:rPr lang="en-US" dirty="0"/>
              <a:t>Did the intervention make a significant difference?</a:t>
            </a:r>
          </a:p>
          <a:p>
            <a:r>
              <a:rPr lang="en-US" dirty="0"/>
              <a:t>How has the intervention made a differences?  To whom and how?</a:t>
            </a:r>
          </a:p>
          <a:p>
            <a:r>
              <a:rPr lang="en-US" dirty="0"/>
              <a:t>Were there unanticipated outcomes [positive and negative]?</a:t>
            </a:r>
          </a:p>
          <a:p>
            <a:r>
              <a:rPr lang="en-US" dirty="0"/>
              <a:t>Were there any groups left out or who were worse off?</a:t>
            </a:r>
          </a:p>
          <a:p>
            <a:r>
              <a:rPr lang="en-US" dirty="0"/>
              <a:t>Will the intervention work elsewhere?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C498E-B0C1-2B4E-A96F-075BDE94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FDE34-F47C-C94F-886E-8D1F461A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0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A759-BB93-EF45-8229-FAD0A379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assessment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B1409-A74E-C544-9E39-07285D57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13EDA-A259-7B48-8974-88B7DE71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9DAEA-57B7-0F48-BC6E-09BCBB4A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E07269-68A1-9148-B8B5-C34F49C9E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90358"/>
              </p:ext>
            </p:extLst>
          </p:nvPr>
        </p:nvGraphicFramePr>
        <p:xfrm>
          <a:off x="965199" y="2312939"/>
          <a:ext cx="10063018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680">
                  <a:extLst>
                    <a:ext uri="{9D8B030D-6E8A-4147-A177-3AD203B41FA5}">
                      <a16:colId xmlns:a16="http://schemas.microsoft.com/office/drawing/2014/main" val="3901195678"/>
                    </a:ext>
                  </a:extLst>
                </a:gridCol>
                <a:gridCol w="1746116">
                  <a:extLst>
                    <a:ext uri="{9D8B030D-6E8A-4147-A177-3AD203B41FA5}">
                      <a16:colId xmlns:a16="http://schemas.microsoft.com/office/drawing/2014/main" val="3807504808"/>
                    </a:ext>
                  </a:extLst>
                </a:gridCol>
                <a:gridCol w="1993500">
                  <a:extLst>
                    <a:ext uri="{9D8B030D-6E8A-4147-A177-3AD203B41FA5}">
                      <a16:colId xmlns:a16="http://schemas.microsoft.com/office/drawing/2014/main" val="3543455063"/>
                    </a:ext>
                  </a:extLst>
                </a:gridCol>
                <a:gridCol w="1437574">
                  <a:extLst>
                    <a:ext uri="{9D8B030D-6E8A-4147-A177-3AD203B41FA5}">
                      <a16:colId xmlns:a16="http://schemas.microsoft.com/office/drawing/2014/main" val="342846987"/>
                    </a:ext>
                  </a:extLst>
                </a:gridCol>
                <a:gridCol w="1437574">
                  <a:extLst>
                    <a:ext uri="{9D8B030D-6E8A-4147-A177-3AD203B41FA5}">
                      <a16:colId xmlns:a16="http://schemas.microsoft.com/office/drawing/2014/main" val="3039431130"/>
                    </a:ext>
                  </a:extLst>
                </a:gridCol>
                <a:gridCol w="1437574">
                  <a:extLst>
                    <a:ext uri="{9D8B030D-6E8A-4147-A177-3AD203B41FA5}">
                      <a16:colId xmlns:a16="http://schemas.microsoft.com/office/drawing/2014/main" val="2012768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Evaluation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Existing data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Adequacy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Potential big data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Adequacy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0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71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0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3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113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771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110868-0714-5C41-912E-4938617E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importance of mixed methods and ground truthing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5A999-60B9-CB40-9591-57DE0B90B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Example:</a:t>
            </a:r>
            <a:r>
              <a:rPr lang="en-US" dirty="0"/>
              <a:t> Satellite images are often used to identify poverty hotspots and to monitor changes in poverty through measuring the quality of roof construction.  </a:t>
            </a:r>
            <a:r>
              <a:rPr lang="en-US" dirty="0">
                <a:solidFill>
                  <a:schemeClr val="accent1"/>
                </a:solidFill>
              </a:rPr>
              <a:t>It is assumed</a:t>
            </a:r>
            <a:r>
              <a:rPr lang="en-US" dirty="0"/>
              <a:t>:</a:t>
            </a:r>
          </a:p>
          <a:p>
            <a:r>
              <a:rPr lang="en-US" dirty="0"/>
              <a:t> A high proportion of straw or similar materials indicates that the family is relatively poor</a:t>
            </a:r>
          </a:p>
          <a:p>
            <a:r>
              <a:rPr lang="en-US" dirty="0"/>
              <a:t>A transition from straw roofs to zinc or other more permanent materials is often used as an indicator that the economic conditions of the household have improved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21F489-03C3-6449-BCD2-311F6965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321A5-F8CE-5A4F-BFC6-8864F10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F7226-79E4-CC41-81B3-7A6CBA39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65C58-7AFA-4D45-8A01-1F461F75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670BEF-6E6F-0148-BA9F-7CDA58FBC2B5}"/>
              </a:ext>
            </a:extLst>
          </p:cNvPr>
          <p:cNvSpPr/>
          <p:nvPr/>
        </p:nvSpPr>
        <p:spPr>
          <a:xfrm>
            <a:off x="1302327" y="2866447"/>
            <a:ext cx="3394364" cy="33389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How good an indicator is roof quality for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assessing poverty?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Measuring changes in poverty?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EBB6E-5363-EB4F-B076-1EDB51CDA0E2}"/>
              </a:ext>
            </a:extLst>
          </p:cNvPr>
          <p:cNvSpPr/>
          <p:nvPr/>
        </p:nvSpPr>
        <p:spPr>
          <a:xfrm>
            <a:off x="6096000" y="3429000"/>
            <a:ext cx="4793673" cy="262543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How could qualitative methods (mixed methods) improve how we interpret the meaning of roof quality?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943C71-6377-6941-A540-B6BE1E5E0F0F}"/>
              </a:ext>
            </a:extLst>
          </p:cNvPr>
          <p:cNvSpPr txBox="1"/>
          <p:nvPr/>
        </p:nvSpPr>
        <p:spPr>
          <a:xfrm>
            <a:off x="1302327" y="748145"/>
            <a:ext cx="906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Ground truthing the evaluation</a:t>
            </a:r>
          </a:p>
        </p:txBody>
      </p:sp>
    </p:spTree>
    <p:extLst>
      <p:ext uri="{BB962C8B-B14F-4D97-AF65-F5344CB8AC3E}">
        <p14:creationId xmlns:p14="http://schemas.microsoft.com/office/powerpoint/2010/main" val="198642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B9005-55FC-FD41-8EC3-0DA8C96D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B0C14-3ACD-F34C-BEA8-6A4EFB50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0260B-1DB7-DD47-B908-207E49C86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19" y="286286"/>
            <a:ext cx="9009528" cy="6387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CA4FB-141F-1B46-8A97-BDBA1D8388ED}"/>
              </a:ext>
            </a:extLst>
          </p:cNvPr>
          <p:cNvSpPr txBox="1"/>
          <p:nvPr/>
        </p:nvSpPr>
        <p:spPr>
          <a:xfrm>
            <a:off x="2151529" y="833718"/>
            <a:ext cx="4410636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6.  The dark side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of big data</a:t>
            </a:r>
          </a:p>
        </p:txBody>
      </p:sp>
    </p:spTree>
    <p:extLst>
      <p:ext uri="{BB962C8B-B14F-4D97-AF65-F5344CB8AC3E}">
        <p14:creationId xmlns:p14="http://schemas.microsoft.com/office/powerpoint/2010/main" val="1526817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C43F16-694F-9744-A5DA-7D68B914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Recognizing the potential dark side of big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8D4E8-FEDA-5B43-BA59-A8A163275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 control</a:t>
            </a:r>
          </a:p>
          <a:p>
            <a:r>
              <a:rPr lang="en-US" dirty="0"/>
              <a:t>Social manipulation</a:t>
            </a:r>
          </a:p>
          <a:p>
            <a:r>
              <a:rPr lang="en-US" dirty="0"/>
              <a:t>False news</a:t>
            </a:r>
          </a:p>
          <a:p>
            <a:r>
              <a:rPr lang="en-US" dirty="0"/>
              <a:t>Invasion of privacy</a:t>
            </a:r>
          </a:p>
          <a:p>
            <a:r>
              <a:rPr lang="en-US" dirty="0"/>
              <a:t>Extractive approaches</a:t>
            </a:r>
          </a:p>
          <a:p>
            <a:r>
              <a:rPr lang="en-US" dirty="0"/>
              <a:t>Exploitation of data on vulnerable populations with no compensation</a:t>
            </a:r>
          </a:p>
          <a:p>
            <a:r>
              <a:rPr lang="en-US" dirty="0"/>
              <a:t>Unequal access to information</a:t>
            </a:r>
          </a:p>
          <a:p>
            <a:r>
              <a:rPr lang="en-US" dirty="0"/>
              <a:t>Ignoring values and the human side of community and society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BD6D7E-A16D-0847-907F-50EB577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48F6D-BE3F-DA46-B05B-C4D0CC17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2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61678B-6745-A643-AA32-EF3C0638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Defining big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BA9EED-B64B-354E-805D-FDF9CA05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Huge: too large to process on a single computer</a:t>
            </a:r>
          </a:p>
          <a:p>
            <a:r>
              <a:rPr lang="en-US" dirty="0"/>
              <a:t>Linked to a network of computers/systems</a:t>
            </a:r>
          </a:p>
          <a:p>
            <a:r>
              <a:rPr lang="en-US" dirty="0"/>
              <a:t>Generated very fast, often in real-time</a:t>
            </a:r>
          </a:p>
          <a:p>
            <a:r>
              <a:rPr lang="en-US" dirty="0"/>
              <a:t>Always on: continuous data over time</a:t>
            </a:r>
          </a:p>
          <a:p>
            <a:r>
              <a:rPr lang="en-US" dirty="0"/>
              <a:t>Non-reactive</a:t>
            </a:r>
          </a:p>
          <a:p>
            <a:r>
              <a:rPr lang="en-US" dirty="0"/>
              <a:t>Integrates multiple kinds of data</a:t>
            </a:r>
          </a:p>
          <a:p>
            <a:r>
              <a:rPr lang="en-US" dirty="0"/>
              <a:t>[almost] complete population coverage</a:t>
            </a:r>
          </a:p>
          <a:p>
            <a:r>
              <a:rPr lang="en-US" dirty="0"/>
              <a:t>Granular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A4F6E-A2B1-3849-B9A0-793F4415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22FF-A515-C243-9601-8734433E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3227-6E43-2043-8219-AEE62A28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7.  The </a:t>
            </a:r>
            <a:r>
              <a:rPr lang="en-US" sz="8000">
                <a:solidFill>
                  <a:srgbClr val="FF0000"/>
                </a:solidFill>
              </a:rPr>
              <a:t>final messages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2613B-C6EC-1C46-8DEC-5C04D5398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Data science applications are rapidly increasing in all areas of development – and the trend is inevitable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Data science offers a wide range of resources with great potential value to evaluation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Evaluators have been slow to adopt data science </a:t>
            </a:r>
            <a:r>
              <a:rPr lang="en-US" dirty="0">
                <a:solidFill>
                  <a:srgbClr val="FF0000"/>
                </a:solidFill>
              </a:rPr>
              <a:t>and there is a risk that conventional evaluation could be increasingly replaced by big data, data mining, artificial intelligence and integrated data platforms.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438C2-B17A-154E-906E-B51FDF03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F06FE-DEAE-354C-BD8F-2672AAB9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35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4EEA-A96F-7842-A65F-0AB2CB31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DBCD-7BEA-674C-A92E-B85647CE5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There is an urgent need for bridge building and for evaluation agencies to understand and incorporate useful aspects of data science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Evaluation has many areas of expertise that can help correct some of the major weaknesses of data science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There is an urgent need for a big data ethical code of conduct for all evaluators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51735-BC32-6344-8DC4-F33995C6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A8AA1-F2AF-2B4A-91C9-719C9EC1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6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A347923-9C86-8649-BDB8-6A7C1340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 kinds of Big Data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8D87E2-DB90-374A-84A9-8C561235BA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Human generated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Administrative data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Geospatial data</a:t>
            </a:r>
          </a:p>
          <a:p>
            <a:pPr lvl="1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729FC4-2679-8B4C-8B5F-FB5F96330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390282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Social media (Twitter, Facebook </a:t>
            </a:r>
            <a:r>
              <a:rPr lang="en-US" dirty="0" err="1"/>
              <a:t>etc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Phone calls</a:t>
            </a:r>
          </a:p>
          <a:p>
            <a:pPr lvl="1"/>
            <a:r>
              <a:rPr lang="en-US" dirty="0"/>
              <a:t>Internet searches</a:t>
            </a:r>
          </a:p>
          <a:p>
            <a:pPr lvl="1"/>
            <a:r>
              <a:rPr lang="en-US" dirty="0"/>
              <a:t>Digital transactions</a:t>
            </a:r>
          </a:p>
          <a:p>
            <a:pPr lvl="1"/>
            <a:r>
              <a:rPr lang="en-US" dirty="0"/>
              <a:t>Surveys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Multiple administrative data sets</a:t>
            </a:r>
          </a:p>
          <a:p>
            <a:pPr lvl="1"/>
            <a:r>
              <a:rPr lang="en-US" dirty="0"/>
              <a:t>Government surveys and reports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Satellites</a:t>
            </a:r>
          </a:p>
          <a:p>
            <a:pPr lvl="1"/>
            <a:r>
              <a:rPr lang="en-US" dirty="0"/>
              <a:t>Drones</a:t>
            </a:r>
          </a:p>
          <a:p>
            <a:pPr lvl="1"/>
            <a:r>
              <a:rPr lang="en-US" dirty="0"/>
              <a:t>Remote sensors</a:t>
            </a:r>
          </a:p>
          <a:p>
            <a:pPr lvl="1"/>
            <a:r>
              <a:rPr lang="en-US" dirty="0"/>
              <a:t>GIS</a:t>
            </a:r>
          </a:p>
          <a:p>
            <a:pPr lvl="1"/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13BB5B9-A493-8E44-AA4C-1AB859A9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EC76708-F9EA-2046-8054-3C63B699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2A66-2FFB-824D-BF79-F87FEA76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big data and data analytics can </a:t>
            </a:r>
            <a:r>
              <a:rPr lang="en-US" dirty="0">
                <a:solidFill>
                  <a:schemeClr val="accent1"/>
                </a:solidFill>
              </a:rPr>
              <a:t>potentially</a:t>
            </a:r>
            <a:r>
              <a:rPr lang="en-US" dirty="0">
                <a:solidFill>
                  <a:srgbClr val="FF0000"/>
                </a:solidFill>
              </a:rPr>
              <a:t> offer to evaluators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CB28B-757F-DC40-999B-A57156F7A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Faster/cheaper data collection and analysis</a:t>
            </a:r>
          </a:p>
          <a:p>
            <a:r>
              <a:rPr lang="en-US" dirty="0"/>
              <a:t>Early warning and real-time feedback</a:t>
            </a:r>
          </a:p>
          <a:p>
            <a:r>
              <a:rPr lang="en-US" dirty="0"/>
              <a:t>Emergency and humanitarian programs</a:t>
            </a:r>
          </a:p>
          <a:p>
            <a:r>
              <a:rPr lang="en-US" dirty="0"/>
              <a:t>Analysis of complex programs</a:t>
            </a:r>
          </a:p>
          <a:p>
            <a:r>
              <a:rPr lang="en-US" dirty="0"/>
              <a:t>Integration of multiple data sets: understanding linkages</a:t>
            </a:r>
          </a:p>
          <a:p>
            <a:r>
              <a:rPr lang="en-US" dirty="0"/>
              <a:t>Reaching remote and vulnerable populations</a:t>
            </a:r>
          </a:p>
          <a:p>
            <a:r>
              <a:rPr lang="en-US" dirty="0"/>
              <a:t>Analysis of behavioral change</a:t>
            </a:r>
          </a:p>
          <a:p>
            <a:r>
              <a:rPr lang="en-US" dirty="0"/>
              <a:t>Strengthening adaptive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5D532-94B7-ED45-8651-66F7B0F9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295A2-86E4-9947-B88C-19EFED68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0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5C803E-399E-2A4F-B019-45BF7E0C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Beware the over-enthusiastic marketing of big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A768F3-31E9-5A46-AEF2-0FBB153D2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recent survey of </a:t>
            </a:r>
            <a:r>
              <a:rPr lang="en-US" dirty="0" err="1"/>
              <a:t>MERl</a:t>
            </a:r>
            <a:r>
              <a:rPr lang="en-US" dirty="0"/>
              <a:t> Tech conference participants found that: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While most participants recognize the potential benefits of big data</a:t>
            </a:r>
          </a:p>
          <a:p>
            <a:pPr lvl="1"/>
            <a:r>
              <a:rPr lang="en-US" dirty="0"/>
              <a:t>They are suspicious of the over-enthusiastic marketing by app developers</a:t>
            </a:r>
          </a:p>
          <a:p>
            <a:pPr lvl="1"/>
            <a:r>
              <a:rPr lang="en-US" dirty="0"/>
              <a:t>The lack of recognition of the potential downside and</a:t>
            </a:r>
          </a:p>
          <a:p>
            <a:pPr lvl="1"/>
            <a:r>
              <a:rPr lang="en-US" dirty="0"/>
              <a:t>Concerns about data quality, bias, top down control and the potential erosion of trust between agencies and their clients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09FFF-9FD5-564F-83BB-418CBFBA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F86CE-A682-DF40-AB3F-5315DF6F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721778-6B43-8D4A-B789-EE0C1F66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Time permitting</a:t>
            </a:r>
            <a:r>
              <a:rPr lang="en-US" dirty="0"/>
              <a:t>]  </a:t>
            </a:r>
            <a:r>
              <a:rPr lang="en-US" dirty="0">
                <a:solidFill>
                  <a:srgbClr val="FF0000"/>
                </a:solidFill>
              </a:rPr>
              <a:t>Understanding the changing evaluation ecosystem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D05286-60FB-2342-8928-E9D0EA190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evaluation ecosystem is being dramatically transformed in the age of big data</a:t>
            </a:r>
          </a:p>
          <a:p>
            <a:r>
              <a:rPr lang="en-US" sz="4000" dirty="0"/>
              <a:t>The processes of transformation are not well understood by many evaluators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7EB88B-2583-D44C-BB0C-2A9FDC44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18A14-2EB6-F944-B0BD-FFDFBC1F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96CB-E3FA-9B48-90EB-C0FCFD0DF9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6EF48-5A5F-1D4F-9D44-F93EE521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8A5CA-E5EE-C844-88D3-0616F291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E96CB-E3FA-9B48-90EB-C0FCFD0DF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FE4136-8F71-7148-863B-42DFF0960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484" y="-319088"/>
            <a:ext cx="121920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0F099B-7951-744A-B46E-9D164C226B47}"/>
              </a:ext>
            </a:extLst>
          </p:cNvPr>
          <p:cNvSpPr/>
          <p:nvPr/>
        </p:nvSpPr>
        <p:spPr>
          <a:xfrm>
            <a:off x="1075765" y="4110318"/>
            <a:ext cx="1909482" cy="1317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Big Data Generation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94F9FB-73D1-4940-BB79-699CE72C816E}"/>
              </a:ext>
            </a:extLst>
          </p:cNvPr>
          <p:cNvSpPr/>
          <p:nvPr/>
        </p:nvSpPr>
        <p:spPr>
          <a:xfrm>
            <a:off x="1075765" y="1429870"/>
            <a:ext cx="1909482" cy="1317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Synthesis and Marketing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98ED81C-C765-A442-9C30-ACD4F7A090D9}"/>
              </a:ext>
            </a:extLst>
          </p:cNvPr>
          <p:cNvSpPr/>
          <p:nvPr/>
        </p:nvSpPr>
        <p:spPr>
          <a:xfrm>
            <a:off x="9897034" y="3738412"/>
            <a:ext cx="1909482" cy="1317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Analytics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C33363C-812B-D64F-9CE4-3327E75976C3}"/>
              </a:ext>
            </a:extLst>
          </p:cNvPr>
          <p:cNvSpPr/>
          <p:nvPr/>
        </p:nvSpPr>
        <p:spPr>
          <a:xfrm>
            <a:off x="6448169" y="2548427"/>
            <a:ext cx="2451846" cy="18149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offices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Clients and stakeholders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consultants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3A48F-E706-F049-8FEB-E1134FFD0EC4}"/>
              </a:ext>
            </a:extLst>
          </p:cNvPr>
          <p:cNvSpPr/>
          <p:nvPr/>
        </p:nvSpPr>
        <p:spPr>
          <a:xfrm>
            <a:off x="4059583" y="5486592"/>
            <a:ext cx="5567082" cy="1206967"/>
          </a:xfrm>
          <a:prstGeom prst="rect">
            <a:avLst/>
          </a:prstGeom>
          <a:solidFill>
            <a:schemeClr val="accent2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AFFCTED POPULATIONS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Individuals and groups affected by how information about them is collected and used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1187FC-97F9-784A-8502-8BEA6CBFA0CD}"/>
              </a:ext>
            </a:extLst>
          </p:cNvPr>
          <p:cNvSpPr/>
          <p:nvPr/>
        </p:nvSpPr>
        <p:spPr>
          <a:xfrm>
            <a:off x="5540188" y="254874"/>
            <a:ext cx="5020235" cy="2084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Users and Regulators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Data manipulators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institutional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users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Mass media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9E83A0-3798-174C-84B2-E3A334FDB37B}"/>
              </a:ext>
            </a:extLst>
          </p:cNvPr>
          <p:cNvCxnSpPr/>
          <p:nvPr/>
        </p:nvCxnSpPr>
        <p:spPr>
          <a:xfrm>
            <a:off x="1909482" y="2958353"/>
            <a:ext cx="0" cy="995082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DF8FB6-0408-7546-9C0B-85B12938A854}"/>
              </a:ext>
            </a:extLst>
          </p:cNvPr>
          <p:cNvCxnSpPr>
            <a:cxnSpLocks/>
          </p:cNvCxnSpPr>
          <p:nvPr/>
        </p:nvCxnSpPr>
        <p:spPr>
          <a:xfrm flipV="1">
            <a:off x="3543300" y="1779494"/>
            <a:ext cx="1680882" cy="372036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DD9571-7ADE-594B-A18F-822D136C6A32}"/>
              </a:ext>
            </a:extLst>
          </p:cNvPr>
          <p:cNvCxnSpPr>
            <a:cxnSpLocks/>
          </p:cNvCxnSpPr>
          <p:nvPr/>
        </p:nvCxnSpPr>
        <p:spPr>
          <a:xfrm>
            <a:off x="10381129" y="2259106"/>
            <a:ext cx="0" cy="1349188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986A95-0DAD-0A41-AFFF-1ED8521284F3}"/>
              </a:ext>
            </a:extLst>
          </p:cNvPr>
          <p:cNvCxnSpPr/>
          <p:nvPr/>
        </p:nvCxnSpPr>
        <p:spPr>
          <a:xfrm>
            <a:off x="3381934" y="4782671"/>
            <a:ext cx="5715000" cy="0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A32403-A313-0949-BF4B-F07E87AA1534}"/>
              </a:ext>
            </a:extLst>
          </p:cNvPr>
          <p:cNvCxnSpPr/>
          <p:nvPr/>
        </p:nvCxnSpPr>
        <p:spPr>
          <a:xfrm>
            <a:off x="7216586" y="4404156"/>
            <a:ext cx="0" cy="1023974"/>
          </a:xfrm>
          <a:prstGeom prst="straightConnector1">
            <a:avLst/>
          </a:prstGeom>
          <a:ln w="1270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649031-25E9-874A-8580-23B42D587ABE}"/>
              </a:ext>
            </a:extLst>
          </p:cNvPr>
          <p:cNvCxnSpPr>
            <a:cxnSpLocks/>
          </p:cNvCxnSpPr>
          <p:nvPr/>
        </p:nvCxnSpPr>
        <p:spPr>
          <a:xfrm>
            <a:off x="685800" y="927847"/>
            <a:ext cx="4538382" cy="0"/>
          </a:xfrm>
          <a:prstGeom prst="straightConnector1">
            <a:avLst/>
          </a:prstGeom>
          <a:ln w="1270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02CB00-A890-E74A-9D2A-6DC665283668}"/>
              </a:ext>
            </a:extLst>
          </p:cNvPr>
          <p:cNvCxnSpPr>
            <a:cxnSpLocks/>
          </p:cNvCxnSpPr>
          <p:nvPr/>
        </p:nvCxnSpPr>
        <p:spPr>
          <a:xfrm flipH="1">
            <a:off x="551330" y="887505"/>
            <a:ext cx="134470" cy="5096436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178A47-EF83-C746-8712-3325CA219D83}"/>
              </a:ext>
            </a:extLst>
          </p:cNvPr>
          <p:cNvCxnSpPr/>
          <p:nvPr/>
        </p:nvCxnSpPr>
        <p:spPr>
          <a:xfrm>
            <a:off x="531159" y="5970494"/>
            <a:ext cx="3375209" cy="0"/>
          </a:xfrm>
          <a:prstGeom prst="straightConnector1">
            <a:avLst/>
          </a:prstGeom>
          <a:ln w="1270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C674FA-E763-8648-B5D4-A640717B101F}"/>
              </a:ext>
            </a:extLst>
          </p:cNvPr>
          <p:cNvCxnSpPr/>
          <p:nvPr/>
        </p:nvCxnSpPr>
        <p:spPr>
          <a:xfrm flipH="1">
            <a:off x="5619241" y="3429000"/>
            <a:ext cx="703729" cy="0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DEDB7A-1959-3940-BAE5-DBE31F37FAEC}"/>
              </a:ext>
            </a:extLst>
          </p:cNvPr>
          <p:cNvCxnSpPr/>
          <p:nvPr/>
        </p:nvCxnSpPr>
        <p:spPr>
          <a:xfrm>
            <a:off x="5767973" y="2359959"/>
            <a:ext cx="0" cy="1069041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30D5B94-3850-F141-909F-150DDD5C23C2}"/>
              </a:ext>
            </a:extLst>
          </p:cNvPr>
          <p:cNvCxnSpPr>
            <a:cxnSpLocks/>
          </p:cNvCxnSpPr>
          <p:nvPr/>
        </p:nvCxnSpPr>
        <p:spPr>
          <a:xfrm>
            <a:off x="8977640" y="4110318"/>
            <a:ext cx="731136" cy="0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045A5-512E-494D-8C8E-F9BCA43FEFC1}"/>
              </a:ext>
            </a:extLst>
          </p:cNvPr>
          <p:cNvCxnSpPr/>
          <p:nvPr/>
        </p:nvCxnSpPr>
        <p:spPr>
          <a:xfrm>
            <a:off x="9708776" y="6170809"/>
            <a:ext cx="1142999" cy="14838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7BB208-470B-AA47-81AF-4B810F27C6E9}"/>
              </a:ext>
            </a:extLst>
          </p:cNvPr>
          <p:cNvCxnSpPr/>
          <p:nvPr/>
        </p:nvCxnSpPr>
        <p:spPr>
          <a:xfrm>
            <a:off x="10851775" y="5200018"/>
            <a:ext cx="0" cy="970791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1F214C-5A33-5546-A150-113E4ABC4C2B}"/>
              </a:ext>
            </a:extLst>
          </p:cNvPr>
          <p:cNvCxnSpPr/>
          <p:nvPr/>
        </p:nvCxnSpPr>
        <p:spPr>
          <a:xfrm>
            <a:off x="3186953" y="5200018"/>
            <a:ext cx="719415" cy="367308"/>
          </a:xfrm>
          <a:prstGeom prst="line">
            <a:avLst/>
          </a:prstGeom>
          <a:ln w="1270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5D5FEF-F145-504D-B486-8A14D3A61119}"/>
              </a:ext>
            </a:extLst>
          </p:cNvPr>
          <p:cNvSpPr txBox="1"/>
          <p:nvPr/>
        </p:nvSpPr>
        <p:spPr>
          <a:xfrm>
            <a:off x="-81092" y="108805"/>
            <a:ext cx="53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data and evaluation ecosystems</a:t>
            </a:r>
          </a:p>
        </p:txBody>
      </p:sp>
    </p:spTree>
    <p:extLst>
      <p:ext uri="{BB962C8B-B14F-4D97-AF65-F5344CB8AC3E}">
        <p14:creationId xmlns:p14="http://schemas.microsoft.com/office/powerpoint/2010/main" val="299117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14342</TotalTime>
  <Words>1657</Words>
  <Application>Microsoft Macintosh PowerPoint</Application>
  <PresentationFormat>Widescreen</PresentationFormat>
  <Paragraphs>310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Outline</vt:lpstr>
      <vt:lpstr>PowerPoint Presentation</vt:lpstr>
      <vt:lpstr>Defining big data</vt:lpstr>
      <vt:lpstr>3 kinds of Big Data</vt:lpstr>
      <vt:lpstr>What big data and data analytics can potentially offer to evaluators</vt:lpstr>
      <vt:lpstr>Beware the over-enthusiastic marketing of big data</vt:lpstr>
      <vt:lpstr>[Time permitting]  Understanding the changing evaluation ecosystem</vt:lpstr>
      <vt:lpstr>PowerPoint Presentation</vt:lpstr>
      <vt:lpstr>PowerPoint Presentation</vt:lpstr>
      <vt:lpstr>Examples of applications of big data in development </vt:lpstr>
      <vt:lpstr>PowerPoint Presentation</vt:lpstr>
      <vt:lpstr>Big sectoral differences in evaluation take-up of big data</vt:lpstr>
      <vt:lpstr>PowerPoint Presentation</vt:lpstr>
      <vt:lpstr>Challenges facing current evaluation practice [where big data can contribute]</vt:lpstr>
      <vt:lpstr>Evaluation challenges [2]</vt:lpstr>
      <vt:lpstr>Evaluation challenges [3]</vt:lpstr>
      <vt:lpstr>Evaluation challenges [4]</vt:lpstr>
      <vt:lpstr>What big data and data analytics can potentially offer to evaluators [repeat slide]</vt:lpstr>
      <vt:lpstr>PowerPoint Presentation</vt:lpstr>
      <vt:lpstr>PowerPoint Presentation</vt:lpstr>
      <vt:lpstr>PowerPoint Presentation</vt:lpstr>
      <vt:lpstr>Big data applications to evaluation</vt:lpstr>
      <vt:lpstr>2.  Using social media analytics</vt:lpstr>
      <vt:lpstr>3. Creating an integrated data base to combine multiple sources of information </vt:lpstr>
      <vt:lpstr>4. Digital randomized control trials</vt:lpstr>
      <vt:lpstr>5. Building large-scale monitoring systems that create a framework for evaluation</vt:lpstr>
      <vt:lpstr>6.  Using predictive analytics and artificial intelligence to evaluate a program to combat child-abuse in Florida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define the evaluation questions [before discussing data and methodology]</vt:lpstr>
      <vt:lpstr>Data assessment matrix</vt:lpstr>
      <vt:lpstr>The importance of mixed methods and ground truthing</vt:lpstr>
      <vt:lpstr>PowerPoint Presentation</vt:lpstr>
      <vt:lpstr>PowerPoint Presentation</vt:lpstr>
      <vt:lpstr>Recognizing the potential dark side of big data</vt:lpstr>
      <vt:lpstr>7.  The final messages</vt:lpstr>
      <vt:lpstr>Messages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the African evaluation ecosystem by integrating new information technologies into evaluation systems and designs</dc:title>
  <dc:creator>Michael Bamberger</dc:creator>
  <cp:lastModifiedBy>Michael Bamberger</cp:lastModifiedBy>
  <cp:revision>109</cp:revision>
  <cp:lastPrinted>2019-10-06T14:51:10Z</cp:lastPrinted>
  <dcterms:created xsi:type="dcterms:W3CDTF">2019-03-03T20:21:46Z</dcterms:created>
  <dcterms:modified xsi:type="dcterms:W3CDTF">2019-10-06T19:39:36Z</dcterms:modified>
</cp:coreProperties>
</file>